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0ec4ae9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0ec4ae9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0ea3b8b7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0ea3b8b7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0ec4ae99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0ec4ae99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0ea3b8b7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0ea3b8b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0ec4ae99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0ec4ae99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0ea3b8b7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0ea3b8b7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0eb9d2f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0eb9d2f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0eb9d2f4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0eb9d2f4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01B28"/>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552050" y="2571750"/>
            <a:ext cx="2188301" cy="2188300"/>
          </a:xfrm>
          <a:prstGeom prst="rect">
            <a:avLst/>
          </a:prstGeom>
          <a:noFill/>
          <a:ln>
            <a:noFill/>
          </a:ln>
        </p:spPr>
      </p:pic>
      <p:pic>
        <p:nvPicPr>
          <p:cNvPr id="55" name="Google Shape;55;p13"/>
          <p:cNvPicPr preferRelativeResize="0"/>
          <p:nvPr/>
        </p:nvPicPr>
        <p:blipFill>
          <a:blip r:embed="rId4">
            <a:alphaModFix/>
          </a:blip>
          <a:stretch>
            <a:fillRect/>
          </a:stretch>
        </p:blipFill>
        <p:spPr>
          <a:xfrm>
            <a:off x="1533625" y="-2088175"/>
            <a:ext cx="6076751" cy="6076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01B28"/>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271250"/>
            <a:ext cx="8679300" cy="104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600">
                <a:solidFill>
                  <a:srgbClr val="2866B7"/>
                </a:solidFill>
              </a:rPr>
              <a:t>Solving Phishing for </a:t>
            </a:r>
            <a:r>
              <a:rPr b="1" lang="en-GB" sz="3600">
                <a:solidFill>
                  <a:srgbClr val="2866B7"/>
                </a:solidFill>
              </a:rPr>
              <a:t>Passively</a:t>
            </a:r>
            <a:r>
              <a:rPr b="1" lang="en-GB" sz="3600">
                <a:solidFill>
                  <a:srgbClr val="2866B7"/>
                </a:solidFill>
              </a:rPr>
              <a:t> </a:t>
            </a:r>
            <a:endParaRPr b="1" sz="3600">
              <a:solidFill>
                <a:srgbClr val="2866B7"/>
              </a:solidFill>
            </a:endParaRPr>
          </a:p>
        </p:txBody>
      </p:sp>
      <p:sp>
        <p:nvSpPr>
          <p:cNvPr id="61" name="Google Shape;61;p14"/>
          <p:cNvSpPr txBox="1"/>
          <p:nvPr/>
        </p:nvSpPr>
        <p:spPr>
          <a:xfrm>
            <a:off x="352300" y="1717850"/>
            <a:ext cx="8226900" cy="281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rgbClr val="FFFFFF"/>
                </a:solidFill>
              </a:rPr>
              <a:t>Most modern Phishing attempts are done either through email or SMS. Our product checks passively on the user’s activity and analyzes for incoming threats the second the get delivered to your phone.</a:t>
            </a:r>
            <a:endParaRPr b="1" sz="3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01B28"/>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271250"/>
            <a:ext cx="8679300" cy="10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rgbClr val="2866B7"/>
                </a:solidFill>
              </a:rPr>
              <a:t>VPN - Background URL Security</a:t>
            </a:r>
            <a:endParaRPr b="1" sz="3600">
              <a:solidFill>
                <a:srgbClr val="2866B7"/>
              </a:solidFill>
            </a:endParaRPr>
          </a:p>
        </p:txBody>
      </p:sp>
      <p:pic>
        <p:nvPicPr>
          <p:cNvPr id="67" name="Google Shape;67;p15"/>
          <p:cNvPicPr preferRelativeResize="0"/>
          <p:nvPr/>
        </p:nvPicPr>
        <p:blipFill>
          <a:blip r:embed="rId3">
            <a:alphaModFix/>
          </a:blip>
          <a:stretch>
            <a:fillRect/>
          </a:stretch>
        </p:blipFill>
        <p:spPr>
          <a:xfrm>
            <a:off x="311700" y="1466550"/>
            <a:ext cx="3062875" cy="3062875"/>
          </a:xfrm>
          <a:prstGeom prst="rect">
            <a:avLst/>
          </a:prstGeom>
          <a:noFill/>
          <a:ln>
            <a:noFill/>
          </a:ln>
        </p:spPr>
      </p:pic>
      <p:sp>
        <p:nvSpPr>
          <p:cNvPr id="68" name="Google Shape;68;p15"/>
          <p:cNvSpPr txBox="1"/>
          <p:nvPr/>
        </p:nvSpPr>
        <p:spPr>
          <a:xfrm>
            <a:off x="4138900" y="1717850"/>
            <a:ext cx="4440300" cy="25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rgbClr val="FFFFFF"/>
                </a:solidFill>
              </a:rPr>
              <a:t>App runs in the background as a VPN checking all links for possible threats.</a:t>
            </a:r>
            <a:endParaRPr b="1" sz="30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01B28"/>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271250"/>
            <a:ext cx="8679300" cy="10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rgbClr val="2866B7"/>
                </a:solidFill>
              </a:rPr>
              <a:t>SMS &amp; Email Checking</a:t>
            </a:r>
            <a:endParaRPr b="1" sz="3600">
              <a:solidFill>
                <a:srgbClr val="2866B7"/>
              </a:solidFill>
            </a:endParaRPr>
          </a:p>
        </p:txBody>
      </p:sp>
      <p:sp>
        <p:nvSpPr>
          <p:cNvPr id="74" name="Google Shape;74;p16"/>
          <p:cNvSpPr txBox="1"/>
          <p:nvPr/>
        </p:nvSpPr>
        <p:spPr>
          <a:xfrm>
            <a:off x="352300" y="1717850"/>
            <a:ext cx="8226900" cy="28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FFFFFF"/>
                </a:solidFill>
              </a:rPr>
              <a:t>Push notifications activate Smart Message Analyzing which checks for 3 things in all email and sms:</a:t>
            </a:r>
            <a:endParaRPr b="1" sz="2400">
              <a:solidFill>
                <a:srgbClr val="FFFFFF"/>
              </a:solidFill>
            </a:endParaRPr>
          </a:p>
          <a:p>
            <a:pPr indent="-381000" lvl="0" marL="457200" rtl="0" algn="l">
              <a:spcBef>
                <a:spcPts val="0"/>
              </a:spcBef>
              <a:spcAft>
                <a:spcPts val="0"/>
              </a:spcAft>
              <a:buClr>
                <a:srgbClr val="FFFFFF"/>
              </a:buClr>
              <a:buSzPts val="2400"/>
              <a:buChar char="-"/>
            </a:pPr>
            <a:r>
              <a:rPr b="1" lang="en-GB" sz="2400">
                <a:solidFill>
                  <a:srgbClr val="FFFFFF"/>
                </a:solidFill>
              </a:rPr>
              <a:t>Who sent it (Number or Email </a:t>
            </a:r>
            <a:r>
              <a:rPr b="1" lang="en-GB" sz="2400">
                <a:solidFill>
                  <a:srgbClr val="FFFFFF"/>
                </a:solidFill>
              </a:rPr>
              <a:t>Address</a:t>
            </a:r>
            <a:r>
              <a:rPr b="1" lang="en-GB" sz="2400">
                <a:solidFill>
                  <a:srgbClr val="FFFFFF"/>
                </a:solidFill>
              </a:rPr>
              <a:t>)</a:t>
            </a:r>
            <a:endParaRPr b="1" sz="2400">
              <a:solidFill>
                <a:srgbClr val="FFFFFF"/>
              </a:solidFill>
            </a:endParaRPr>
          </a:p>
          <a:p>
            <a:pPr indent="-381000" lvl="0" marL="457200" rtl="0" algn="l">
              <a:spcBef>
                <a:spcPts val="0"/>
              </a:spcBef>
              <a:spcAft>
                <a:spcPts val="0"/>
              </a:spcAft>
              <a:buClr>
                <a:srgbClr val="FFFFFF"/>
              </a:buClr>
              <a:buSzPts val="2400"/>
              <a:buChar char="-"/>
            </a:pPr>
            <a:r>
              <a:rPr b="1" lang="en-GB" sz="2400">
                <a:solidFill>
                  <a:srgbClr val="FFFFFF"/>
                </a:solidFill>
              </a:rPr>
              <a:t>Body of the message</a:t>
            </a:r>
            <a:endParaRPr b="1" sz="2400">
              <a:solidFill>
                <a:srgbClr val="FFFFFF"/>
              </a:solidFill>
            </a:endParaRPr>
          </a:p>
          <a:p>
            <a:pPr indent="-381000" lvl="0" marL="457200" rtl="0" algn="l">
              <a:spcBef>
                <a:spcPts val="0"/>
              </a:spcBef>
              <a:spcAft>
                <a:spcPts val="0"/>
              </a:spcAft>
              <a:buClr>
                <a:srgbClr val="FFFFFF"/>
              </a:buClr>
              <a:buSzPts val="2400"/>
              <a:buChar char="-"/>
            </a:pPr>
            <a:r>
              <a:rPr b="1" lang="en-GB" sz="2400">
                <a:solidFill>
                  <a:srgbClr val="FFFFFF"/>
                </a:solidFill>
              </a:rPr>
              <a:t>Any links </a:t>
            </a:r>
            <a:r>
              <a:rPr b="1" lang="en-GB" sz="2400">
                <a:solidFill>
                  <a:srgbClr val="FFFFFF"/>
                </a:solidFill>
              </a:rPr>
              <a:t>attached</a:t>
            </a:r>
            <a:endParaRPr b="1" sz="2400">
              <a:solidFill>
                <a:srgbClr val="FFFFFF"/>
              </a:solidFill>
            </a:endParaRPr>
          </a:p>
          <a:p>
            <a:pPr indent="0" lvl="0" marL="0" rtl="0" algn="l">
              <a:spcBef>
                <a:spcPts val="0"/>
              </a:spcBef>
              <a:spcAft>
                <a:spcPts val="0"/>
              </a:spcAft>
              <a:buNone/>
            </a:pPr>
            <a:r>
              <a:t/>
            </a:r>
            <a:endParaRPr b="1" sz="1800">
              <a:solidFill>
                <a:srgbClr val="FFFFFF"/>
              </a:solidFill>
            </a:endParaRPr>
          </a:p>
          <a:p>
            <a:pPr indent="0" lvl="0" marL="0" rtl="0" algn="l">
              <a:spcBef>
                <a:spcPts val="0"/>
              </a:spcBef>
              <a:spcAft>
                <a:spcPts val="0"/>
              </a:spcAft>
              <a:buNone/>
            </a:pPr>
            <a:r>
              <a:t/>
            </a:r>
            <a:endParaRPr b="1" sz="1800">
              <a:solidFill>
                <a:srgbClr val="FFFFFF"/>
              </a:solidFill>
            </a:endParaRPr>
          </a:p>
          <a:p>
            <a:pPr indent="0" lvl="0" marL="0" rtl="0" algn="l">
              <a:spcBef>
                <a:spcPts val="0"/>
              </a:spcBef>
              <a:spcAft>
                <a:spcPts val="0"/>
              </a:spcAft>
              <a:buNone/>
            </a:pPr>
            <a:r>
              <a:t/>
            </a:r>
            <a:endParaRPr b="1"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01B28"/>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271250"/>
            <a:ext cx="8679300" cy="10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rgbClr val="2866B7"/>
                </a:solidFill>
              </a:rPr>
              <a:t>Three Factor Security</a:t>
            </a:r>
            <a:endParaRPr b="1" sz="3600">
              <a:solidFill>
                <a:srgbClr val="2866B7"/>
              </a:solidFill>
            </a:endParaRPr>
          </a:p>
        </p:txBody>
      </p:sp>
      <p:pic>
        <p:nvPicPr>
          <p:cNvPr id="80" name="Google Shape;80;p17"/>
          <p:cNvPicPr preferRelativeResize="0"/>
          <p:nvPr/>
        </p:nvPicPr>
        <p:blipFill>
          <a:blip r:embed="rId3">
            <a:alphaModFix/>
          </a:blip>
          <a:stretch>
            <a:fillRect/>
          </a:stretch>
        </p:blipFill>
        <p:spPr>
          <a:xfrm>
            <a:off x="28475" y="2359600"/>
            <a:ext cx="2873050" cy="2873050"/>
          </a:xfrm>
          <a:prstGeom prst="rect">
            <a:avLst/>
          </a:prstGeom>
          <a:noFill/>
          <a:ln>
            <a:noFill/>
          </a:ln>
        </p:spPr>
      </p:pic>
      <p:pic>
        <p:nvPicPr>
          <p:cNvPr id="81" name="Google Shape;81;p17"/>
          <p:cNvPicPr preferRelativeResize="0"/>
          <p:nvPr/>
        </p:nvPicPr>
        <p:blipFill>
          <a:blip r:embed="rId4">
            <a:alphaModFix/>
          </a:blip>
          <a:stretch>
            <a:fillRect/>
          </a:stretch>
        </p:blipFill>
        <p:spPr>
          <a:xfrm>
            <a:off x="6615625" y="2819325"/>
            <a:ext cx="1851973" cy="1953598"/>
          </a:xfrm>
          <a:prstGeom prst="rect">
            <a:avLst/>
          </a:prstGeom>
          <a:noFill/>
          <a:ln>
            <a:noFill/>
          </a:ln>
        </p:spPr>
      </p:pic>
      <p:pic>
        <p:nvPicPr>
          <p:cNvPr id="82" name="Google Shape;82;p17"/>
          <p:cNvPicPr preferRelativeResize="0"/>
          <p:nvPr/>
        </p:nvPicPr>
        <p:blipFill>
          <a:blip r:embed="rId5">
            <a:alphaModFix/>
          </a:blip>
          <a:stretch>
            <a:fillRect/>
          </a:stretch>
        </p:blipFill>
        <p:spPr>
          <a:xfrm>
            <a:off x="3309123" y="1205124"/>
            <a:ext cx="2525775" cy="2348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01B28"/>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271250"/>
            <a:ext cx="8679300" cy="10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rgbClr val="2866B7"/>
                </a:solidFill>
              </a:rPr>
              <a:t>How it works</a:t>
            </a:r>
            <a:endParaRPr b="1" sz="3600">
              <a:solidFill>
                <a:srgbClr val="2866B7"/>
              </a:solidFill>
            </a:endParaRPr>
          </a:p>
        </p:txBody>
      </p:sp>
      <p:pic>
        <p:nvPicPr>
          <p:cNvPr id="88" name="Google Shape;88;p18"/>
          <p:cNvPicPr preferRelativeResize="0"/>
          <p:nvPr/>
        </p:nvPicPr>
        <p:blipFill>
          <a:blip r:embed="rId3">
            <a:alphaModFix/>
          </a:blip>
          <a:stretch>
            <a:fillRect/>
          </a:stretch>
        </p:blipFill>
        <p:spPr>
          <a:xfrm>
            <a:off x="572750" y="1141125"/>
            <a:ext cx="7792373" cy="4383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01B28"/>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271250"/>
            <a:ext cx="8679300" cy="10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rgbClr val="2866B7"/>
                </a:solidFill>
              </a:rPr>
              <a:t>Technologies</a:t>
            </a:r>
            <a:endParaRPr b="1" sz="3600">
              <a:solidFill>
                <a:srgbClr val="2866B7"/>
              </a:solidFill>
            </a:endParaRPr>
          </a:p>
        </p:txBody>
      </p:sp>
      <p:sp>
        <p:nvSpPr>
          <p:cNvPr id="94" name="Google Shape;94;p19"/>
          <p:cNvSpPr txBox="1"/>
          <p:nvPr/>
        </p:nvSpPr>
        <p:spPr>
          <a:xfrm>
            <a:off x="368650" y="1315850"/>
            <a:ext cx="8226900" cy="28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FFFFFF"/>
                </a:solidFill>
              </a:rPr>
              <a:t>Frontend: </a:t>
            </a:r>
            <a:endParaRPr b="1" sz="2400">
              <a:solidFill>
                <a:srgbClr val="FFFFFF"/>
              </a:solidFill>
            </a:endParaRPr>
          </a:p>
          <a:p>
            <a:pPr indent="0" lvl="0" marL="0" rtl="0" algn="l">
              <a:spcBef>
                <a:spcPts val="0"/>
              </a:spcBef>
              <a:spcAft>
                <a:spcPts val="0"/>
              </a:spcAft>
              <a:buNone/>
            </a:pPr>
            <a:r>
              <a:rPr b="1" lang="en-GB" sz="2400">
                <a:solidFill>
                  <a:srgbClr val="FFFFFF"/>
                </a:solidFill>
              </a:rPr>
              <a:t>React </a:t>
            </a:r>
            <a:endParaRPr b="1" sz="2400">
              <a:solidFill>
                <a:srgbClr val="FFFFFF"/>
              </a:solidFill>
            </a:endParaRPr>
          </a:p>
          <a:p>
            <a:pPr indent="0" lvl="0" marL="0" rtl="0" algn="l">
              <a:spcBef>
                <a:spcPts val="0"/>
              </a:spcBef>
              <a:spcAft>
                <a:spcPts val="0"/>
              </a:spcAft>
              <a:buNone/>
            </a:pPr>
            <a:r>
              <a:rPr b="1" lang="en-GB" sz="2400">
                <a:solidFill>
                  <a:srgbClr val="FFFFFF"/>
                </a:solidFill>
              </a:rPr>
              <a:t>XCode</a:t>
            </a:r>
            <a:endParaRPr b="1" sz="2400">
              <a:solidFill>
                <a:srgbClr val="FFFFFF"/>
              </a:solidFill>
            </a:endParaRPr>
          </a:p>
          <a:p>
            <a:pPr indent="0" lvl="0" marL="0" rtl="0" algn="l">
              <a:spcBef>
                <a:spcPts val="0"/>
              </a:spcBef>
              <a:spcAft>
                <a:spcPts val="0"/>
              </a:spcAft>
              <a:buNone/>
            </a:pPr>
            <a:r>
              <a:t/>
            </a:r>
            <a:endParaRPr b="1" sz="2400">
              <a:solidFill>
                <a:srgbClr val="FFFFFF"/>
              </a:solidFill>
            </a:endParaRPr>
          </a:p>
          <a:p>
            <a:pPr indent="0" lvl="0" marL="0" rtl="0" algn="l">
              <a:spcBef>
                <a:spcPts val="0"/>
              </a:spcBef>
              <a:spcAft>
                <a:spcPts val="0"/>
              </a:spcAft>
              <a:buNone/>
            </a:pPr>
            <a:r>
              <a:rPr b="1" lang="en-GB" sz="2400">
                <a:solidFill>
                  <a:srgbClr val="FFFFFF"/>
                </a:solidFill>
              </a:rPr>
              <a:t>Backend:</a:t>
            </a:r>
            <a:endParaRPr b="1" sz="2400">
              <a:solidFill>
                <a:srgbClr val="FFFFFF"/>
              </a:solidFill>
            </a:endParaRPr>
          </a:p>
          <a:p>
            <a:pPr indent="0" lvl="0" marL="0" rtl="0" algn="l">
              <a:spcBef>
                <a:spcPts val="0"/>
              </a:spcBef>
              <a:spcAft>
                <a:spcPts val="0"/>
              </a:spcAft>
              <a:buNone/>
            </a:pPr>
            <a:r>
              <a:rPr b="1" lang="en-GB" sz="2400">
                <a:solidFill>
                  <a:srgbClr val="FFFFFF"/>
                </a:solidFill>
              </a:rPr>
              <a:t>Java</a:t>
            </a:r>
            <a:endParaRPr b="1" sz="2400">
              <a:solidFill>
                <a:srgbClr val="FFFFFF"/>
              </a:solidFill>
            </a:endParaRPr>
          </a:p>
          <a:p>
            <a:pPr indent="0" lvl="0" marL="0" rtl="0" algn="l">
              <a:spcBef>
                <a:spcPts val="0"/>
              </a:spcBef>
              <a:spcAft>
                <a:spcPts val="0"/>
              </a:spcAft>
              <a:buNone/>
            </a:pPr>
            <a:r>
              <a:rPr b="1" lang="en-GB" sz="2400">
                <a:solidFill>
                  <a:srgbClr val="FFFFFF"/>
                </a:solidFill>
              </a:rPr>
              <a:t>Watson IBM Machine Learning</a:t>
            </a:r>
            <a:endParaRPr b="1" sz="2400">
              <a:solidFill>
                <a:srgbClr val="FFFFFF"/>
              </a:solidFill>
            </a:endParaRPr>
          </a:p>
          <a:p>
            <a:pPr indent="0" lvl="0" marL="0" rtl="0" algn="l">
              <a:spcBef>
                <a:spcPts val="0"/>
              </a:spcBef>
              <a:spcAft>
                <a:spcPts val="0"/>
              </a:spcAft>
              <a:buNone/>
            </a:pPr>
            <a:r>
              <a:rPr b="1" lang="en-GB" sz="2400">
                <a:solidFill>
                  <a:srgbClr val="FFFFFF"/>
                </a:solidFill>
              </a:rPr>
              <a:t>Google Safe Browsing API</a:t>
            </a:r>
            <a:endParaRPr b="1" sz="2400">
              <a:solidFill>
                <a:srgbClr val="FFFFFF"/>
              </a:solidFill>
            </a:endParaRPr>
          </a:p>
          <a:p>
            <a:pPr indent="0" lvl="0" marL="0" rtl="0" algn="l">
              <a:spcBef>
                <a:spcPts val="0"/>
              </a:spcBef>
              <a:spcAft>
                <a:spcPts val="0"/>
              </a:spcAft>
              <a:buNone/>
            </a:pPr>
            <a:r>
              <a:rPr b="1" lang="en-GB" sz="2400">
                <a:solidFill>
                  <a:srgbClr val="FFFFFF"/>
                </a:solidFill>
              </a:rPr>
              <a:t>Blockada VPN</a:t>
            </a:r>
            <a:endParaRPr b="1" sz="2400">
              <a:solidFill>
                <a:srgbClr val="FFFFFF"/>
              </a:solidFill>
            </a:endParaRPr>
          </a:p>
          <a:p>
            <a:pPr indent="0" lvl="0" marL="0" rtl="0" algn="l">
              <a:spcBef>
                <a:spcPts val="0"/>
              </a:spcBef>
              <a:spcAft>
                <a:spcPts val="0"/>
              </a:spcAft>
              <a:buNone/>
            </a:pPr>
            <a:r>
              <a:t/>
            </a:r>
            <a:endParaRPr b="1" sz="1800">
              <a:solidFill>
                <a:srgbClr val="FFFFFF"/>
              </a:solidFill>
            </a:endParaRPr>
          </a:p>
          <a:p>
            <a:pPr indent="0" lvl="0" marL="0" rtl="0" algn="l">
              <a:spcBef>
                <a:spcPts val="0"/>
              </a:spcBef>
              <a:spcAft>
                <a:spcPts val="0"/>
              </a:spcAft>
              <a:buNone/>
            </a:pPr>
            <a:r>
              <a:t/>
            </a:r>
            <a:endParaRPr b="1" sz="1800">
              <a:solidFill>
                <a:srgbClr val="FFFFFF"/>
              </a:solidFill>
            </a:endParaRPr>
          </a:p>
          <a:p>
            <a:pPr indent="0" lvl="0" marL="0" rtl="0" algn="l">
              <a:spcBef>
                <a:spcPts val="0"/>
              </a:spcBef>
              <a:spcAft>
                <a:spcPts val="0"/>
              </a:spcAft>
              <a:buNone/>
            </a:pPr>
            <a:r>
              <a:t/>
            </a:r>
            <a:endParaRPr b="1" sz="1800">
              <a:solidFill>
                <a:srgbClr val="FFFFFF"/>
              </a:solidFill>
            </a:endParaRPr>
          </a:p>
        </p:txBody>
      </p:sp>
      <p:pic>
        <p:nvPicPr>
          <p:cNvPr id="95" name="Google Shape;95;p19"/>
          <p:cNvPicPr preferRelativeResize="0"/>
          <p:nvPr/>
        </p:nvPicPr>
        <p:blipFill>
          <a:blip r:embed="rId3">
            <a:alphaModFix/>
          </a:blip>
          <a:stretch>
            <a:fillRect/>
          </a:stretch>
        </p:blipFill>
        <p:spPr>
          <a:xfrm>
            <a:off x="6536650" y="1432463"/>
            <a:ext cx="2058900" cy="1454950"/>
          </a:xfrm>
          <a:prstGeom prst="rect">
            <a:avLst/>
          </a:prstGeom>
          <a:noFill/>
          <a:ln>
            <a:noFill/>
          </a:ln>
        </p:spPr>
      </p:pic>
      <p:pic>
        <p:nvPicPr>
          <p:cNvPr id="96" name="Google Shape;96;p19"/>
          <p:cNvPicPr preferRelativeResize="0"/>
          <p:nvPr/>
        </p:nvPicPr>
        <p:blipFill>
          <a:blip r:embed="rId4">
            <a:alphaModFix/>
          </a:blip>
          <a:stretch>
            <a:fillRect/>
          </a:stretch>
        </p:blipFill>
        <p:spPr>
          <a:xfrm>
            <a:off x="7044092" y="3004025"/>
            <a:ext cx="1043979" cy="1909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01B28"/>
        </a:soli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71250"/>
            <a:ext cx="8679300" cy="10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rgbClr val="2866B7"/>
                </a:solidFill>
              </a:rPr>
              <a:t>Machine Learning/Deep Learning</a:t>
            </a:r>
            <a:endParaRPr b="1" sz="3600">
              <a:solidFill>
                <a:srgbClr val="2866B7"/>
              </a:solidFill>
            </a:endParaRPr>
          </a:p>
        </p:txBody>
      </p:sp>
      <p:pic>
        <p:nvPicPr>
          <p:cNvPr id="102" name="Google Shape;102;p20"/>
          <p:cNvPicPr preferRelativeResize="0"/>
          <p:nvPr/>
        </p:nvPicPr>
        <p:blipFill>
          <a:blip r:embed="rId3">
            <a:alphaModFix/>
          </a:blip>
          <a:stretch>
            <a:fillRect/>
          </a:stretch>
        </p:blipFill>
        <p:spPr>
          <a:xfrm>
            <a:off x="5248173" y="904300"/>
            <a:ext cx="3417226" cy="2732149"/>
          </a:xfrm>
          <a:prstGeom prst="rect">
            <a:avLst/>
          </a:prstGeom>
          <a:noFill/>
          <a:ln>
            <a:noFill/>
          </a:ln>
        </p:spPr>
      </p:pic>
      <p:sp>
        <p:nvSpPr>
          <p:cNvPr id="103" name="Google Shape;103;p20"/>
          <p:cNvSpPr txBox="1"/>
          <p:nvPr/>
        </p:nvSpPr>
        <p:spPr>
          <a:xfrm>
            <a:off x="152400" y="1677675"/>
            <a:ext cx="8226900" cy="2815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b="1" lang="en-GB" sz="2400">
                <a:solidFill>
                  <a:srgbClr val="FFFFFF"/>
                </a:solidFill>
              </a:rPr>
              <a:t>Hosted on the Cloud</a:t>
            </a:r>
            <a:endParaRPr b="1" sz="2400">
              <a:solidFill>
                <a:srgbClr val="FFFFFF"/>
              </a:solidFill>
            </a:endParaRPr>
          </a:p>
          <a:p>
            <a:pPr indent="-381000" lvl="0" marL="457200" rtl="0" algn="l">
              <a:spcBef>
                <a:spcPts val="0"/>
              </a:spcBef>
              <a:spcAft>
                <a:spcPts val="0"/>
              </a:spcAft>
              <a:buClr>
                <a:srgbClr val="FFFFFF"/>
              </a:buClr>
              <a:buSzPts val="2400"/>
              <a:buChar char="●"/>
            </a:pPr>
            <a:r>
              <a:rPr b="1" lang="en-GB" sz="2400">
                <a:solidFill>
                  <a:srgbClr val="FFFFFF"/>
                </a:solidFill>
              </a:rPr>
              <a:t>Binary </a:t>
            </a:r>
            <a:r>
              <a:rPr b="1" lang="en-GB" sz="2400">
                <a:solidFill>
                  <a:srgbClr val="FFFFFF"/>
                </a:solidFill>
              </a:rPr>
              <a:t>Classification</a:t>
            </a:r>
            <a:r>
              <a:rPr b="1" lang="en-GB" sz="2400">
                <a:solidFill>
                  <a:srgbClr val="FFFFFF"/>
                </a:solidFill>
              </a:rPr>
              <a:t> Algorithm</a:t>
            </a:r>
            <a:endParaRPr b="1" sz="2400">
              <a:solidFill>
                <a:srgbClr val="FFFFFF"/>
              </a:solidFill>
            </a:endParaRPr>
          </a:p>
          <a:p>
            <a:pPr indent="-381000" lvl="0" marL="457200" rtl="0" algn="l">
              <a:spcBef>
                <a:spcPts val="0"/>
              </a:spcBef>
              <a:spcAft>
                <a:spcPts val="0"/>
              </a:spcAft>
              <a:buClr>
                <a:srgbClr val="FFFFFF"/>
              </a:buClr>
              <a:buSzPts val="2400"/>
              <a:buChar char="●"/>
            </a:pPr>
            <a:r>
              <a:rPr b="1" lang="en-GB" sz="2400">
                <a:solidFill>
                  <a:srgbClr val="FFFFFF"/>
                </a:solidFill>
              </a:rPr>
              <a:t>Conversation Clasificator</a:t>
            </a:r>
            <a:endParaRPr b="1" sz="2400">
              <a:solidFill>
                <a:srgbClr val="FFFFFF"/>
              </a:solidFill>
            </a:endParaRPr>
          </a:p>
          <a:p>
            <a:pPr indent="-381000" lvl="0" marL="457200" rtl="0" algn="l">
              <a:spcBef>
                <a:spcPts val="0"/>
              </a:spcBef>
              <a:spcAft>
                <a:spcPts val="0"/>
              </a:spcAft>
              <a:buClr>
                <a:srgbClr val="FFFFFF"/>
              </a:buClr>
              <a:buSzPts val="2400"/>
              <a:buChar char="●"/>
            </a:pPr>
            <a:r>
              <a:rPr b="1" lang="en-GB" sz="2400">
                <a:solidFill>
                  <a:srgbClr val="FFFFFF"/>
                </a:solidFill>
              </a:rPr>
              <a:t>81% Accurrancy </a:t>
            </a:r>
            <a:endParaRPr b="1" sz="2400">
              <a:solidFill>
                <a:srgbClr val="FFFFFF"/>
              </a:solidFill>
            </a:endParaRPr>
          </a:p>
          <a:p>
            <a:pPr indent="-381000" lvl="0" marL="457200" rtl="0" algn="l">
              <a:spcBef>
                <a:spcPts val="0"/>
              </a:spcBef>
              <a:spcAft>
                <a:spcPts val="0"/>
              </a:spcAft>
              <a:buClr>
                <a:srgbClr val="FFFFFF"/>
              </a:buClr>
              <a:buSzPts val="2400"/>
              <a:buChar char="●"/>
            </a:pPr>
            <a:r>
              <a:rPr b="1" lang="en-GB" sz="2400">
                <a:solidFill>
                  <a:srgbClr val="FFFFFF"/>
                </a:solidFill>
              </a:rPr>
              <a:t>500K entries dataset </a:t>
            </a:r>
            <a:endParaRPr b="1" sz="2400">
              <a:solidFill>
                <a:srgbClr val="FFFFFF"/>
              </a:solidFill>
            </a:endParaRPr>
          </a:p>
        </p:txBody>
      </p:sp>
      <p:pic>
        <p:nvPicPr>
          <p:cNvPr id="104" name="Google Shape;104;p20"/>
          <p:cNvPicPr preferRelativeResize="0"/>
          <p:nvPr/>
        </p:nvPicPr>
        <p:blipFill>
          <a:blip r:embed="rId4">
            <a:alphaModFix/>
          </a:blip>
          <a:stretch>
            <a:fillRect/>
          </a:stretch>
        </p:blipFill>
        <p:spPr>
          <a:xfrm>
            <a:off x="462550" y="4453275"/>
            <a:ext cx="8377608" cy="49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71250"/>
            <a:ext cx="8679300" cy="10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rgbClr val="2866B7"/>
                </a:solidFill>
              </a:rPr>
              <a:t>Report to companies </a:t>
            </a:r>
            <a:endParaRPr b="1" sz="3600">
              <a:solidFill>
                <a:srgbClr val="2866B7"/>
              </a:solidFill>
            </a:endParaRPr>
          </a:p>
        </p:txBody>
      </p:sp>
      <p:sp>
        <p:nvSpPr>
          <p:cNvPr id="110" name="Google Shape;110;p21"/>
          <p:cNvSpPr txBox="1"/>
          <p:nvPr/>
        </p:nvSpPr>
        <p:spPr>
          <a:xfrm>
            <a:off x="458550" y="1677675"/>
            <a:ext cx="8226900" cy="12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rgbClr val="FFFFFF"/>
                </a:solidFill>
              </a:rPr>
              <a:t>The app will allow the user to send reports to the companies about the scam. </a:t>
            </a:r>
            <a:endParaRPr b="1" sz="3000">
              <a:solidFill>
                <a:srgbClr val="FFFFFF"/>
              </a:solidFill>
            </a:endParaRPr>
          </a:p>
        </p:txBody>
      </p:sp>
      <p:sp>
        <p:nvSpPr>
          <p:cNvPr id="111" name="Google Shape;111;p21"/>
          <p:cNvSpPr txBox="1"/>
          <p:nvPr/>
        </p:nvSpPr>
        <p:spPr>
          <a:xfrm>
            <a:off x="458550" y="3325300"/>
            <a:ext cx="8226900" cy="12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FFFFFF"/>
                </a:solidFill>
              </a:rPr>
              <a:t>abuso@banorte.com</a:t>
            </a:r>
            <a:endParaRPr b="1" sz="6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