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78" r:id="rId4"/>
    <p:sldId id="277" r:id="rId5"/>
    <p:sldId id="258" r:id="rId6"/>
    <p:sldId id="260" r:id="rId7"/>
    <p:sldId id="259" r:id="rId8"/>
    <p:sldId id="261" r:id="rId9"/>
    <p:sldId id="262" r:id="rId10"/>
    <p:sldId id="279" r:id="rId11"/>
    <p:sldId id="263" r:id="rId12"/>
    <p:sldId id="283" r:id="rId13"/>
    <p:sldId id="264" r:id="rId14"/>
    <p:sldId id="284" r:id="rId15"/>
    <p:sldId id="265" r:id="rId16"/>
    <p:sldId id="28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0" r:id="rId27"/>
    <p:sldId id="281" r:id="rId28"/>
    <p:sldId id="282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4400" autoAdjust="0"/>
  </p:normalViewPr>
  <p:slideViewPr>
    <p:cSldViewPr>
      <p:cViewPr varScale="1">
        <p:scale>
          <a:sx n="87" d="100"/>
          <a:sy n="87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Before the presentation</a:t>
            </a:r>
          </a:p>
          <a:p>
            <a:pPr marL="228600" indent="-228600">
              <a:buAutoNum type="arabicPeriod"/>
            </a:pPr>
            <a:r>
              <a:rPr lang="hu-HU" dirty="0" smtClean="0"/>
              <a:t>Authors</a:t>
            </a:r>
            <a:r>
              <a:rPr lang="hu-HU" dirty="0" smtClean="0"/>
              <a:t>, Xerox, Bayou </a:t>
            </a:r>
            <a:r>
              <a:rPr lang="hu-HU" dirty="0" smtClean="0"/>
              <a:t>project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“Replicated data consistency explained through baseball”</a:t>
            </a:r>
            <a:endParaRPr lang="hu-HU" dirty="0" smtClean="0"/>
          </a:p>
          <a:p>
            <a:r>
              <a:rPr lang="hu-HU" dirty="0" smtClean="0"/>
              <a:t>2. Explain what we are going to go over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What is weak consistency?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Mobile comp. Aspects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Proble,</a:t>
            </a:r>
            <a:r>
              <a:rPr lang="hu-HU" baseline="0" dirty="0" smtClean="0"/>
              <a:t> motivation, actual content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Logic: theory is one that does not contain a contradiction</a:t>
            </a:r>
          </a:p>
          <a:p>
            <a:r>
              <a:rPr lang="en-US" dirty="0" smtClean="0"/>
              <a:t>DB Systems :  consistent transaction is one that starts with a database in a consistent state and ends with the database in a consistent state.</a:t>
            </a:r>
          </a:p>
          <a:p>
            <a:endParaRPr lang="en-US" dirty="0" smtClean="0"/>
          </a:p>
          <a:p>
            <a:r>
              <a:rPr lang="en-US" dirty="0" smtClean="0"/>
              <a:t>In the second, more general, sense weak consistency may be applied to any consistency model weaker than sequential consistency.</a:t>
            </a:r>
          </a:p>
          <a:p>
            <a:endParaRPr lang="en-US" dirty="0" smtClean="0"/>
          </a:p>
          <a:p>
            <a:r>
              <a:rPr lang="hu-HU" dirty="0" smtClean="0"/>
              <a:t>Why</a:t>
            </a:r>
            <a:r>
              <a:rPr lang="hu-HU" baseline="0" dirty="0" smtClean="0"/>
              <a:t> </a:t>
            </a:r>
            <a:r>
              <a:rPr lang="hu-HU" baseline="0" dirty="0" smtClean="0"/>
              <a:t>don’t we just use transactions? They could solve all of our problems.</a:t>
            </a:r>
          </a:p>
          <a:p>
            <a:r>
              <a:rPr lang="hu-HU" baseline="0" dirty="0" smtClean="0"/>
              <a:t>But: they aren’t as scalable.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Disconnected users can read and update data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rearrange this slide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99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1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Transactions tend to be small,</a:t>
            </a:r>
            <a:r>
              <a:rPr lang="hu-HU" baseline="0" dirty="0" smtClean="0"/>
              <a:t> they want to act atomically, it’s „rigid”.</a:t>
            </a:r>
          </a:p>
          <a:p>
            <a:r>
              <a:rPr lang="hu-HU" baseline="0" dirty="0" smtClean="0"/>
              <a:t>Sessions on the other hand are a logical timespan for user operations.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maybe</a:t>
            </a:r>
            <a:r>
              <a:rPr lang="hu-HU" baseline="0" dirty="0" smtClean="0"/>
              <a:t> mention that this can be relaxed, and separated to 2 sub-guarantees:</a:t>
            </a:r>
          </a:p>
          <a:p>
            <a:r>
              <a:rPr lang="hu-HU" baseline="0" dirty="0" smtClean="0"/>
              <a:t>WFRO – order is concerned</a:t>
            </a:r>
          </a:p>
          <a:p>
            <a:r>
              <a:rPr lang="hu-HU" baseline="0" dirty="0" smtClean="0"/>
              <a:t>WFRP – prepagation is concerned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It’s like a chain of changesets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1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Strict=that the most</a:t>
            </a:r>
            <a:r>
              <a:rPr lang="hu-HU" smtClean="0"/>
              <a:t> </a:t>
            </a:r>
            <a:r>
              <a:rPr lang="en-US" smtClean="0"/>
              <a:t>recent </a:t>
            </a:r>
            <a:r>
              <a:rPr lang="en-US" dirty="0" smtClean="0"/>
              <a:t>version of a file existing in the system is returned.</a:t>
            </a:r>
          </a:p>
          <a:p>
            <a:r>
              <a:rPr lang="en-US" dirty="0" smtClean="0"/>
              <a:t>Loose=weakly consistent semantics where any available copy is returned.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31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8104" y="5013176"/>
            <a:ext cx="3312368" cy="146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smtClean="0"/>
              <a:t>Dániel Bali</a:t>
            </a:r>
          </a:p>
          <a:p>
            <a:pPr algn="l"/>
            <a:r>
              <a:rPr lang="hu-HU" sz="2400" dirty="0" smtClean="0"/>
              <a:t>Gayana Chandrasekara</a:t>
            </a:r>
          </a:p>
          <a:p>
            <a:pPr algn="l"/>
            <a:r>
              <a:rPr lang="hu-HU" sz="2400" dirty="0" smtClean="0"/>
              <a:t>Seçkin Savaşçı</a:t>
            </a:r>
            <a:endParaRPr lang="hu-HU" sz="2400" dirty="0"/>
          </a:p>
        </p:txBody>
      </p:sp>
      <p:pic>
        <p:nvPicPr>
          <p:cNvPr id="1026" name="Picture 2" descr="C:\Users\dada\Desktop\words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896"/>
          <a:stretch/>
        </p:blipFill>
        <p:spPr bwMode="auto">
          <a:xfrm rot="5400000">
            <a:off x="1057300" y="2407197"/>
            <a:ext cx="3428999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1 – Read Your Writes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67544" y="1455167"/>
            <a:ext cx="8254765" cy="5214194"/>
            <a:chOff x="781731" y="1455167"/>
            <a:chExt cx="8254765" cy="5214194"/>
          </a:xfrm>
        </p:grpSpPr>
        <p:grpSp>
          <p:nvGrpSpPr>
            <p:cNvPr id="26" name="Group 25"/>
            <p:cNvGrpSpPr/>
            <p:nvPr/>
          </p:nvGrpSpPr>
          <p:grpSpPr>
            <a:xfrm>
              <a:off x="781731" y="1455167"/>
              <a:ext cx="7986848" cy="4134073"/>
              <a:chOff x="781731" y="1455167"/>
              <a:chExt cx="7986848" cy="413407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524328" y="1455167"/>
                <a:ext cx="1244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Time(t)</a:t>
                </a:r>
                <a:endParaRPr lang="en-US" sz="28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781731" y="1484784"/>
                <a:ext cx="7931224" cy="4104456"/>
                <a:chOff x="781731" y="1484784"/>
                <a:chExt cx="7931224" cy="4104456"/>
              </a:xfrm>
            </p:grpSpPr>
            <p:sp>
              <p:nvSpPr>
                <p:cNvPr id="5" name="Right Arrow 4"/>
                <p:cNvSpPr/>
                <p:nvPr/>
              </p:nvSpPr>
              <p:spPr>
                <a:xfrm>
                  <a:off x="781731" y="1916832"/>
                  <a:ext cx="7931224" cy="2880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2082552" y="2159641"/>
                  <a:ext cx="0" cy="11253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780110" y="1484784"/>
                  <a:ext cx="4876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t1</a:t>
                  </a:r>
                  <a:endParaRPr lang="en-US" sz="2800" dirty="0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925747" y="3284984"/>
                  <a:ext cx="2227571" cy="2304256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User A: Write Data. </a:t>
                  </a:r>
                </a:p>
                <a:p>
                  <a:pPr algn="ctr"/>
                  <a:r>
                    <a:rPr lang="en-US" sz="2800" dirty="0" smtClean="0"/>
                    <a:t>(W1)</a:t>
                  </a:r>
                  <a:endParaRPr lang="en-US" sz="2800" dirty="0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5868144" y="1465620"/>
              <a:ext cx="2592288" cy="3043500"/>
              <a:chOff x="5868144" y="1465620"/>
              <a:chExt cx="2592288" cy="30435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7164288" y="2144068"/>
                <a:ext cx="0" cy="1125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5868144" y="3269411"/>
                <a:ext cx="2592288" cy="123970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User A: Read Data. </a:t>
                </a:r>
              </a:p>
              <a:p>
                <a:pPr algn="ctr"/>
                <a:r>
                  <a:rPr lang="en-US" sz="2800" dirty="0" smtClean="0"/>
                  <a:t>(R)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92678" y="1465620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t2</a:t>
                </a:r>
                <a:endParaRPr lang="en-US" sz="28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5148064" y="4653136"/>
              <a:ext cx="3888432" cy="201622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If Read </a:t>
              </a:r>
              <a:r>
                <a:rPr lang="en-US" sz="2800" dirty="0"/>
                <a:t>contains: {</a:t>
              </a:r>
              <a:r>
                <a:rPr lang="en-US" sz="2800" dirty="0" smtClean="0"/>
                <a:t>W1}</a:t>
              </a:r>
              <a:endParaRPr lang="en-US" sz="2800" dirty="0"/>
            </a:p>
            <a:p>
              <a:pPr algn="ctr"/>
              <a:r>
                <a:rPr lang="en-US" sz="2800" dirty="0" smtClean="0"/>
                <a:t>This implies the Read Your Write Guarantee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6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7638"/>
            <a:ext cx="8784976" cy="5251722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The effects 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  <a:endParaRPr lang="en-US" dirty="0" smtClean="0"/>
          </a:p>
          <a:p>
            <a:endParaRPr lang="hu-HU" dirty="0" smtClean="0"/>
          </a:p>
          <a:p>
            <a:r>
              <a:rPr lang="hu-HU" b="1" dirty="0" smtClean="0"/>
              <a:t>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/>
              <a:t>- User change a password in a weakly consistent system.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dirty="0" smtClean="0"/>
              <a:t>- Read Your Writes ensure application read the latest password, next time.</a:t>
            </a:r>
            <a:br>
              <a:rPr lang="en-US" sz="3000" dirty="0" smtClean="0"/>
            </a:br>
            <a:r>
              <a:rPr lang="en-US" sz="3000" dirty="0" smtClean="0"/>
              <a:t>- User will not get a login failure. </a:t>
            </a:r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2 – Monotonic Reads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51520" y="908720"/>
            <a:ext cx="7576899" cy="5819353"/>
            <a:chOff x="251520" y="922015"/>
            <a:chExt cx="7576899" cy="5819353"/>
          </a:xfrm>
        </p:grpSpPr>
        <p:sp>
          <p:nvSpPr>
            <p:cNvPr id="6" name="TextBox 5"/>
            <p:cNvSpPr txBox="1"/>
            <p:nvPr/>
          </p:nvSpPr>
          <p:spPr>
            <a:xfrm>
              <a:off x="398307" y="922015"/>
              <a:ext cx="1244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Time(t)</a:t>
              </a:r>
              <a:endParaRPr lang="en-US" sz="2800" dirty="0"/>
            </a:p>
          </p:txBody>
        </p:sp>
        <p:sp>
          <p:nvSpPr>
            <p:cNvPr id="5" name="Right Arrow 4"/>
            <p:cNvSpPr/>
            <p:nvPr/>
          </p:nvSpPr>
          <p:spPr>
            <a:xfrm rot="5400000">
              <a:off x="-1613030" y="3940714"/>
              <a:ext cx="5266928" cy="33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524" y="594928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t5</a:t>
              </a:r>
              <a:endParaRPr lang="en-US" sz="28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87624" y="2114440"/>
              <a:ext cx="6640795" cy="4113704"/>
              <a:chOff x="1187624" y="2114440"/>
              <a:chExt cx="6640795" cy="411370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1187624" y="6228143"/>
                <a:ext cx="75179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4101227" y="2114440"/>
                <a:ext cx="3727192" cy="44319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Write by A : W1</a:t>
                </a:r>
                <a:endParaRPr lang="en-US" sz="28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155912" y="5360723"/>
              <a:ext cx="1399864" cy="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4101227" y="3093284"/>
              <a:ext cx="3727192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B : W2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506602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t4</a:t>
              </a:r>
              <a:endParaRPr 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1229707" y="4429312"/>
              <a:ext cx="2406189" cy="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4101227" y="4209945"/>
              <a:ext cx="3727192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: R1 ={W1,W2}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520" y="4129916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t3</a:t>
              </a:r>
              <a:endParaRPr lang="en-US" sz="28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237278" y="3339201"/>
              <a:ext cx="2614642" cy="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059832" y="5148296"/>
              <a:ext cx="4768587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C : W3</a:t>
              </a:r>
              <a:endParaRPr lang="en-US" sz="2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1276710" y="2303486"/>
              <a:ext cx="2545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057112" y="5832099"/>
              <a:ext cx="4771307" cy="79208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 must be :</a:t>
              </a:r>
            </a:p>
            <a:p>
              <a:pPr algn="ctr"/>
              <a:r>
                <a:rPr lang="en-US" sz="2400" dirty="0" smtClean="0"/>
                <a:t> R2 ={W1,W2,[W3]}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520" y="2996952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t2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520" y="2060848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t1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6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Calendar app is updated by user and a auto scheduler.</a:t>
            </a:r>
            <a:br>
              <a:rPr lang="en-US" dirty="0" smtClean="0"/>
            </a:br>
            <a:r>
              <a:rPr lang="en-US" dirty="0" smtClean="0"/>
              <a:t>- If no Monotonic Read guarantee appointments may appear and disappear time to time.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3 – Writes Follow Reads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36096" y="4725915"/>
            <a:ext cx="3544814" cy="1779888"/>
            <a:chOff x="1187624" y="6021288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14689" y="1502671"/>
            <a:ext cx="3525036" cy="443191"/>
            <a:chOff x="1137425" y="4101752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37425" y="4308607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1999164" y="4101752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114686" y="2342087"/>
            <a:ext cx="3454083" cy="443191"/>
            <a:chOff x="1208779" y="6021288"/>
            <a:chExt cx="3473463" cy="443191"/>
          </a:xfrm>
        </p:grpSpPr>
        <p:cxnSp>
          <p:nvCxnSpPr>
            <p:cNvPr id="44" name="Straight Arrow Connector 43"/>
            <p:cNvCxnSpPr/>
            <p:nvPr/>
          </p:nvCxnSpPr>
          <p:spPr>
            <a:xfrm flipH="1" flipV="1">
              <a:off x="1208779" y="6240941"/>
              <a:ext cx="668245" cy="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987588" y="6021288"/>
              <a:ext cx="2694654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Read by A : R1={W1}</a:t>
              </a:r>
              <a:endParaRPr lang="en-US" sz="2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114687" y="3181503"/>
            <a:ext cx="3492523" cy="443191"/>
            <a:chOff x="1170122" y="7940824"/>
            <a:chExt cx="3512118" cy="443191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1170122" y="8130996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1999164" y="7940824"/>
              <a:ext cx="2683076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Writes made during the session are ordered after any Writes whose effects were seen by previous Reads in the session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 user creates a place in Foursquare, then checks in. If a server sees the check-in, they also saw the place creation event before.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4 – Monotonic Writes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43341" y="4693471"/>
            <a:ext cx="3544814" cy="1779888"/>
            <a:chOff x="1211291" y="6838179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211291" y="7045034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73030" y="6838179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8656" y="1859529"/>
            <a:ext cx="3525036" cy="443191"/>
            <a:chOff x="1187624" y="6021288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flipH="1">
            <a:off x="110860" y="3861048"/>
            <a:ext cx="3525036" cy="443191"/>
            <a:chOff x="1187624" y="6021288"/>
            <a:chExt cx="3544814" cy="443191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utomatic address book backup service – shouldn’t overwrite/remove previous addresses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Weakly Consistent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consistency?</a:t>
            </a:r>
          </a:p>
          <a:p>
            <a:r>
              <a:rPr lang="hu-HU" dirty="0" smtClean="0"/>
              <a:t>What is weak consistency?</a:t>
            </a:r>
          </a:p>
          <a:p>
            <a:r>
              <a:rPr lang="hu-HU" dirty="0" smtClean="0"/>
              <a:t>Why do we need it?</a:t>
            </a:r>
          </a:p>
          <a:p>
            <a:pPr lvl="1"/>
            <a:r>
              <a:rPr lang="hu-HU" dirty="0" smtClean="0"/>
              <a:t>C</a:t>
            </a:r>
            <a:r>
              <a:rPr lang="en-US" dirty="0" err="1" smtClean="0"/>
              <a:t>onsistency</a:t>
            </a:r>
            <a:r>
              <a:rPr lang="en-US" dirty="0" smtClean="0"/>
              <a:t>- Availability-</a:t>
            </a:r>
            <a:r>
              <a:rPr lang="hu-HU" dirty="0" smtClean="0"/>
              <a:t>P</a:t>
            </a:r>
            <a:r>
              <a:rPr lang="en-US" dirty="0" err="1" smtClean="0"/>
              <a:t>artition</a:t>
            </a:r>
            <a:r>
              <a:rPr lang="en-US" dirty="0" smtClean="0"/>
              <a:t> Tolerance</a:t>
            </a:r>
            <a:r>
              <a:rPr lang="hu-HU" dirty="0" smtClean="0"/>
              <a:t> </a:t>
            </a:r>
            <a:endParaRPr lang="hu-HU" dirty="0" smtClean="0"/>
          </a:p>
          <a:p>
            <a:pPr lvl="1"/>
            <a:r>
              <a:rPr lang="hu-HU" dirty="0" smtClean="0"/>
              <a:t>Read-any/write-any replication</a:t>
            </a:r>
          </a:p>
          <a:p>
            <a:pPr lvl="1"/>
            <a:r>
              <a:rPr lang="hu-HU" dirty="0" smtClean="0"/>
              <a:t>Transactions </a:t>
            </a:r>
            <a:r>
              <a:rPr lang="hu-HU" dirty="0"/>
              <a:t>are </a:t>
            </a:r>
            <a:r>
              <a:rPr lang="hu-HU" dirty="0" smtClean="0"/>
              <a:t>inefficient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is propagated from server S</a:t>
                </a:r>
                <a:r>
                  <a:rPr lang="hu-HU" sz="2000" dirty="0" smtClean="0"/>
                  <a:t>1</a:t>
                </a:r>
                <a:r>
                  <a:rPr lang="hu-HU" dirty="0" smtClean="0"/>
                  <a:t> to server S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dirty="0" smtClean="0"/>
              <a:t>Clock – logical clock value</a:t>
            </a:r>
          </a:p>
          <a:p>
            <a:r>
              <a:rPr lang="hu-HU" dirty="0" smtClean="0"/>
              <a:t>The clock value describes the last seen WID</a:t>
            </a:r>
          </a:p>
          <a:p>
            <a:r>
              <a:rPr lang="hu-HU" dirty="0" smtClean="0"/>
              <a:t>Updated as a part of the anti-entropy process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 in Action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Representation of a WID set Ws</a:t>
            </a:r>
          </a:p>
          <a:p>
            <a:pPr lvl="1"/>
            <a:r>
              <a:rPr lang="hu-HU" dirty="0" smtClean="0"/>
              <a:t>V[S] = time of latest WID assigned in Ws (or 0)</a:t>
            </a:r>
          </a:p>
          <a:p>
            <a:r>
              <a:rPr lang="hu-HU" b="1" dirty="0" smtClean="0"/>
              <a:t>Union</a:t>
            </a:r>
            <a:r>
              <a:rPr lang="hu-HU" dirty="0" smtClean="0"/>
              <a:t> of WID sets Ws</a:t>
            </a:r>
            <a:r>
              <a:rPr lang="hu-HU" sz="2000" dirty="0" smtClean="0"/>
              <a:t>1</a:t>
            </a:r>
            <a:r>
              <a:rPr lang="hu-HU" dirty="0" smtClean="0"/>
              <a:t> and Ws</a:t>
            </a:r>
            <a:r>
              <a:rPr lang="hu-HU" sz="2000" dirty="0" smtClean="0"/>
              <a:t>2</a:t>
            </a:r>
            <a:endParaRPr lang="hu-HU" dirty="0" smtClean="0"/>
          </a:p>
          <a:p>
            <a:pPr lvl="1"/>
            <a:r>
              <a:rPr lang="hu-HU" dirty="0" smtClean="0"/>
              <a:t>V[S] = MAX(V</a:t>
            </a:r>
            <a:r>
              <a:rPr lang="hu-HU" sz="1800" dirty="0" smtClean="0"/>
              <a:t>1</a:t>
            </a:r>
            <a:r>
              <a:rPr lang="hu-HU" dirty="0" smtClean="0"/>
              <a:t>[S], V</a:t>
            </a:r>
            <a:r>
              <a:rPr lang="hu-HU" sz="1800" dirty="0" smtClean="0"/>
              <a:t>2</a:t>
            </a:r>
            <a:r>
              <a:rPr lang="hu-HU" dirty="0" smtClean="0"/>
              <a:t>[S]) for all S</a:t>
            </a:r>
          </a:p>
          <a:p>
            <a:r>
              <a:rPr lang="hu-HU" dirty="0" smtClean="0"/>
              <a:t>Check if Ws</a:t>
            </a:r>
            <a:r>
              <a:rPr lang="hu-HU" sz="2000" dirty="0" smtClean="0"/>
              <a:t>1</a:t>
            </a:r>
            <a:r>
              <a:rPr lang="hu-HU" dirty="0" smtClean="0"/>
              <a:t> is a </a:t>
            </a:r>
            <a:r>
              <a:rPr lang="hu-HU" b="1" dirty="0" smtClean="0"/>
              <a:t>subset</a:t>
            </a:r>
            <a:r>
              <a:rPr lang="hu-HU" dirty="0" smtClean="0"/>
              <a:t> of Ws</a:t>
            </a:r>
            <a:r>
              <a:rPr lang="hu-HU" sz="2000" dirty="0" smtClean="0"/>
              <a:t>2</a:t>
            </a:r>
            <a:endParaRPr lang="hu-HU" dirty="0" smtClean="0"/>
          </a:p>
          <a:p>
            <a:pPr lvl="1"/>
            <a:r>
              <a:rPr lang="hu-HU" dirty="0" smtClean="0"/>
              <a:t>V</a:t>
            </a:r>
            <a:r>
              <a:rPr lang="hu-HU" sz="1800" dirty="0" smtClean="0"/>
              <a:t>2</a:t>
            </a:r>
            <a:r>
              <a:rPr lang="hu-HU" dirty="0" smtClean="0"/>
              <a:t>[S] &gt; V</a:t>
            </a:r>
            <a:r>
              <a:rPr lang="hu-HU" sz="1800" dirty="0" smtClean="0"/>
              <a:t>1</a:t>
            </a:r>
            <a:r>
              <a:rPr lang="hu-HU" dirty="0" smtClean="0"/>
              <a:t>[S] for all S</a:t>
            </a:r>
          </a:p>
          <a:p>
            <a:r>
              <a:rPr lang="hu-HU" dirty="0" smtClean="0"/>
              <a:t>We can use a VV for Writes and Reads</a:t>
            </a:r>
          </a:p>
          <a:p>
            <a:r>
              <a:rPr lang="hu-HU" dirty="0" smtClean="0"/>
              <a:t>To find acceptable servers, we need dominating Version Vectors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09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Improvements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Finding a suitable server can be simplified by using the previously contacted server</a:t>
            </a:r>
          </a:p>
          <a:p>
            <a:r>
              <a:rPr lang="hu-HU" dirty="0" smtClean="0"/>
              <a:t>Checks only need to happen when switching servers</a:t>
            </a:r>
          </a:p>
          <a:p>
            <a:r>
              <a:rPr lang="hu-HU" dirty="0" smtClean="0"/>
              <a:t>Session Manager can cache Version Vectors of various servers</a:t>
            </a:r>
          </a:p>
          <a:p>
            <a:r>
              <a:rPr lang="hu-HU" dirty="0" smtClean="0"/>
              <a:t>Data can also be cached at clients to improve overall performance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7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Adding guarantees to existing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for any system that has version vectors (</a:t>
            </a:r>
            <a:r>
              <a:rPr lang="hu-HU" dirty="0" smtClean="0"/>
              <a:t>Coda, Ficus, refdbms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Incremental and/or Selective Deployment</a:t>
            </a:r>
          </a:p>
          <a:p>
            <a:r>
              <a:rPr lang="en-US" dirty="0" smtClean="0"/>
              <a:t>Sorry!: The article doesn’t mention about evaluation any more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32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“</a:t>
            </a:r>
            <a:r>
              <a:rPr lang="en-US" sz="2800" dirty="0"/>
              <a:t>Causal Operations” by </a:t>
            </a:r>
            <a:r>
              <a:rPr lang="en-US" sz="2800" dirty="0" err="1"/>
              <a:t>Ladin</a:t>
            </a:r>
            <a:r>
              <a:rPr lang="en-US" sz="2800" dirty="0"/>
              <a:t>, </a:t>
            </a:r>
            <a:r>
              <a:rPr lang="en-US" sz="2800" dirty="0" err="1"/>
              <a:t>Liskov</a:t>
            </a:r>
            <a:r>
              <a:rPr lang="en-US" sz="2800" dirty="0" smtClean="0"/>
              <a:t>, </a:t>
            </a:r>
            <a:r>
              <a:rPr lang="en-US" sz="2800" dirty="0" err="1" smtClean="0"/>
              <a:t>Shrira</a:t>
            </a:r>
            <a:r>
              <a:rPr lang="en-US" sz="2800" dirty="0"/>
              <a:t>, and </a:t>
            </a:r>
            <a:r>
              <a:rPr lang="en-US" sz="2800" dirty="0" err="1"/>
              <a:t>Ghemawat</a:t>
            </a:r>
            <a:r>
              <a:rPr lang="en-US" sz="28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</a:t>
            </a:r>
            <a:r>
              <a:rPr lang="en-US" sz="2400" dirty="0"/>
              <a:t>Clients ensure causal ordering of their Read and Write operations by means </a:t>
            </a:r>
            <a:r>
              <a:rPr lang="en-US" sz="2400" dirty="0" smtClean="0"/>
              <a:t>of version </a:t>
            </a:r>
            <a:r>
              <a:rPr lang="en-US" sz="2400" dirty="0"/>
              <a:t>vectors, but it does not have the notion of sessions in order to define fine-grained consistency </a:t>
            </a:r>
            <a:r>
              <a:rPr lang="en-US" sz="2400" dirty="0" smtClean="0"/>
              <a:t>requirements.</a:t>
            </a:r>
          </a:p>
          <a:p>
            <a:pPr marL="457200" indent="-457200">
              <a:buAutoNum type="arabicPeriod"/>
            </a:pPr>
            <a:r>
              <a:rPr lang="en-US" sz="2800" dirty="0"/>
              <a:t>Lotus </a:t>
            </a:r>
            <a:r>
              <a:rPr lang="en-US" sz="2800" dirty="0" smtClean="0"/>
              <a:t>Notes</a:t>
            </a:r>
            <a:br>
              <a:rPr lang="en-US" sz="2800" dirty="0" smtClean="0"/>
            </a:br>
            <a:r>
              <a:rPr lang="en-US" sz="2400" dirty="0"/>
              <a:t>- Clients desiring consistency among multiple read and/or write operations must, in general, use the </a:t>
            </a:r>
            <a:r>
              <a:rPr lang="en-US" sz="2400" dirty="0" smtClean="0"/>
              <a:t>same</a:t>
            </a:r>
            <a:r>
              <a:rPr lang="hu-HU" sz="2400" dirty="0" smtClean="0"/>
              <a:t> </a:t>
            </a:r>
            <a:r>
              <a:rPr lang="en-US" sz="2400" dirty="0" smtClean="0"/>
              <a:t>server </a:t>
            </a:r>
            <a:r>
              <a:rPr lang="en-US" sz="2400" dirty="0"/>
              <a:t>for their interactions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/>
              <a:t>File system of </a:t>
            </a:r>
            <a:r>
              <a:rPr lang="en-US" sz="2400" dirty="0" err="1"/>
              <a:t>Tait</a:t>
            </a:r>
            <a:r>
              <a:rPr lang="en-US" sz="2400" dirty="0"/>
              <a:t> and Duchamp supports both </a:t>
            </a:r>
            <a:r>
              <a:rPr lang="en-US" sz="2400" i="1" dirty="0"/>
              <a:t>strict</a:t>
            </a:r>
            <a:r>
              <a:rPr lang="en-US" sz="2400" dirty="0"/>
              <a:t> and </a:t>
            </a:r>
            <a:r>
              <a:rPr lang="en-US" sz="2400" i="1" dirty="0"/>
              <a:t>loose</a:t>
            </a:r>
            <a:r>
              <a:rPr lang="en-US" sz="2400" dirty="0"/>
              <a:t> read operations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/>
              <a:t>Much work has been done on providing various “degrees of consistency” in database systems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92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Weakly consistent systems provide</a:t>
            </a:r>
          </a:p>
          <a:p>
            <a:pPr lvl="1"/>
            <a:r>
              <a:rPr lang="hu-HU" dirty="0"/>
              <a:t>High availability</a:t>
            </a:r>
          </a:p>
          <a:p>
            <a:pPr lvl="1"/>
            <a:r>
              <a:rPr lang="hu-HU" dirty="0"/>
              <a:t>Good scalability</a:t>
            </a:r>
          </a:p>
          <a:p>
            <a:pPr lvl="1"/>
            <a:r>
              <a:rPr lang="hu-HU" dirty="0"/>
              <a:t>Simple design</a:t>
            </a:r>
          </a:p>
          <a:p>
            <a:r>
              <a:rPr lang="hu-HU" dirty="0"/>
              <a:t>They allow R/W with little synchronization</a:t>
            </a:r>
          </a:p>
          <a:p>
            <a:r>
              <a:rPr lang="en-US" b="1" dirty="0" smtClean="0"/>
              <a:t>BUT</a:t>
            </a:r>
            <a:r>
              <a:rPr lang="en-US" dirty="0" smtClean="0"/>
              <a:t> </a:t>
            </a:r>
            <a:r>
              <a:rPr lang="hu-HU" dirty="0" smtClean="0"/>
              <a:t>Lack </a:t>
            </a:r>
            <a:r>
              <a:rPr lang="hu-HU" dirty="0"/>
              <a:t>of guarantees are confusing to users</a:t>
            </a:r>
          </a:p>
          <a:p>
            <a:pPr lvl="1"/>
            <a:r>
              <a:rPr lang="hu-HU" dirty="0"/>
              <a:t>Breaking essential mobile computing </a:t>
            </a:r>
            <a:r>
              <a:rPr lang="hu-HU" dirty="0" smtClean="0"/>
              <a:t>paradigms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Conclusion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paper does not present any evaluation</a:t>
            </a:r>
          </a:p>
          <a:p>
            <a:r>
              <a:rPr lang="hu-HU" dirty="0" smtClean="0"/>
              <a:t>Supposedly, it is straightforward to add guarantees to existing systems</a:t>
            </a:r>
          </a:p>
          <a:p>
            <a:r>
              <a:rPr lang="hu-HU" dirty="0" smtClean="0"/>
              <a:t>„Modular” in a sense, guarantees are independently grantable</a:t>
            </a:r>
          </a:p>
          <a:p>
            <a:r>
              <a:rPr lang="hu-HU" dirty="0" smtClean="0"/>
              <a:t>We can get the benefits of weakly consistent systems, with added guarantees, at a reasonable cost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255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143000"/>
          </a:xfrm>
        </p:spPr>
        <p:txBody>
          <a:bodyPr>
            <a:normAutofit/>
          </a:bodyPr>
          <a:lstStyle/>
          <a:p>
            <a:r>
              <a:rPr lang="hu-HU" sz="6000" dirty="0" smtClean="0"/>
              <a:t>Questions?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420813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</a:t>
            </a:r>
            <a:r>
              <a:rPr lang="hu-HU" dirty="0" smtClean="0"/>
              <a:t>Mobile </a:t>
            </a:r>
            <a:r>
              <a:rPr lang="hu-HU" dirty="0" smtClean="0"/>
              <a:t>Computing Aspects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Why do we need Read-any/write-any systems?</a:t>
            </a:r>
          </a:p>
          <a:p>
            <a:pPr lvl="1"/>
            <a:r>
              <a:rPr lang="en-US" dirty="0" smtClean="0"/>
              <a:t>Why separating server duties is no good?</a:t>
            </a:r>
            <a:endParaRPr lang="hu-HU" dirty="0" smtClean="0"/>
          </a:p>
          <a:p>
            <a:r>
              <a:rPr lang="en-US" dirty="0" smtClean="0"/>
              <a:t>How can we handle </a:t>
            </a:r>
            <a:r>
              <a:rPr lang="en-US" dirty="0"/>
              <a:t>d</a:t>
            </a:r>
            <a:r>
              <a:rPr lang="hu-HU" dirty="0" smtClean="0"/>
              <a:t>isconnected operations</a:t>
            </a:r>
            <a:r>
              <a:rPr lang="en-US" dirty="0" smtClean="0"/>
              <a:t>?</a:t>
            </a:r>
            <a:endParaRPr lang="hu-HU" dirty="0" smtClean="0"/>
          </a:p>
          <a:p>
            <a:pPr lvl="1"/>
            <a:r>
              <a:rPr lang="hu-HU" dirty="0" smtClean="0"/>
              <a:t>Closed, synchronized copies are unavailable</a:t>
            </a:r>
            <a:endParaRPr lang="en-US" dirty="0" smtClean="0"/>
          </a:p>
          <a:p>
            <a:pPr lvl="1"/>
            <a:r>
              <a:rPr lang="en-US" dirty="0" smtClean="0"/>
              <a:t>Can I disconnect in time?</a:t>
            </a:r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your daily mobile device usage</a:t>
            </a:r>
          </a:p>
          <a:p>
            <a:pPr lvl="1"/>
            <a:r>
              <a:rPr lang="en-US" dirty="0" smtClean="0"/>
              <a:t>You don’t live in an eventually consistent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You don’t want to live in it either.</a:t>
            </a:r>
            <a:endParaRPr lang="en-US" dirty="0" smtClean="0"/>
          </a:p>
          <a:p>
            <a:r>
              <a:rPr lang="hu-HU" b="1" dirty="0" smtClean="0"/>
              <a:t>Eventual consistency is not always enough for the user</a:t>
            </a:r>
          </a:p>
          <a:p>
            <a:r>
              <a:rPr lang="en-US" dirty="0" smtClean="0"/>
              <a:t>So now, will we present a solution which requires to redevelop everything?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Solution: </a:t>
            </a:r>
            <a:r>
              <a:rPr lang="en-US" dirty="0" smtClean="0"/>
              <a:t>Session </a:t>
            </a:r>
            <a:r>
              <a:rPr lang="hu-HU" dirty="0" smtClean="0"/>
              <a:t>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sessions</a:t>
            </a:r>
          </a:p>
          <a:p>
            <a:pPr lvl="1"/>
            <a:r>
              <a:rPr lang="hu-HU" dirty="0" smtClean="0"/>
              <a:t>Read 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</a:t>
            </a:r>
            <a:r>
              <a:rPr lang="hu-HU" b="1" dirty="0" smtClean="0"/>
              <a:t>individually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actions</a:t>
            </a:r>
          </a:p>
          <a:p>
            <a:r>
              <a:rPr lang="hu-HU" dirty="0" smtClean="0"/>
              <a:t>What’s the difference between transactions and sessions?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Assumptions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(WID)</a:t>
            </a:r>
          </a:p>
          <a:p>
            <a:r>
              <a:rPr lang="hu-HU" dirty="0" smtClean="0"/>
              <a:t>Eventual </a:t>
            </a:r>
            <a:r>
              <a:rPr lang="hu-HU" dirty="0"/>
              <a:t>consistency – servers converge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Terminology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1555</Words>
  <Application>Microsoft Office PowerPoint</Application>
  <PresentationFormat>On-screen Show (4:3)</PresentationFormat>
  <Paragraphs>232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Session Guarantees for Weakly Consistent Repliated Data</vt:lpstr>
      <vt:lpstr>Weakly Consistent Systems</vt:lpstr>
      <vt:lpstr>Problem</vt:lpstr>
      <vt:lpstr>Problem: Mobile Computing Aspects</vt:lpstr>
      <vt:lpstr>Motivation</vt:lpstr>
      <vt:lpstr>Solution: Session Guarantees</vt:lpstr>
      <vt:lpstr>Sessions</vt:lpstr>
      <vt:lpstr>Assumptions</vt:lpstr>
      <vt:lpstr>Terminology</vt:lpstr>
      <vt:lpstr>1 – Read Your Writes</vt:lpstr>
      <vt:lpstr>1 – Read Your Writes</vt:lpstr>
      <vt:lpstr>2 – Monotonic Reads</vt:lpstr>
      <vt:lpstr>2 – Monotonic Reads</vt:lpstr>
      <vt:lpstr>3 – Writes Follow Reads</vt:lpstr>
      <vt:lpstr>3 – Writes Follow Reads</vt:lpstr>
      <vt:lpstr>4 – Monotonic Writes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  <vt:lpstr>Version Vectors in Action</vt:lpstr>
      <vt:lpstr>Additional Improvements</vt:lpstr>
      <vt:lpstr>Adding guarantees to existing systems</vt:lpstr>
      <vt:lpstr>Related Work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Seçkin Savaşçı</cp:lastModifiedBy>
  <cp:revision>228</cp:revision>
  <dcterms:created xsi:type="dcterms:W3CDTF">2014-03-24T15:02:48Z</dcterms:created>
  <dcterms:modified xsi:type="dcterms:W3CDTF">2014-03-28T10:29:08Z</dcterms:modified>
</cp:coreProperties>
</file>