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83" r:id="rId13"/>
    <p:sldId id="264" r:id="rId14"/>
    <p:sldId id="284" r:id="rId15"/>
    <p:sldId id="265" r:id="rId16"/>
    <p:sldId id="28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0" r:id="rId27"/>
    <p:sldId id="281" r:id="rId28"/>
    <p:sldId id="282" r:id="rId29"/>
    <p:sldId id="286" r:id="rId3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00" autoAdjust="0"/>
  </p:normalViewPr>
  <p:slideViewPr>
    <p:cSldViewPr>
      <p:cViewPr varScale="1">
        <p:scale>
          <a:sx n="55" d="100"/>
          <a:sy n="55" d="100"/>
        </p:scale>
        <p:origin x="18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r>
              <a:rPr lang="hu-HU" dirty="0" smtClean="0"/>
              <a:t>1. Authors, Xerox, Bayou project</a:t>
            </a:r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Why</a:t>
            </a:r>
            <a:r>
              <a:rPr lang="hu-HU" baseline="0" dirty="0" smtClean="0"/>
              <a:t> 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maybe</a:t>
            </a:r>
            <a:r>
              <a:rPr lang="hu-HU" baseline="0" dirty="0" smtClean="0"/>
              <a:t> mention that this can be relaxed, and separated to 2 sub-guarantees:</a:t>
            </a:r>
          </a:p>
          <a:p>
            <a:r>
              <a:rPr lang="hu-HU" baseline="0" dirty="0" smtClean="0"/>
              <a:t>WFRO – order is concerned</a:t>
            </a:r>
          </a:p>
          <a:p>
            <a:r>
              <a:rPr lang="hu-HU" baseline="0" dirty="0" smtClean="0"/>
              <a:t>WFRP – prepagation is concerned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It’s like a chain of changesets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1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Strict=that the </a:t>
            </a:r>
            <a:r>
              <a:rPr lang="en-US" dirty="0" err="1" smtClean="0"/>
              <a:t>mostrecent</a:t>
            </a:r>
            <a:r>
              <a:rPr lang="en-US" dirty="0" smtClean="0"/>
              <a:t> version of a file existing in the system is returned.</a:t>
            </a:r>
          </a:p>
          <a:p>
            <a:r>
              <a:rPr lang="en-US" dirty="0" smtClean="0"/>
              <a:t>Loose=weakly consistent semantics where any available copy is returned.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3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1 – Read Your Writes</a:t>
            </a:r>
            <a:endParaRPr lang="hu-HU" dirty="0"/>
          </a:p>
        </p:txBody>
      </p:sp>
      <p:grpSp>
        <p:nvGrpSpPr>
          <p:cNvPr id="27" name="Group 26"/>
          <p:cNvGrpSpPr/>
          <p:nvPr/>
        </p:nvGrpSpPr>
        <p:grpSpPr>
          <a:xfrm>
            <a:off x="467544" y="1455167"/>
            <a:ext cx="8254765" cy="5214194"/>
            <a:chOff x="781731" y="1455167"/>
            <a:chExt cx="8254765" cy="5214194"/>
          </a:xfrm>
        </p:grpSpPr>
        <p:grpSp>
          <p:nvGrpSpPr>
            <p:cNvPr id="26" name="Group 25"/>
            <p:cNvGrpSpPr/>
            <p:nvPr/>
          </p:nvGrpSpPr>
          <p:grpSpPr>
            <a:xfrm>
              <a:off x="781731" y="1455167"/>
              <a:ext cx="7986848" cy="4134073"/>
              <a:chOff x="781731" y="1455167"/>
              <a:chExt cx="7986848" cy="413407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524328" y="1455167"/>
                <a:ext cx="1244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Time(t)</a:t>
                </a:r>
                <a:endParaRPr lang="en-US" sz="28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781731" y="1484784"/>
                <a:ext cx="7931224" cy="4104456"/>
                <a:chOff x="781731" y="1484784"/>
                <a:chExt cx="7931224" cy="4104456"/>
              </a:xfrm>
            </p:grpSpPr>
            <p:sp>
              <p:nvSpPr>
                <p:cNvPr id="5" name="Right Arrow 4"/>
                <p:cNvSpPr/>
                <p:nvPr/>
              </p:nvSpPr>
              <p:spPr>
                <a:xfrm>
                  <a:off x="781731" y="1916832"/>
                  <a:ext cx="7931224" cy="2880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2082552" y="2159641"/>
                  <a:ext cx="0" cy="1125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780110" y="1484784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t1</a:t>
                  </a:r>
                  <a:endParaRPr lang="en-US" sz="2800" dirty="0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925747" y="3284984"/>
                  <a:ext cx="2227571" cy="2304256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User A: Write Data. </a:t>
                  </a:r>
                </a:p>
                <a:p>
                  <a:pPr algn="ctr"/>
                  <a:r>
                    <a:rPr lang="en-US" sz="2800" dirty="0" smtClean="0"/>
                    <a:t>(W1)</a:t>
                  </a:r>
                  <a:endParaRPr lang="en-US" sz="2800" dirty="0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5868144" y="1465620"/>
              <a:ext cx="2592288" cy="3043500"/>
              <a:chOff x="5868144" y="1465620"/>
              <a:chExt cx="2592288" cy="30435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164288" y="2144068"/>
                <a:ext cx="0" cy="1125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5868144" y="3269411"/>
                <a:ext cx="2592288" cy="123970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User A: Read Data. </a:t>
                </a:r>
              </a:p>
              <a:p>
                <a:pPr algn="ctr"/>
                <a:r>
                  <a:rPr lang="en-US" sz="2800" dirty="0" smtClean="0"/>
                  <a:t>(R)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92678" y="1465620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t2</a:t>
                </a:r>
                <a:endParaRPr lang="en-US" sz="28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5148064" y="4653136"/>
              <a:ext cx="3888432" cy="20162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If Read </a:t>
              </a:r>
              <a:r>
                <a:rPr lang="en-US" sz="2800" dirty="0"/>
                <a:t>contains: {</a:t>
              </a:r>
              <a:r>
                <a:rPr lang="en-US" sz="2800" dirty="0" smtClean="0"/>
                <a:t>W1}</a:t>
              </a:r>
              <a:endParaRPr lang="en-US" sz="2800" dirty="0"/>
            </a:p>
            <a:p>
              <a:pPr algn="ctr"/>
              <a:r>
                <a:rPr lang="en-US" sz="2800" dirty="0" smtClean="0"/>
                <a:t>This implies the Read Your Write Guarantee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525172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The effects 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</a:t>
            </a:r>
            <a:r>
              <a:rPr lang="hu-HU" dirty="0" smtClean="0"/>
              <a:t>)</a:t>
            </a:r>
            <a:endParaRPr lang="en-US" dirty="0" smtClean="0"/>
          </a:p>
          <a:p>
            <a:endParaRPr lang="hu-HU" dirty="0" smtClean="0"/>
          </a:p>
          <a:p>
            <a:r>
              <a:rPr lang="hu-HU" b="1" dirty="0" smtClean="0"/>
              <a:t>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- User change a password in a weakly consistent system.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dirty="0" smtClean="0"/>
              <a:t>- Read Your Writes ensure application read the latest password, next time.</a:t>
            </a:r>
            <a:br>
              <a:rPr lang="en-US" sz="3000" dirty="0" smtClean="0"/>
            </a:br>
            <a:r>
              <a:rPr lang="en-US" sz="3000" dirty="0" smtClean="0"/>
              <a:t>- User will not get a login failure. </a:t>
            </a:r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2 – Monotonic Reads</a:t>
            </a:r>
            <a:endParaRPr lang="hu-HU" dirty="0"/>
          </a:p>
        </p:txBody>
      </p:sp>
      <p:grpSp>
        <p:nvGrpSpPr>
          <p:cNvPr id="54" name="Group 53"/>
          <p:cNvGrpSpPr/>
          <p:nvPr/>
        </p:nvGrpSpPr>
        <p:grpSpPr>
          <a:xfrm>
            <a:off x="251520" y="922015"/>
            <a:ext cx="8640960" cy="5819353"/>
            <a:chOff x="251520" y="922015"/>
            <a:chExt cx="8640960" cy="5819353"/>
          </a:xfrm>
        </p:grpSpPr>
        <p:sp>
          <p:nvSpPr>
            <p:cNvPr id="6" name="TextBox 5"/>
            <p:cNvSpPr txBox="1"/>
            <p:nvPr/>
          </p:nvSpPr>
          <p:spPr>
            <a:xfrm>
              <a:off x="398307" y="922015"/>
              <a:ext cx="1244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Time(t)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 rot="16200000">
              <a:off x="-1613030" y="3940714"/>
              <a:ext cx="5266928" cy="33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524" y="594928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t1</a:t>
              </a:r>
              <a:endParaRPr lang="en-US" sz="28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87624" y="6021288"/>
              <a:ext cx="3544814" cy="443191"/>
              <a:chOff x="1187624" y="6021288"/>
              <a:chExt cx="3544814" cy="44319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1187624" y="6228143"/>
                <a:ext cx="75179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049363" y="6021288"/>
                <a:ext cx="2683075" cy="44319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Write by A : W1</a:t>
                </a:r>
                <a:endParaRPr lang="en-US" sz="28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155912" y="5360723"/>
              <a:ext cx="1399864" cy="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743663" y="5085184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B : W2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506602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t2</a:t>
              </a:r>
              <a:endParaRPr 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1229707" y="4398001"/>
              <a:ext cx="2185258" cy="35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3617117" y="4149080"/>
              <a:ext cx="3331147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: R1 ={W1,W2}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520" y="4129916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t3</a:t>
              </a:r>
              <a:endParaRPr lang="en-US" sz="28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237278" y="3339201"/>
              <a:ext cx="2614642" cy="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121173" y="3068960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C : W2</a:t>
              </a:r>
              <a:endParaRPr lang="en-US" sz="2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1234615" y="2290863"/>
              <a:ext cx="3497823" cy="21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4985269" y="1988840"/>
              <a:ext cx="3907211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: R2 ={W1,W2,W3}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520" y="2996952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t4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520" y="2060848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t5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6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Calendar app is updated by user and a auto scheduler.</a:t>
            </a:r>
            <a:br>
              <a:rPr lang="en-US" dirty="0" smtClean="0"/>
            </a:br>
            <a:r>
              <a:rPr lang="en-US" dirty="0" smtClean="0"/>
              <a:t>- If no Monotonic Read guarantee appointments may appear and disappear time to time.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3 – Writes Follow Reads</a:t>
            </a:r>
            <a:endParaRPr lang="hu-HU" dirty="0"/>
          </a:p>
        </p:txBody>
      </p:sp>
      <p:grpSp>
        <p:nvGrpSpPr>
          <p:cNvPr id="9" name="Group 8"/>
          <p:cNvGrpSpPr/>
          <p:nvPr/>
        </p:nvGrpSpPr>
        <p:grpSpPr>
          <a:xfrm>
            <a:off x="5419674" y="1412776"/>
            <a:ext cx="3544814" cy="1779888"/>
            <a:chOff x="1187624" y="6021288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162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162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07504" y="5794121"/>
            <a:ext cx="3525036" cy="443191"/>
            <a:chOff x="1187624" y="6021288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07504" y="4714001"/>
            <a:ext cx="3525036" cy="443191"/>
            <a:chOff x="1187624" y="6021288"/>
            <a:chExt cx="3544814" cy="443191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Read by A : R1={W1}</a:t>
              </a:r>
              <a:endParaRPr lang="en-US" sz="2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107504" y="3633881"/>
            <a:ext cx="3525036" cy="443191"/>
            <a:chOff x="1187624" y="6021288"/>
            <a:chExt cx="3544814" cy="443191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Writes made during the session are ordered after any Writes whose effects were seen by previous Reads in the session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hu-HU" dirty="0" smtClean="0"/>
              <a:t>user creates a place in Foursquare, then checks in. If a server sees the check-in, they also saw the place creation event before.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4 – Monotonic Writes</a:t>
            </a:r>
            <a:endParaRPr lang="hu-HU" dirty="0"/>
          </a:p>
        </p:txBody>
      </p:sp>
      <p:grpSp>
        <p:nvGrpSpPr>
          <p:cNvPr id="9" name="Group 8"/>
          <p:cNvGrpSpPr/>
          <p:nvPr/>
        </p:nvGrpSpPr>
        <p:grpSpPr>
          <a:xfrm>
            <a:off x="5419674" y="1412776"/>
            <a:ext cx="3544814" cy="1779888"/>
            <a:chOff x="1187624" y="6021288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162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162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07504" y="5517232"/>
            <a:ext cx="3525036" cy="443191"/>
            <a:chOff x="1187624" y="6021288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110860" y="3861048"/>
            <a:ext cx="3525036" cy="443191"/>
            <a:chOff x="1187624" y="6021288"/>
            <a:chExt cx="3544814" cy="443191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utomatic </a:t>
            </a:r>
            <a:r>
              <a:rPr lang="hu-HU" dirty="0" smtClean="0"/>
              <a:t>address book backup service – shouldn’t overwrite/remove previous addresses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/>
              <a:t>CAP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is propagated from server S</a:t>
                </a:r>
                <a:r>
                  <a:rPr lang="hu-HU" sz="2000" dirty="0" smtClean="0"/>
                  <a:t>1</a:t>
                </a:r>
                <a:r>
                  <a:rPr lang="hu-HU" dirty="0" smtClean="0"/>
                  <a:t> to server S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dirty="0" smtClean="0"/>
              <a:t>Clock – logical clock value</a:t>
            </a:r>
          </a:p>
          <a:p>
            <a:r>
              <a:rPr lang="hu-HU" dirty="0" smtClean="0"/>
              <a:t>The clock value describes the last seen WID</a:t>
            </a:r>
          </a:p>
          <a:p>
            <a:r>
              <a:rPr lang="hu-HU" dirty="0" smtClean="0"/>
              <a:t>Updated as a part of the anti-entropy process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 in Action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Representation of a WID set Ws</a:t>
            </a:r>
          </a:p>
          <a:p>
            <a:pPr lvl="1"/>
            <a:r>
              <a:rPr lang="hu-HU" dirty="0" smtClean="0"/>
              <a:t>V[S] = time of latest WID assigned in Ws (or 0)</a:t>
            </a:r>
          </a:p>
          <a:p>
            <a:r>
              <a:rPr lang="hu-HU" b="1" dirty="0" smtClean="0"/>
              <a:t>Union</a:t>
            </a:r>
            <a:r>
              <a:rPr lang="hu-HU" dirty="0" smtClean="0"/>
              <a:t> of WID sets Ws1 and Ws2</a:t>
            </a:r>
          </a:p>
          <a:p>
            <a:pPr lvl="1"/>
            <a:r>
              <a:rPr lang="hu-HU" dirty="0" smtClean="0"/>
              <a:t>V[S] = MAX(V1[S], V2[S]) for all S</a:t>
            </a:r>
          </a:p>
          <a:p>
            <a:r>
              <a:rPr lang="hu-HU" dirty="0" smtClean="0"/>
              <a:t>Check if Ws1 is a </a:t>
            </a:r>
            <a:r>
              <a:rPr lang="hu-HU" b="1" dirty="0" smtClean="0"/>
              <a:t>subset</a:t>
            </a:r>
            <a:r>
              <a:rPr lang="hu-HU" dirty="0" smtClean="0"/>
              <a:t> of Ws2</a:t>
            </a:r>
          </a:p>
          <a:p>
            <a:pPr lvl="1"/>
            <a:r>
              <a:rPr lang="hu-HU" dirty="0" smtClean="0"/>
              <a:t>V2[S] &gt; V1[S] for all S</a:t>
            </a:r>
          </a:p>
          <a:p>
            <a:r>
              <a:rPr lang="hu-HU" dirty="0" smtClean="0"/>
              <a:t>We can use a VV for Writes and Reads</a:t>
            </a:r>
          </a:p>
          <a:p>
            <a:r>
              <a:rPr lang="hu-HU" dirty="0" smtClean="0"/>
              <a:t>To find acceptable servers, we need dominating Version Vectors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09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Improvements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Finding a suitable server can be simplified by using the previously contacted server</a:t>
            </a:r>
          </a:p>
          <a:p>
            <a:r>
              <a:rPr lang="hu-HU" dirty="0" smtClean="0"/>
              <a:t>Checks only need to happen when switching servers</a:t>
            </a:r>
          </a:p>
          <a:p>
            <a:r>
              <a:rPr lang="hu-HU" dirty="0" smtClean="0"/>
              <a:t>Session Manager can cache Version Vectors of verious servers</a:t>
            </a:r>
          </a:p>
          <a:p>
            <a:r>
              <a:rPr lang="hu-HU" dirty="0" smtClean="0"/>
              <a:t>Data can also be cached at clients to improve overall performance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7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Adding guarantees to existing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Coda</a:t>
            </a:r>
            <a:r>
              <a:rPr lang="hu-HU" dirty="0" smtClean="0"/>
              <a:t>, Ficus, refdbms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32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“</a:t>
            </a:r>
            <a:r>
              <a:rPr lang="en-US" sz="2800" dirty="0"/>
              <a:t>Causal Operations” by </a:t>
            </a:r>
            <a:r>
              <a:rPr lang="en-US" sz="2800" dirty="0" err="1"/>
              <a:t>Ladin</a:t>
            </a:r>
            <a:r>
              <a:rPr lang="en-US" sz="2800" dirty="0"/>
              <a:t>, </a:t>
            </a:r>
            <a:r>
              <a:rPr lang="en-US" sz="2800" dirty="0" err="1"/>
              <a:t>Liskov</a:t>
            </a:r>
            <a:r>
              <a:rPr lang="en-US" sz="2800" dirty="0" smtClean="0"/>
              <a:t>, </a:t>
            </a:r>
            <a:r>
              <a:rPr lang="en-US" sz="2800" dirty="0" err="1" smtClean="0"/>
              <a:t>Shrira</a:t>
            </a:r>
            <a:r>
              <a:rPr lang="en-US" sz="2800" dirty="0"/>
              <a:t>, and </a:t>
            </a:r>
            <a:r>
              <a:rPr lang="en-US" sz="2800" dirty="0" err="1"/>
              <a:t>Ghemawat</a:t>
            </a:r>
            <a:r>
              <a:rPr lang="en-US" sz="28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</a:t>
            </a:r>
            <a:r>
              <a:rPr lang="en-US" sz="2400" dirty="0"/>
              <a:t>Clients ensure causal ordering of their Read and Write operations by means </a:t>
            </a:r>
            <a:r>
              <a:rPr lang="en-US" sz="2400" dirty="0" smtClean="0"/>
              <a:t>of version </a:t>
            </a:r>
            <a:r>
              <a:rPr lang="en-US" sz="2400" dirty="0"/>
              <a:t>vectors, but it does not have the notion of sessions in order to define fine-grained consistency </a:t>
            </a:r>
            <a:r>
              <a:rPr lang="en-US" sz="2400" dirty="0" smtClean="0"/>
              <a:t>requirements.</a:t>
            </a:r>
          </a:p>
          <a:p>
            <a:pPr marL="457200" indent="-457200">
              <a:buAutoNum type="arabicPeriod"/>
            </a:pPr>
            <a:r>
              <a:rPr lang="en-US" sz="2800" dirty="0"/>
              <a:t>Lotus </a:t>
            </a:r>
            <a:r>
              <a:rPr lang="en-US" sz="2800" dirty="0" smtClean="0"/>
              <a:t>Notes</a:t>
            </a:r>
            <a:br>
              <a:rPr lang="en-US" sz="2800" dirty="0" smtClean="0"/>
            </a:br>
            <a:r>
              <a:rPr lang="en-US" sz="2400" dirty="0"/>
              <a:t>- Clients desiring consistency among multiple read and/or write operations must, in general, use the </a:t>
            </a:r>
            <a:r>
              <a:rPr lang="en-US" sz="2400" dirty="0" err="1" smtClean="0"/>
              <a:t>sameserver</a:t>
            </a:r>
            <a:r>
              <a:rPr lang="en-US" sz="2400" dirty="0" smtClean="0"/>
              <a:t> </a:t>
            </a:r>
            <a:r>
              <a:rPr lang="en-US" sz="2400" dirty="0"/>
              <a:t>for their interactions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File system of </a:t>
            </a:r>
            <a:r>
              <a:rPr lang="en-US" sz="2400" dirty="0" err="1"/>
              <a:t>Tait</a:t>
            </a:r>
            <a:r>
              <a:rPr lang="en-US" sz="2400" dirty="0"/>
              <a:t> and Duchamp supports both </a:t>
            </a:r>
            <a:r>
              <a:rPr lang="en-US" sz="2400" i="1" dirty="0"/>
              <a:t>strict</a:t>
            </a:r>
            <a:r>
              <a:rPr lang="en-US" sz="2400" dirty="0"/>
              <a:t> and </a:t>
            </a:r>
            <a:r>
              <a:rPr lang="en-US" sz="2400" i="1" dirty="0"/>
              <a:t>loose</a:t>
            </a:r>
            <a:r>
              <a:rPr lang="en-US" sz="2400" dirty="0"/>
              <a:t> read operations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/>
              <a:t>Much work has been done on providing various “degrees of consistency” in database systems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92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hu-HU" dirty="0"/>
              <a:t>Lack 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Mobile 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hu-HU" dirty="0" smtClean="0"/>
              <a:t>TODO</a:t>
            </a:r>
          </a:p>
          <a:p>
            <a:r>
              <a:rPr lang="hu-HU" dirty="0" smtClean="0"/>
              <a:t>Disconnected operations</a:t>
            </a:r>
          </a:p>
          <a:p>
            <a:pPr lvl="1"/>
            <a:r>
              <a:rPr lang="hu-HU" dirty="0" smtClean="0"/>
              <a:t>Closed, synchronized copies are unavailable</a:t>
            </a:r>
          </a:p>
          <a:p>
            <a:pPr lvl="1"/>
            <a:r>
              <a:rPr lang="hu-HU" dirty="0" smtClean="0"/>
              <a:t>TODO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example</a:t>
            </a:r>
          </a:p>
          <a:p>
            <a:r>
              <a:rPr lang="hu-HU" b="1" dirty="0" smtClean="0"/>
              <a:t>Eventual consistency is not always enough for the user</a:t>
            </a:r>
          </a:p>
          <a:p>
            <a:r>
              <a:rPr lang="hu-HU" dirty="0" smtClean="0"/>
              <a:t>A solution can be added as a layer to existing systems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1360</Words>
  <Application>Microsoft Office PowerPoint</Application>
  <PresentationFormat>On-screen Show (4:3)</PresentationFormat>
  <Paragraphs>215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Session Guarantees for Weakly Consistent Repliated Data</vt:lpstr>
      <vt:lpstr>Weakly Consistent Systems</vt:lpstr>
      <vt:lpstr>Problem</vt:lpstr>
      <vt:lpstr>Mobile Computing Aspects</vt:lpstr>
      <vt:lpstr>Motivation</vt:lpstr>
      <vt:lpstr>Solution: Guarantees</vt:lpstr>
      <vt:lpstr>Sessions</vt:lpstr>
      <vt:lpstr>Assumptions</vt:lpstr>
      <vt:lpstr>Terminology</vt:lpstr>
      <vt:lpstr>1 – Read Your Writes</vt:lpstr>
      <vt:lpstr>1 – Read Your Writes</vt:lpstr>
      <vt:lpstr>2 – Monotonic Reads</vt:lpstr>
      <vt:lpstr>2 – Monotonic Reads</vt:lpstr>
      <vt:lpstr>3 – Writes Follow Reads</vt:lpstr>
      <vt:lpstr>3 – Writes Follow Reads</vt:lpstr>
      <vt:lpstr>4 – Monotonic Writes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  <vt:lpstr>Version Vectors in Action</vt:lpstr>
      <vt:lpstr>Additional Improvements</vt:lpstr>
      <vt:lpstr>Adding guarantees to existing systems</vt:lpstr>
      <vt:lpstr>Related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DELL1</cp:lastModifiedBy>
  <cp:revision>211</cp:revision>
  <dcterms:created xsi:type="dcterms:W3CDTF">2014-03-24T15:02:48Z</dcterms:created>
  <dcterms:modified xsi:type="dcterms:W3CDTF">2014-03-27T00:34:13Z</dcterms:modified>
</cp:coreProperties>
</file>