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6" r:id="rId3"/>
    <p:sldId id="278" r:id="rId4"/>
    <p:sldId id="277" r:id="rId5"/>
    <p:sldId id="258" r:id="rId6"/>
    <p:sldId id="260" r:id="rId7"/>
    <p:sldId id="259" r:id="rId8"/>
    <p:sldId id="261" r:id="rId9"/>
    <p:sldId id="262" r:id="rId10"/>
    <p:sldId id="279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80" r:id="rId24"/>
    <p:sldId id="281" r:id="rId25"/>
    <p:sldId id="282" r:id="rId26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400" autoAdjust="0"/>
  </p:normalViewPr>
  <p:slideViewPr>
    <p:cSldViewPr>
      <p:cViewPr varScale="1">
        <p:scale>
          <a:sx n="77" d="100"/>
          <a:sy n="77" d="100"/>
        </p:scale>
        <p:origin x="-102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1F189-47AF-4643-B438-A16D154135D4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E4710-B9E6-4347-9620-E393725614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6694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Before the presentation</a:t>
            </a:r>
          </a:p>
          <a:p>
            <a:r>
              <a:rPr lang="hu-HU" dirty="0" smtClean="0"/>
              <a:t>1. Authors, Xerox, Bayou project</a:t>
            </a:r>
          </a:p>
          <a:p>
            <a:r>
              <a:rPr lang="hu-HU" dirty="0" smtClean="0"/>
              <a:t>2. Explain what we are going to go over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What is weak consistency?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Mobile comp. Aspects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Proble,</a:t>
            </a:r>
            <a:r>
              <a:rPr lang="hu-HU" baseline="0" dirty="0" smtClean="0"/>
              <a:t> motivation, actual content of the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1650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Why</a:t>
            </a:r>
            <a:r>
              <a:rPr lang="hu-HU" baseline="0" dirty="0" smtClean="0"/>
              <a:t> don’t we just use transactions? They could solve all of our problems.</a:t>
            </a:r>
          </a:p>
          <a:p>
            <a:r>
              <a:rPr lang="hu-HU" baseline="0" dirty="0" smtClean="0"/>
              <a:t>But: they aren’t as scalable.</a:t>
            </a:r>
          </a:p>
          <a:p>
            <a:endParaRPr lang="hu-HU" baseline="0" dirty="0" smtClean="0"/>
          </a:p>
          <a:p>
            <a:r>
              <a:rPr lang="hu-HU" baseline="0" dirty="0" smtClean="0"/>
              <a:t>Disconnected users can read and update data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7525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TODO: rearrange this slide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3993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What if we could get rid of the confusion?</a:t>
            </a:r>
          </a:p>
          <a:p>
            <a:pPr lvl="1"/>
            <a:r>
              <a:rPr lang="hu-HU" dirty="0" smtClean="0"/>
              <a:t>Maintaining the advantages of weak consistency</a:t>
            </a:r>
          </a:p>
          <a:p>
            <a:pPr lvl="1"/>
            <a:r>
              <a:rPr lang="hu-HU" dirty="0" smtClean="0"/>
              <a:t>By issuing session guarantees to users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6615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Transactions tend to be small,</a:t>
            </a:r>
            <a:r>
              <a:rPr lang="hu-HU" baseline="0" dirty="0" smtClean="0"/>
              <a:t> they want to act atomically, it’s „rigid”.</a:t>
            </a:r>
          </a:p>
          <a:p>
            <a:r>
              <a:rPr lang="hu-HU" baseline="0" dirty="0" smtClean="0"/>
              <a:t>Sessions on the other hand are a logical timespan for user operations.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064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TODO: maybe</a:t>
            </a:r>
            <a:r>
              <a:rPr lang="hu-HU" baseline="0" dirty="0" smtClean="0"/>
              <a:t> mention that this can be relaxed, and separated to 2 sub-guarantees:</a:t>
            </a:r>
          </a:p>
          <a:p>
            <a:r>
              <a:rPr lang="hu-HU" baseline="0" dirty="0" smtClean="0"/>
              <a:t>WFRO – order is concerned</a:t>
            </a:r>
          </a:p>
          <a:p>
            <a:r>
              <a:rPr lang="hu-HU" baseline="0" dirty="0" smtClean="0"/>
              <a:t>WFRP – prepagation is concerned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565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It’s like a chain of changesets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2160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157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474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980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198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359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890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759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646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714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1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245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752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4704"/>
            <a:ext cx="7772400" cy="1470025"/>
          </a:xfrm>
        </p:spPr>
        <p:txBody>
          <a:bodyPr/>
          <a:lstStyle/>
          <a:p>
            <a:r>
              <a:rPr lang="hu-HU" dirty="0" smtClean="0"/>
              <a:t>Session Guarantees for Weakly Consistent Repliated Data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1752600"/>
          </a:xfrm>
        </p:spPr>
        <p:txBody>
          <a:bodyPr/>
          <a:lstStyle/>
          <a:p>
            <a:r>
              <a:rPr lang="hu-HU" dirty="0" smtClean="0"/>
              <a:t>D. Terry, A. Demers, K. Petersen, M. Spreitzer, M. Theimer, M. Welch</a:t>
            </a:r>
            <a:endParaRPr lang="hu-HU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508104" y="5013176"/>
            <a:ext cx="3312368" cy="1467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2400" dirty="0" smtClean="0"/>
              <a:t>Dániel Bali</a:t>
            </a:r>
          </a:p>
          <a:p>
            <a:pPr algn="l"/>
            <a:r>
              <a:rPr lang="hu-HU" sz="2400" dirty="0" smtClean="0"/>
              <a:t>Gayana Chandrasekara</a:t>
            </a:r>
          </a:p>
          <a:p>
            <a:pPr algn="l"/>
            <a:r>
              <a:rPr lang="hu-HU" sz="2400" dirty="0" smtClean="0"/>
              <a:t>Seçkin Savaşç</a:t>
            </a:r>
            <a:r>
              <a:rPr lang="hu-HU" sz="2400" dirty="0" smtClean="0"/>
              <a:t>ı</a:t>
            </a:r>
            <a:endParaRPr lang="hu-HU" sz="2400" dirty="0"/>
          </a:p>
        </p:txBody>
      </p:sp>
      <p:pic>
        <p:nvPicPr>
          <p:cNvPr id="1026" name="Picture 2" descr="C:\Users\dada\Desktop\words.png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5896"/>
          <a:stretch/>
        </p:blipFill>
        <p:spPr bwMode="auto">
          <a:xfrm rot="5400000">
            <a:off x="1057300" y="2407197"/>
            <a:ext cx="3428999" cy="547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46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Guarantees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TODO: visualization for each guarantee (1 slide before each guarantee)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16672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1 – Read Your Writes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The </a:t>
            </a:r>
            <a:r>
              <a:rPr lang="hu-HU" dirty="0" smtClean="0"/>
              <a:t>effects </a:t>
            </a:r>
            <a:r>
              <a:rPr lang="hu-HU" dirty="0" smtClean="0"/>
              <a:t>of any write made within a session are visible to reads within that session</a:t>
            </a:r>
          </a:p>
          <a:p>
            <a:r>
              <a:rPr lang="hu-HU" dirty="0" smtClean="0"/>
              <a:t>If Read R follows Write W in a session and R is performed at server S at time t, then W is included in DB(S, t)</a:t>
            </a:r>
          </a:p>
          <a:p>
            <a:r>
              <a:rPr lang="hu-HU" b="1" dirty="0" smtClean="0"/>
              <a:t>Example </a:t>
            </a:r>
            <a:r>
              <a:rPr lang="hu-HU" dirty="0" smtClean="0"/>
              <a:t>– </a:t>
            </a:r>
            <a:r>
              <a:rPr lang="hu-HU" dirty="0" smtClean="0"/>
              <a:t>changing a password and not being able to log 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10135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2 – Monotonic Reads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Users observe a database that is increasingly up-to-date over time</a:t>
            </a:r>
          </a:p>
          <a:p>
            <a:r>
              <a:rPr lang="hu-HU" dirty="0" smtClean="0"/>
              <a:t>If Read R</a:t>
            </a:r>
            <a:r>
              <a:rPr lang="hu-HU" sz="2000" dirty="0" smtClean="0"/>
              <a:t>1</a:t>
            </a:r>
            <a:r>
              <a:rPr lang="hu-HU" dirty="0" smtClean="0"/>
              <a:t> occurs before R</a:t>
            </a:r>
            <a:r>
              <a:rPr lang="hu-HU" sz="2000" dirty="0" smtClean="0"/>
              <a:t>2</a:t>
            </a:r>
            <a:r>
              <a:rPr lang="hu-HU" dirty="0" smtClean="0"/>
              <a:t> in a session and R</a:t>
            </a:r>
            <a:r>
              <a:rPr lang="hu-HU" sz="2000" dirty="0" smtClean="0"/>
              <a:t>1</a:t>
            </a:r>
            <a:r>
              <a:rPr lang="hu-HU" dirty="0" smtClean="0"/>
              <a:t> accesses server S</a:t>
            </a:r>
            <a:r>
              <a:rPr lang="hu-HU" sz="2000" dirty="0" smtClean="0"/>
              <a:t>1</a:t>
            </a:r>
            <a:r>
              <a:rPr lang="hu-HU" dirty="0" smtClean="0"/>
              <a:t> at time t</a:t>
            </a:r>
            <a:r>
              <a:rPr lang="hu-HU" sz="2000" dirty="0" smtClean="0"/>
              <a:t>1</a:t>
            </a:r>
            <a:r>
              <a:rPr lang="hu-HU" dirty="0" smtClean="0"/>
              <a:t> and R</a:t>
            </a:r>
            <a:r>
              <a:rPr lang="hu-HU" sz="2000" dirty="0" smtClean="0"/>
              <a:t>2</a:t>
            </a:r>
            <a:r>
              <a:rPr lang="hu-HU" dirty="0" smtClean="0"/>
              <a:t> accesses server S</a:t>
            </a:r>
            <a:r>
              <a:rPr lang="hu-HU" sz="2000" dirty="0" smtClean="0"/>
              <a:t>2</a:t>
            </a:r>
            <a:r>
              <a:rPr lang="hu-HU" dirty="0" smtClean="0"/>
              <a:t> at time t</a:t>
            </a:r>
            <a:r>
              <a:rPr lang="hu-HU" sz="2000" dirty="0" smtClean="0"/>
              <a:t>2</a:t>
            </a:r>
            <a:r>
              <a:rPr lang="hu-HU" dirty="0" smtClean="0"/>
              <a:t>, then RelevantWrites(S</a:t>
            </a:r>
            <a:r>
              <a:rPr lang="hu-HU" sz="2000" dirty="0" smtClean="0"/>
              <a:t>1</a:t>
            </a:r>
            <a:r>
              <a:rPr lang="hu-HU" dirty="0" smtClean="0"/>
              <a:t>, t</a:t>
            </a:r>
            <a:r>
              <a:rPr lang="hu-HU" sz="2000" dirty="0" smtClean="0"/>
              <a:t>1</a:t>
            </a:r>
            <a:r>
              <a:rPr lang="hu-HU" dirty="0" smtClean="0"/>
              <a:t>, R</a:t>
            </a:r>
            <a:r>
              <a:rPr lang="hu-HU" sz="2000" dirty="0" smtClean="0"/>
              <a:t>1</a:t>
            </a:r>
            <a:r>
              <a:rPr lang="hu-HU" dirty="0" smtClean="0"/>
              <a:t>) is a subset of DB(S</a:t>
            </a:r>
            <a:r>
              <a:rPr lang="hu-HU" sz="2000" dirty="0" smtClean="0"/>
              <a:t>2</a:t>
            </a:r>
            <a:r>
              <a:rPr lang="hu-HU" dirty="0" smtClean="0"/>
              <a:t>, t</a:t>
            </a:r>
            <a:r>
              <a:rPr lang="hu-HU" sz="2000" dirty="0" smtClean="0"/>
              <a:t>2</a:t>
            </a:r>
            <a:r>
              <a:rPr lang="hu-HU" dirty="0" smtClean="0"/>
              <a:t>)</a:t>
            </a:r>
          </a:p>
          <a:p>
            <a:r>
              <a:rPr lang="hu-HU" b="1" dirty="0" smtClean="0"/>
              <a:t>Example</a:t>
            </a:r>
            <a:r>
              <a:rPr lang="hu-HU" dirty="0" smtClean="0"/>
              <a:t>: calendar app with periodic refreshes, appointments disappear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0452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3 – Writes Follow Reads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Writes made during the session are ordered after any Writes whose effects were seen by previous Reads in the session</a:t>
            </a:r>
            <a:endParaRPr lang="hu-HU" dirty="0" smtClean="0"/>
          </a:p>
          <a:p>
            <a:r>
              <a:rPr lang="hu-HU" dirty="0" smtClean="0"/>
              <a:t>If Read R</a:t>
            </a:r>
            <a:r>
              <a:rPr lang="hu-HU" sz="2000" dirty="0" smtClean="0"/>
              <a:t>1</a:t>
            </a:r>
            <a:r>
              <a:rPr lang="hu-HU" dirty="0" smtClean="0"/>
              <a:t> precedes Write W</a:t>
            </a:r>
            <a:r>
              <a:rPr lang="hu-HU" sz="2000" dirty="0" smtClean="0"/>
              <a:t>2</a:t>
            </a:r>
            <a:r>
              <a:rPr lang="hu-HU" dirty="0" smtClean="0"/>
              <a:t> in a session and R</a:t>
            </a:r>
            <a:r>
              <a:rPr lang="hu-HU" sz="2000" dirty="0" smtClean="0"/>
              <a:t>1</a:t>
            </a:r>
            <a:r>
              <a:rPr lang="hu-HU" dirty="0" smtClean="0"/>
              <a:t> is performed at server S</a:t>
            </a:r>
            <a:r>
              <a:rPr lang="hu-HU" sz="2000" dirty="0" smtClean="0"/>
              <a:t>1</a:t>
            </a:r>
            <a:r>
              <a:rPr lang="hu-HU" dirty="0" smtClean="0"/>
              <a:t> at time t</a:t>
            </a:r>
            <a:r>
              <a:rPr lang="hu-HU" sz="2000" dirty="0" smtClean="0"/>
              <a:t>1</a:t>
            </a:r>
            <a:r>
              <a:rPr lang="hu-HU" dirty="0" smtClean="0"/>
              <a:t>, then, for any server S</a:t>
            </a:r>
            <a:r>
              <a:rPr lang="hu-HU" sz="2000" dirty="0" smtClean="0"/>
              <a:t>2</a:t>
            </a:r>
            <a:r>
              <a:rPr lang="hu-HU" dirty="0" smtClean="0"/>
              <a:t>, if W</a:t>
            </a:r>
            <a:r>
              <a:rPr lang="hu-HU" sz="2000" dirty="0" smtClean="0"/>
              <a:t>2</a:t>
            </a:r>
            <a:r>
              <a:rPr lang="hu-HU" dirty="0" smtClean="0"/>
              <a:t> is in DB(S</a:t>
            </a:r>
            <a:r>
              <a:rPr lang="hu-HU" sz="2000" dirty="0" smtClean="0"/>
              <a:t>2</a:t>
            </a:r>
            <a:r>
              <a:rPr lang="hu-HU" dirty="0" smtClean="0"/>
              <a:t>) then any W</a:t>
            </a:r>
            <a:r>
              <a:rPr lang="hu-HU" sz="2000" dirty="0" smtClean="0"/>
              <a:t>1</a:t>
            </a:r>
            <a:r>
              <a:rPr lang="hu-HU" dirty="0" smtClean="0"/>
              <a:t> in RelevantWrites(S</a:t>
            </a:r>
            <a:r>
              <a:rPr lang="hu-HU" sz="2000" dirty="0" smtClean="0"/>
              <a:t>1</a:t>
            </a:r>
            <a:r>
              <a:rPr lang="hu-HU" dirty="0" smtClean="0"/>
              <a:t>, t</a:t>
            </a:r>
            <a:r>
              <a:rPr lang="hu-HU" sz="2000" dirty="0" smtClean="0"/>
              <a:t>1</a:t>
            </a:r>
            <a:r>
              <a:rPr lang="hu-HU" dirty="0" smtClean="0"/>
              <a:t>, R</a:t>
            </a:r>
            <a:r>
              <a:rPr lang="hu-HU" sz="2000" dirty="0" smtClean="0"/>
              <a:t>1</a:t>
            </a:r>
            <a:r>
              <a:rPr lang="hu-HU" dirty="0" smtClean="0"/>
              <a:t>) is also in DB(S</a:t>
            </a:r>
            <a:r>
              <a:rPr lang="hu-HU" sz="2000" dirty="0" smtClean="0"/>
              <a:t>2</a:t>
            </a:r>
            <a:r>
              <a:rPr lang="hu-HU" dirty="0" smtClean="0"/>
              <a:t>) and WriteOrder(W</a:t>
            </a:r>
            <a:r>
              <a:rPr lang="hu-HU" sz="2000" dirty="0" smtClean="0"/>
              <a:t>1</a:t>
            </a:r>
            <a:r>
              <a:rPr lang="hu-HU" dirty="0" smtClean="0"/>
              <a:t>, W</a:t>
            </a:r>
            <a:r>
              <a:rPr lang="hu-HU" sz="2000" dirty="0" smtClean="0"/>
              <a:t>2</a:t>
            </a:r>
            <a:r>
              <a:rPr lang="hu-HU" dirty="0" smtClean="0"/>
              <a:t>) stands.</a:t>
            </a:r>
          </a:p>
          <a:p>
            <a:r>
              <a:rPr lang="hu-HU" b="1" dirty="0" smtClean="0"/>
              <a:t>Example</a:t>
            </a:r>
            <a:r>
              <a:rPr lang="hu-HU" dirty="0" smtClean="0"/>
              <a:t>: a user creates a place in Foursquare, then checks in. If a server sees the check-in, they also saw the place creation event before.</a:t>
            </a:r>
            <a:endParaRPr lang="hu-H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90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4 – Monotonic Writes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Writes must follow previous writes within the session</a:t>
            </a:r>
          </a:p>
          <a:p>
            <a:r>
              <a:rPr lang="hu-HU" dirty="0" smtClean="0"/>
              <a:t>If Write W</a:t>
            </a:r>
            <a:r>
              <a:rPr lang="hu-HU" sz="2000" dirty="0" smtClean="0"/>
              <a:t>1</a:t>
            </a:r>
            <a:r>
              <a:rPr lang="hu-HU" dirty="0" smtClean="0"/>
              <a:t> precedes Write W</a:t>
            </a:r>
            <a:r>
              <a:rPr lang="hu-HU" sz="2000" dirty="0" smtClean="0"/>
              <a:t>2</a:t>
            </a:r>
            <a:r>
              <a:rPr lang="hu-HU" dirty="0" smtClean="0"/>
              <a:t> in a session, then, for any server S</a:t>
            </a:r>
            <a:r>
              <a:rPr lang="hu-HU" sz="2000" dirty="0" smtClean="0"/>
              <a:t>2</a:t>
            </a:r>
            <a:r>
              <a:rPr lang="hu-HU" dirty="0" smtClean="0"/>
              <a:t>, if W</a:t>
            </a:r>
            <a:r>
              <a:rPr lang="hu-HU" sz="2000" dirty="0" smtClean="0"/>
              <a:t>2</a:t>
            </a:r>
            <a:r>
              <a:rPr lang="hu-HU" dirty="0" smtClean="0"/>
              <a:t> in DB(S</a:t>
            </a:r>
            <a:r>
              <a:rPr lang="hu-HU" sz="2000" dirty="0" smtClean="0"/>
              <a:t>2</a:t>
            </a:r>
            <a:r>
              <a:rPr lang="hu-HU" dirty="0" smtClean="0"/>
              <a:t>) then W</a:t>
            </a:r>
            <a:r>
              <a:rPr lang="hu-HU" sz="2000" dirty="0" smtClean="0"/>
              <a:t>1</a:t>
            </a:r>
            <a:r>
              <a:rPr lang="hu-HU" dirty="0" smtClean="0"/>
              <a:t> is also in DB(S</a:t>
            </a:r>
            <a:r>
              <a:rPr lang="hu-HU" sz="2000" dirty="0" smtClean="0"/>
              <a:t>2</a:t>
            </a:r>
            <a:r>
              <a:rPr lang="hu-HU" dirty="0" smtClean="0"/>
              <a:t>) and WriteOrder(W</a:t>
            </a:r>
            <a:r>
              <a:rPr lang="hu-HU" sz="2000" dirty="0" smtClean="0"/>
              <a:t>1</a:t>
            </a:r>
            <a:r>
              <a:rPr lang="hu-HU" dirty="0" smtClean="0"/>
              <a:t>, W</a:t>
            </a:r>
            <a:r>
              <a:rPr lang="hu-HU" sz="2000" dirty="0" smtClean="0"/>
              <a:t>2</a:t>
            </a:r>
            <a:r>
              <a:rPr lang="hu-HU" dirty="0" smtClean="0"/>
              <a:t>) stands</a:t>
            </a:r>
          </a:p>
          <a:p>
            <a:r>
              <a:rPr lang="hu-HU" b="1" dirty="0" smtClean="0"/>
              <a:t>Example</a:t>
            </a:r>
            <a:r>
              <a:rPr lang="hu-HU" dirty="0" smtClean="0"/>
              <a:t>: </a:t>
            </a:r>
            <a:r>
              <a:rPr lang="hu-HU" dirty="0" smtClean="0"/>
              <a:t>automatic address book backup service – shouldn’t overwrite/remove previous addresses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46632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Providing the guarantees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Only minor cooperation is required</a:t>
            </a:r>
          </a:p>
          <a:p>
            <a:pPr lvl="1"/>
            <a:r>
              <a:rPr lang="hu-HU" dirty="0" smtClean="0"/>
              <a:t>WID, RelevantWrites(S, t, R), DB(S, t)</a:t>
            </a:r>
          </a:p>
          <a:p>
            <a:r>
              <a:rPr lang="hu-HU" dirty="0" smtClean="0"/>
              <a:t>Session manager</a:t>
            </a:r>
          </a:p>
          <a:p>
            <a:pPr lvl="1"/>
            <a:r>
              <a:rPr lang="hu-HU" dirty="0" smtClean="0"/>
              <a:t>Provides the guarantees</a:t>
            </a:r>
          </a:p>
          <a:p>
            <a:pPr lvl="1"/>
            <a:r>
              <a:rPr lang="hu-HU" dirty="0" smtClean="0"/>
              <a:t>Mediates communication with servers</a:t>
            </a:r>
          </a:p>
          <a:p>
            <a:pPr lvl="1"/>
            <a:r>
              <a:rPr lang="hu-HU" dirty="0" smtClean="0"/>
              <a:t>Read-set (RS) and Write-set (WS) for each session</a:t>
            </a:r>
          </a:p>
          <a:p>
            <a:pPr lvl="2"/>
            <a:r>
              <a:rPr lang="hu-HU" dirty="0" smtClean="0"/>
              <a:t>RS – Set of WIDs for the Writes that are relevant to session reads</a:t>
            </a:r>
          </a:p>
          <a:p>
            <a:pPr lvl="2"/>
            <a:r>
              <a:rPr lang="hu-HU" dirty="0" smtClean="0"/>
              <a:t>WS – Set of WIDs for those Writes performed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5724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Providing „Read Your Writes”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When a Write is accepted by a server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b="0" i="1" smtClean="0">
                        <a:latin typeface="Cambria Math"/>
                      </a:rPr>
                      <m:t>≔</m:t>
                    </m:r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b="0" i="1" smtClean="0">
                        <a:latin typeface="Cambria Math"/>
                      </a:rPr>
                      <m:t> ∪{</m:t>
                    </m:r>
                    <m:sSub>
                      <m:sSubPr>
                        <m:ctrlPr>
                          <a:rPr lang="hu-HU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𝑊𝐼𝐷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𝑛𝑒𝑤</m:t>
                        </m:r>
                      </m:sub>
                    </m:sSub>
                    <m:r>
                      <a:rPr lang="hu-HU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hu-HU" dirty="0" smtClean="0"/>
              </a:p>
              <a:p>
                <a:r>
                  <a:rPr lang="hu-HU" dirty="0" smtClean="0"/>
                  <a:t>Before each Read to server S at time t, the session manager must check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⊂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𝐷𝐵</m:t>
                    </m:r>
                    <m:d>
                      <m:dPr>
                        <m:ctrlPr>
                          <a:rPr lang="hu-HU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hu-HU" b="0" dirty="0" smtClean="0">
                  <a:ea typeface="Cambria Math"/>
                </a:endParaRPr>
              </a:p>
              <a:p>
                <a:r>
                  <a:rPr lang="hu-HU" dirty="0"/>
                  <a:t>C</a:t>
                </a:r>
                <a:r>
                  <a:rPr lang="hu-HU" dirty="0" smtClean="0"/>
                  <a:t>hecked on the server by passing the WS</a:t>
                </a:r>
              </a:p>
              <a:p>
                <a:r>
                  <a:rPr lang="hu-HU" dirty="0" smtClean="0"/>
                  <a:t>Or on client by retrieving a list of WIDs</a:t>
                </a:r>
                <a:endParaRPr lang="hu-H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898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Providing „Monotonic Reads”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Before each Read, the session manager ensures that </a:t>
                </a:r>
                <a:endParaRPr lang="hu-HU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𝑅𝑆</m:t>
                    </m:r>
                    <m:r>
                      <a:rPr lang="hu-HU" b="0" i="1" smtClean="0">
                        <a:latin typeface="Cambria Math"/>
                      </a:rPr>
                      <m:t>⊂</m:t>
                    </m:r>
                    <m:r>
                      <a:rPr lang="hu-HU" b="0" i="1" smtClean="0">
                        <a:latin typeface="Cambria Math"/>
                      </a:rPr>
                      <m:t>𝐷𝐵</m:t>
                    </m:r>
                    <m:d>
                      <m:dPr>
                        <m:ctrlPr>
                          <a:rPr lang="hu-HU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</a:rPr>
                          <m:t>𝑆</m:t>
                        </m:r>
                        <m:r>
                          <a:rPr lang="hu-HU" b="0" i="1" smtClean="0">
                            <a:latin typeface="Cambria Math"/>
                          </a:rPr>
                          <m:t>, </m:t>
                        </m:r>
                        <m:r>
                          <a:rPr lang="hu-HU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hu-HU" b="0" dirty="0" smtClean="0"/>
              </a:p>
              <a:p>
                <a:r>
                  <a:rPr lang="hu-HU" dirty="0" smtClean="0"/>
                  <a:t>After each Read R to Server S at time 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𝑅𝑆</m:t>
                    </m:r>
                    <m:r>
                      <a:rPr lang="hu-HU" b="0" i="1" smtClean="0">
                        <a:latin typeface="Cambria Math"/>
                      </a:rPr>
                      <m:t>≔</m:t>
                    </m:r>
                    <m:r>
                      <a:rPr lang="hu-HU" b="0" i="1" smtClean="0">
                        <a:latin typeface="Cambria Math"/>
                      </a:rPr>
                      <m:t>𝑅𝑆</m:t>
                    </m:r>
                    <m:r>
                      <a:rPr lang="hu-HU" b="0" i="1" smtClean="0">
                        <a:latin typeface="Cambria Math"/>
                      </a:rPr>
                      <m:t> ∪{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𝑊𝐼𝐷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←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𝑅𝑒𝑙𝑒𝑣𝑎𝑛𝑡𝑊𝑟𝑖𝑡𝑒𝑠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)}</m:t>
                    </m:r>
                  </m:oMath>
                </a14:m>
                <a:r>
                  <a:rPr lang="hu-HU" dirty="0" smtClean="0"/>
                  <a:t> </a:t>
                </a:r>
                <a:endParaRPr lang="hu-H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4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43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Additional Constraints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dirty="0" smtClean="0"/>
                  <a:t>When a server S accepts Write W</a:t>
                </a:r>
                <a:r>
                  <a:rPr lang="hu-HU" sz="2000" dirty="0" smtClean="0"/>
                  <a:t>2</a:t>
                </a:r>
                <a:r>
                  <a:rPr lang="hu-HU" dirty="0" smtClean="0"/>
                  <a:t> at time t, it ensures that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𝑊𝑟𝑖𝑡𝑒𝑂𝑟𝑑𝑒𝑟</m:t>
                    </m:r>
                    <m:d>
                      <m:dPr>
                        <m:ctrlPr>
                          <a:rPr lang="hu-HU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hu-HU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hu-HU" b="0" i="1" smtClean="0">
                        <a:latin typeface="Cambria Math"/>
                      </a:rPr>
                      <m:t> </m:t>
                    </m:r>
                    <m:r>
                      <a:rPr lang="hu-HU" b="0" i="1" smtClean="0">
                        <a:latin typeface="Cambria Math"/>
                      </a:rPr>
                      <m:t>𝑓𝑜𝑟</m:t>
                    </m:r>
                    <m:r>
                      <a:rPr lang="hu-HU" b="0" i="1" smtClean="0">
                        <a:latin typeface="Cambria Math"/>
                      </a:rPr>
                      <m:t> </m:t>
                    </m:r>
                    <m:r>
                      <a:rPr lang="hu-HU" b="0" i="1" smtClean="0">
                        <a:latin typeface="Cambria Math"/>
                      </a:rPr>
                      <m:t>𝑎𝑙𝑙</m:t>
                    </m:r>
                    <m:r>
                      <a:rPr lang="hu-HU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hu-H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𝐷𝐵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hu-HU" dirty="0" smtClean="0"/>
              </a:p>
              <a:p>
                <a:pPr lvl="1"/>
                <a:r>
                  <a:rPr lang="hu-HU" b="1" dirty="0" smtClean="0"/>
                  <a:t>New Writes ordered after already known Writes</a:t>
                </a:r>
              </a:p>
              <a:p>
                <a:r>
                  <a:rPr lang="hu-HU" dirty="0" smtClean="0"/>
                  <a:t>Anti-Entropy – if W</a:t>
                </a:r>
                <a:r>
                  <a:rPr lang="hu-HU" sz="2000" dirty="0" smtClean="0"/>
                  <a:t>2</a:t>
                </a:r>
                <a:r>
                  <a:rPr lang="hu-HU" dirty="0" smtClean="0"/>
                  <a:t> is propagated from server S</a:t>
                </a:r>
                <a:r>
                  <a:rPr lang="hu-HU" sz="2000" dirty="0" smtClean="0"/>
                  <a:t>1</a:t>
                </a:r>
                <a:r>
                  <a:rPr lang="hu-HU" dirty="0" smtClean="0"/>
                  <a:t> to server S</a:t>
                </a:r>
                <a:r>
                  <a:rPr lang="hu-HU" sz="2000" dirty="0" smtClean="0"/>
                  <a:t>2</a:t>
                </a:r>
                <a:r>
                  <a:rPr lang="hu-HU" dirty="0" smtClean="0"/>
                  <a:t> at time t, then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i="1" smtClean="0">
                        <a:latin typeface="Cambria Math"/>
                        <a:ea typeface="Cambria Math"/>
                      </a:rPr>
                      <m:t>∀</m:t>
                    </m:r>
                    <m:sSub>
                      <m:sSubPr>
                        <m:ctrlPr>
                          <a:rPr lang="hu-HU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𝑊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𝐷𝐵</m:t>
                    </m:r>
                    <m:d>
                      <m:dPr>
                        <m:ctrlPr>
                          <a:rPr lang="hu-HU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hu-HU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. 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𝑊𝑟𝑖𝑡𝑒𝑂𝑟𝑑𝑒𝑟</m:t>
                    </m:r>
                    <m:d>
                      <m:dPr>
                        <m:ctrlPr>
                          <a:rPr lang="hu-HU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hu-HU" b="0" i="1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hu-HU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hu-HU" b="0" dirty="0" smtClean="0">
                  <a:ea typeface="Cambria Math"/>
                </a:endParaRPr>
              </a:p>
              <a:p>
                <a:pPr lvl="1"/>
                <a:r>
                  <a:rPr lang="hu-HU" b="1" dirty="0" smtClean="0"/>
                  <a:t>Writes are propagated with their relevant sets</a:t>
                </a:r>
                <a:endParaRPr lang="hu-HU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332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Providing „Writes Follow Reads”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As with Monotonid Reads, after each read: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𝑅</m:t>
                    </m:r>
                    <m:r>
                      <a:rPr lang="hu-HU" i="1">
                        <a:latin typeface="Cambria Math"/>
                      </a:rPr>
                      <m:t>𝑆</m:t>
                    </m:r>
                    <m:r>
                      <a:rPr lang="hu-HU" i="1">
                        <a:latin typeface="Cambria Math"/>
                      </a:rPr>
                      <m:t>≔</m:t>
                    </m:r>
                    <m:r>
                      <a:rPr lang="hu-HU" i="1">
                        <a:latin typeface="Cambria Math"/>
                      </a:rPr>
                      <m:t>𝑅𝑆</m:t>
                    </m:r>
                    <m:r>
                      <a:rPr lang="hu-HU" i="1">
                        <a:latin typeface="Cambria Math"/>
                      </a:rPr>
                      <m:t> ∪{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𝑊𝐼𝐷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←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𝑅𝑒𝑙𝑒𝑣𝑎𝑛𝑡𝑊𝑟𝑖𝑡𝑒𝑠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(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𝑆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𝑅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)}</m:t>
                    </m:r>
                  </m:oMath>
                </a14:m>
                <a:r>
                  <a:rPr lang="hu-HU" dirty="0"/>
                  <a:t> </a:t>
                </a:r>
                <a:endParaRPr lang="hu-HU" dirty="0" smtClean="0"/>
              </a:p>
              <a:p>
                <a:r>
                  <a:rPr lang="hu-HU" dirty="0" smtClean="0"/>
                  <a:t>Before each Write to server S at time t, check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𝑅𝑆</m:t>
                    </m:r>
                    <m:r>
                      <a:rPr lang="hu-HU" b="0" i="1" smtClean="0">
                        <a:latin typeface="Cambria Math"/>
                      </a:rPr>
                      <m:t>⊂</m:t>
                    </m:r>
                    <m:r>
                      <a:rPr lang="hu-HU" b="0" i="1" smtClean="0">
                        <a:latin typeface="Cambria Math"/>
                      </a:rPr>
                      <m:t>𝐷𝐵</m:t>
                    </m:r>
                    <m:r>
                      <a:rPr lang="hu-HU" b="0" i="1" smtClean="0">
                        <a:latin typeface="Cambria Math"/>
                      </a:rPr>
                      <m:t>(</m:t>
                    </m:r>
                    <m:r>
                      <a:rPr lang="hu-HU" b="0" i="1" smtClean="0">
                        <a:latin typeface="Cambria Math"/>
                      </a:rPr>
                      <m:t>𝑆</m:t>
                    </m:r>
                    <m:r>
                      <a:rPr lang="hu-HU" b="0" i="1" smtClean="0">
                        <a:latin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</a:rPr>
                      <m:t>𝑡</m:t>
                    </m:r>
                    <m:r>
                      <a:rPr lang="hu-HU" b="0" i="1" smtClean="0">
                        <a:latin typeface="Cambria Math"/>
                      </a:rPr>
                      <m:t>)</m:t>
                    </m:r>
                  </m:oMath>
                </a14:m>
                <a:endParaRPr lang="hu-HU" dirty="0" smtClean="0"/>
              </a:p>
              <a:p>
                <a:endParaRPr lang="hu-HU" dirty="0"/>
              </a:p>
              <a:p>
                <a:endParaRPr lang="hu-HU" dirty="0" smtClean="0"/>
              </a:p>
              <a:p>
                <a:endParaRPr lang="hu-HU" dirty="0" smtClean="0"/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48" b="-44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79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Weakly Consistent Systems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What is consistency?</a:t>
            </a:r>
          </a:p>
          <a:p>
            <a:r>
              <a:rPr lang="hu-HU" dirty="0" smtClean="0"/>
              <a:t>What is weak consistency?</a:t>
            </a:r>
          </a:p>
          <a:p>
            <a:r>
              <a:rPr lang="hu-HU" dirty="0" smtClean="0"/>
              <a:t>Why do we need it?</a:t>
            </a:r>
          </a:p>
          <a:p>
            <a:pPr lvl="1"/>
            <a:r>
              <a:rPr lang="hu-HU" dirty="0"/>
              <a:t>CAP </a:t>
            </a:r>
            <a:endParaRPr lang="hu-HU" dirty="0" smtClean="0"/>
          </a:p>
          <a:p>
            <a:pPr lvl="1"/>
            <a:r>
              <a:rPr lang="hu-HU" dirty="0" smtClean="0"/>
              <a:t>Read-any/write-any replication</a:t>
            </a:r>
          </a:p>
          <a:p>
            <a:pPr lvl="1"/>
            <a:r>
              <a:rPr lang="hu-HU" dirty="0" smtClean="0"/>
              <a:t>Transactions </a:t>
            </a:r>
            <a:r>
              <a:rPr lang="hu-HU" dirty="0"/>
              <a:t>are </a:t>
            </a:r>
            <a:r>
              <a:rPr lang="hu-HU" dirty="0" smtClean="0"/>
              <a:t>inefficient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0980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Providing „Monotonic Writes”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To accept a Write at time t, ensure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b="0" i="1" smtClean="0">
                        <a:latin typeface="Cambria Math"/>
                      </a:rPr>
                      <m:t>⊂</m:t>
                    </m:r>
                    <m:r>
                      <a:rPr lang="hu-HU" b="0" i="1" smtClean="0">
                        <a:latin typeface="Cambria Math"/>
                      </a:rPr>
                      <m:t>𝐷𝐵</m:t>
                    </m:r>
                    <m:d>
                      <m:dPr>
                        <m:ctrlPr>
                          <a:rPr lang="hu-HU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</a:rPr>
                          <m:t>𝑆</m:t>
                        </m:r>
                        <m:r>
                          <a:rPr lang="hu-HU" b="0" i="1" smtClean="0">
                            <a:latin typeface="Cambria Math"/>
                          </a:rPr>
                          <m:t>, </m:t>
                        </m:r>
                        <m:r>
                          <a:rPr lang="hu-HU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hu-HU" b="0" dirty="0" smtClean="0"/>
              </a:p>
              <a:p>
                <a:r>
                  <a:rPr lang="hu-HU" dirty="0" smtClean="0"/>
                  <a:t>When a Write is accepted by a server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b="0" i="1" smtClean="0">
                        <a:latin typeface="Cambria Math"/>
                      </a:rPr>
                      <m:t>≔</m:t>
                    </m:r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hu-HU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𝑊𝐼𝐷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𝑛𝑒𝑤</m:t>
                            </m:r>
                          </m:sub>
                        </m:sSub>
                      </m:e>
                    </m:d>
                  </m:oMath>
                </a14:m>
                <a:endParaRPr lang="hu-HU" b="0" dirty="0" smtClean="0">
                  <a:ea typeface="Cambria Math"/>
                </a:endParaRP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612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Implementation Details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Practical problems</a:t>
            </a:r>
          </a:p>
          <a:p>
            <a:pPr lvl="1"/>
            <a:r>
              <a:rPr lang="hu-HU" dirty="0" smtClean="0"/>
              <a:t>Set of WIDs maintained could get large</a:t>
            </a:r>
          </a:p>
          <a:p>
            <a:pPr lvl="1"/>
            <a:r>
              <a:rPr lang="hu-HU" dirty="0" smtClean="0"/>
              <a:t>Checking that a server contains all necessary writes is very expensive</a:t>
            </a:r>
          </a:p>
          <a:p>
            <a:pPr lvl="1"/>
            <a:r>
              <a:rPr lang="hu-HU" dirty="0" smtClean="0"/>
              <a:t>Keeping track of Read-sets could be excessive</a:t>
            </a:r>
          </a:p>
        </p:txBody>
      </p:sp>
    </p:spTree>
    <p:extLst>
      <p:ext uri="{BB962C8B-B14F-4D97-AF65-F5344CB8AC3E}">
        <p14:creationId xmlns:p14="http://schemas.microsoft.com/office/powerpoint/2010/main" val="567648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Version Vectors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hu-HU" dirty="0" smtClean="0"/>
              <a:t>Tracking </a:t>
            </a:r>
            <a:r>
              <a:rPr lang="hu-HU" dirty="0"/>
              <a:t>changes to data in </a:t>
            </a:r>
            <a:r>
              <a:rPr lang="hu-HU" dirty="0" smtClean="0"/>
              <a:t>distributed systems</a:t>
            </a:r>
            <a:endParaRPr lang="hu-HU" dirty="0"/>
          </a:p>
          <a:p>
            <a:r>
              <a:rPr lang="hu-HU" dirty="0" smtClean="0"/>
              <a:t>Participants can determine order of updates</a:t>
            </a:r>
          </a:p>
          <a:p>
            <a:r>
              <a:rPr lang="hu-HU" dirty="0" smtClean="0"/>
              <a:t>Sequence of &lt;server, clock&gt; pair</a:t>
            </a:r>
          </a:p>
          <a:p>
            <a:pPr lvl="1"/>
            <a:r>
              <a:rPr lang="hu-HU" dirty="0" smtClean="0"/>
              <a:t>Server – unique identifier</a:t>
            </a:r>
          </a:p>
          <a:p>
            <a:pPr lvl="1"/>
            <a:r>
              <a:rPr lang="hu-HU" dirty="0" smtClean="0"/>
              <a:t>Clock – logical clock </a:t>
            </a:r>
            <a:r>
              <a:rPr lang="hu-HU" dirty="0" smtClean="0"/>
              <a:t>value</a:t>
            </a:r>
          </a:p>
          <a:p>
            <a:r>
              <a:rPr lang="hu-HU" dirty="0" smtClean="0"/>
              <a:t>The clock value describes the last seen WID</a:t>
            </a:r>
          </a:p>
          <a:p>
            <a:r>
              <a:rPr lang="hu-HU" dirty="0" smtClean="0"/>
              <a:t>Updated as a part of the anti-entropy process</a:t>
            </a:r>
            <a:endParaRPr lang="hu-HU" dirty="0" smtClean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2500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Version Vectors in Action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Representation of a WID set Ws</a:t>
            </a:r>
          </a:p>
          <a:p>
            <a:pPr lvl="1"/>
            <a:r>
              <a:rPr lang="hu-HU" dirty="0" smtClean="0"/>
              <a:t>V[S] = time of latest WID assigned in Ws (or 0)</a:t>
            </a:r>
          </a:p>
          <a:p>
            <a:r>
              <a:rPr lang="hu-HU" b="1" dirty="0" smtClean="0"/>
              <a:t>Union</a:t>
            </a:r>
            <a:r>
              <a:rPr lang="hu-HU" dirty="0" smtClean="0"/>
              <a:t> of WID sets Ws1 and Ws2</a:t>
            </a:r>
          </a:p>
          <a:p>
            <a:pPr lvl="1"/>
            <a:r>
              <a:rPr lang="hu-HU" dirty="0" smtClean="0"/>
              <a:t>V[S] = MAX(V1[S], V2[S]) for all S</a:t>
            </a:r>
          </a:p>
          <a:p>
            <a:r>
              <a:rPr lang="hu-HU" dirty="0" smtClean="0"/>
              <a:t>Check if Ws1 is a </a:t>
            </a:r>
            <a:r>
              <a:rPr lang="hu-HU" b="1" dirty="0" smtClean="0"/>
              <a:t>subset</a:t>
            </a:r>
            <a:r>
              <a:rPr lang="hu-HU" dirty="0" smtClean="0"/>
              <a:t> of Ws2</a:t>
            </a:r>
          </a:p>
          <a:p>
            <a:pPr lvl="1"/>
            <a:r>
              <a:rPr lang="hu-HU" dirty="0" smtClean="0"/>
              <a:t>V2[S] &gt; V1[S] for all S</a:t>
            </a:r>
          </a:p>
          <a:p>
            <a:r>
              <a:rPr lang="hu-HU" dirty="0" smtClean="0"/>
              <a:t>We can use a VV for Writes and Reads</a:t>
            </a:r>
          </a:p>
          <a:p>
            <a:r>
              <a:rPr lang="hu-HU" dirty="0" smtClean="0"/>
              <a:t>To find acceptable servers, we need dominating Version Vectors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0914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Additional Improvements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Finding a suitable server can be simplified by using the previously contacted server</a:t>
            </a:r>
          </a:p>
          <a:p>
            <a:r>
              <a:rPr lang="hu-HU" dirty="0" smtClean="0"/>
              <a:t>Checks only need to happen when switching servers</a:t>
            </a:r>
          </a:p>
          <a:p>
            <a:r>
              <a:rPr lang="hu-HU" dirty="0" smtClean="0"/>
              <a:t>Session Manager can cache Version Vectors of verious servers</a:t>
            </a:r>
          </a:p>
          <a:p>
            <a:r>
              <a:rPr lang="hu-HU" dirty="0" smtClean="0"/>
              <a:t>Data can also be cached at clients to improve overall performance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8794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Adding guarantees to existing systems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Coda</a:t>
            </a:r>
            <a:r>
              <a:rPr lang="hu-HU" dirty="0" smtClean="0"/>
              <a:t>, Ficus, refdbms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1328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Problem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Weakly consistent systems provide</a:t>
            </a:r>
          </a:p>
          <a:p>
            <a:pPr lvl="1"/>
            <a:r>
              <a:rPr lang="hu-HU" dirty="0"/>
              <a:t>High availability</a:t>
            </a:r>
          </a:p>
          <a:p>
            <a:pPr lvl="1"/>
            <a:r>
              <a:rPr lang="hu-HU" dirty="0"/>
              <a:t>Good scalability</a:t>
            </a:r>
          </a:p>
          <a:p>
            <a:pPr lvl="1"/>
            <a:r>
              <a:rPr lang="hu-HU" dirty="0"/>
              <a:t>Simple design</a:t>
            </a:r>
          </a:p>
          <a:p>
            <a:r>
              <a:rPr lang="hu-HU" dirty="0"/>
              <a:t>They allow R/W with little synchronization</a:t>
            </a:r>
          </a:p>
          <a:p>
            <a:r>
              <a:rPr lang="hu-HU" dirty="0"/>
              <a:t>Lack of guarantees are confusing to users</a:t>
            </a:r>
          </a:p>
          <a:p>
            <a:pPr lvl="1"/>
            <a:r>
              <a:rPr lang="hu-HU" dirty="0"/>
              <a:t>Breaking essential mobile computing </a:t>
            </a:r>
            <a:r>
              <a:rPr lang="hu-HU" dirty="0" smtClean="0"/>
              <a:t>paradigms</a:t>
            </a:r>
            <a:endParaRPr lang="hu-H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78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Mobile Computing Aspects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hu-HU" dirty="0" smtClean="0"/>
              <a:t>Why do we need Read-any/write-any systems?</a:t>
            </a:r>
          </a:p>
          <a:p>
            <a:pPr lvl="1"/>
            <a:r>
              <a:rPr lang="hu-HU" dirty="0" smtClean="0"/>
              <a:t>TODO</a:t>
            </a:r>
          </a:p>
          <a:p>
            <a:r>
              <a:rPr lang="hu-HU" dirty="0" smtClean="0"/>
              <a:t>Disconnected operations</a:t>
            </a:r>
          </a:p>
          <a:p>
            <a:pPr lvl="1"/>
            <a:r>
              <a:rPr lang="hu-HU" dirty="0" smtClean="0"/>
              <a:t>Closed, synchronized copies are unavailable</a:t>
            </a:r>
          </a:p>
          <a:p>
            <a:pPr lvl="1"/>
            <a:r>
              <a:rPr lang="hu-HU" dirty="0" smtClean="0"/>
              <a:t>TODO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2262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Motivation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TODO: example</a:t>
            </a:r>
          </a:p>
          <a:p>
            <a:r>
              <a:rPr lang="hu-HU" b="1" dirty="0" smtClean="0"/>
              <a:t>Eventual consistency is not always enough for the user</a:t>
            </a:r>
          </a:p>
          <a:p>
            <a:r>
              <a:rPr lang="hu-HU" dirty="0" smtClean="0"/>
              <a:t>A solution can be added as a layer to existing systems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6974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Solution: Guarantees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Can be applied independently to sessions</a:t>
            </a:r>
          </a:p>
          <a:p>
            <a:pPr lvl="1"/>
            <a:r>
              <a:rPr lang="hu-HU" dirty="0" smtClean="0"/>
              <a:t>Read </a:t>
            </a:r>
            <a:r>
              <a:rPr lang="hu-HU" dirty="0" smtClean="0"/>
              <a:t>Your Writes</a:t>
            </a:r>
          </a:p>
          <a:p>
            <a:pPr lvl="1"/>
            <a:r>
              <a:rPr lang="hu-HU" dirty="0" smtClean="0"/>
              <a:t>Monotonic Reads</a:t>
            </a:r>
          </a:p>
          <a:p>
            <a:pPr lvl="1"/>
            <a:r>
              <a:rPr lang="hu-HU" dirty="0" smtClean="0"/>
              <a:t>Writes Follow Reads</a:t>
            </a:r>
          </a:p>
          <a:p>
            <a:pPr lvl="1"/>
            <a:r>
              <a:rPr lang="hu-HU" dirty="0" smtClean="0"/>
              <a:t>Monotonic Writes</a:t>
            </a:r>
          </a:p>
          <a:p>
            <a:r>
              <a:rPr lang="hu-HU" dirty="0" smtClean="0"/>
              <a:t>These properties are either ensured, or the application is notified of a failure</a:t>
            </a:r>
          </a:p>
          <a:p>
            <a:r>
              <a:rPr lang="hu-HU" dirty="0" smtClean="0"/>
              <a:t>Guarantees can be requested </a:t>
            </a:r>
            <a:r>
              <a:rPr lang="hu-HU" b="1" dirty="0" smtClean="0"/>
              <a:t>individually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80146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Sessions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Abstraction for the sequence of R/W operations performed during the execution of the application</a:t>
            </a:r>
          </a:p>
          <a:p>
            <a:r>
              <a:rPr lang="hu-HU" dirty="0" smtClean="0"/>
              <a:t>Present applications with a view that is consistent with their own </a:t>
            </a:r>
            <a:r>
              <a:rPr lang="hu-HU" dirty="0" smtClean="0"/>
              <a:t>actions</a:t>
            </a:r>
          </a:p>
          <a:p>
            <a:r>
              <a:rPr lang="hu-HU" dirty="0" smtClean="0"/>
              <a:t>What’s the difference between transactions and sessions?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6889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Assumptions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Weakly consistent, replicated</a:t>
            </a:r>
          </a:p>
          <a:p>
            <a:r>
              <a:rPr lang="hu-HU" dirty="0" smtClean="0"/>
              <a:t>Servers hold a full copy of the database</a:t>
            </a:r>
          </a:p>
          <a:p>
            <a:r>
              <a:rPr lang="hu-HU" dirty="0" smtClean="0"/>
              <a:t>Servers run on different machines</a:t>
            </a:r>
          </a:p>
          <a:p>
            <a:r>
              <a:rPr lang="hu-HU" dirty="0" smtClean="0"/>
              <a:t>Operations on servers: read, write</a:t>
            </a:r>
          </a:p>
          <a:p>
            <a:r>
              <a:rPr lang="hu-HU" dirty="0" smtClean="0"/>
              <a:t>Writes have a unique write ID (WID</a:t>
            </a:r>
            <a:r>
              <a:rPr lang="hu-HU" dirty="0" smtClean="0"/>
              <a:t>)</a:t>
            </a:r>
          </a:p>
          <a:p>
            <a:r>
              <a:rPr lang="hu-HU" dirty="0" smtClean="0"/>
              <a:t>Eventual </a:t>
            </a:r>
            <a:r>
              <a:rPr lang="hu-HU" dirty="0"/>
              <a:t>consistency – servers converge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167420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Terminology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DB(S, t) </a:t>
            </a:r>
          </a:p>
          <a:p>
            <a:pPr lvl="1"/>
            <a:r>
              <a:rPr lang="hu-HU" dirty="0" smtClean="0"/>
              <a:t>Ordered sequence of writes received by server S</a:t>
            </a:r>
          </a:p>
          <a:p>
            <a:pPr lvl="1"/>
            <a:r>
              <a:rPr lang="hu-HU" dirty="0" smtClean="0"/>
              <a:t>Current contents of the database at time t</a:t>
            </a:r>
          </a:p>
          <a:p>
            <a:r>
              <a:rPr lang="hu-HU" dirty="0" smtClean="0"/>
              <a:t>DB(S</a:t>
            </a:r>
            <a:r>
              <a:rPr lang="hu-HU" sz="2200" dirty="0" smtClean="0"/>
              <a:t>1</a:t>
            </a:r>
            <a:r>
              <a:rPr lang="hu-HU" dirty="0" smtClean="0"/>
              <a:t>, t) ≠ DB(S</a:t>
            </a:r>
            <a:r>
              <a:rPr lang="hu-HU" sz="2200" dirty="0" smtClean="0"/>
              <a:t>2</a:t>
            </a:r>
            <a:r>
              <a:rPr lang="hu-HU" dirty="0" smtClean="0"/>
              <a:t>, t) – weak consistency</a:t>
            </a:r>
          </a:p>
          <a:p>
            <a:r>
              <a:rPr lang="hu-HU" dirty="0" smtClean="0"/>
              <a:t>WriteOrder(W</a:t>
            </a:r>
            <a:r>
              <a:rPr lang="hu-HU" sz="2000" dirty="0" smtClean="0"/>
              <a:t>1</a:t>
            </a:r>
            <a:r>
              <a:rPr lang="hu-HU" dirty="0" smtClean="0"/>
              <a:t>, W</a:t>
            </a:r>
            <a:r>
              <a:rPr lang="hu-HU" sz="2000" dirty="0" smtClean="0"/>
              <a:t>2</a:t>
            </a:r>
            <a:r>
              <a:rPr lang="hu-HU" dirty="0" smtClean="0"/>
              <a:t>) – W</a:t>
            </a:r>
            <a:r>
              <a:rPr lang="hu-HU" sz="2000" dirty="0" smtClean="0"/>
              <a:t>1</a:t>
            </a:r>
            <a:r>
              <a:rPr lang="hu-HU" dirty="0" smtClean="0"/>
              <a:t> should be before W</a:t>
            </a:r>
            <a:r>
              <a:rPr lang="hu-HU" sz="2000" dirty="0" smtClean="0"/>
              <a:t>2</a:t>
            </a:r>
          </a:p>
          <a:p>
            <a:r>
              <a:rPr lang="hu-HU" dirty="0" smtClean="0"/>
              <a:t>RelavantWrites(S, t, R)</a:t>
            </a:r>
          </a:p>
          <a:p>
            <a:pPr lvl="1"/>
            <a:r>
              <a:rPr lang="hu-HU" dirty="0" smtClean="0"/>
              <a:t>Smallest set of writes that is complete for read R and DB(S, t)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65062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1357</Words>
  <Application>Microsoft Office PowerPoint</Application>
  <PresentationFormat>On-screen Show (4:3)</PresentationFormat>
  <Paragraphs>171</Paragraphs>
  <Slides>25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Session Guarantees for Weakly Consistent Repliated Data</vt:lpstr>
      <vt:lpstr>Weakly Consistent Systems</vt:lpstr>
      <vt:lpstr>Problem</vt:lpstr>
      <vt:lpstr>Mobile Computing Aspects</vt:lpstr>
      <vt:lpstr>Motivation</vt:lpstr>
      <vt:lpstr>Solution: Guarantees</vt:lpstr>
      <vt:lpstr>Sessions</vt:lpstr>
      <vt:lpstr>Assumptions</vt:lpstr>
      <vt:lpstr>Terminology</vt:lpstr>
      <vt:lpstr>Guarantees</vt:lpstr>
      <vt:lpstr>1 – Read Your Writes</vt:lpstr>
      <vt:lpstr>2 – Monotonic Reads</vt:lpstr>
      <vt:lpstr>3 – Writes Follow Reads</vt:lpstr>
      <vt:lpstr>4 – Monotonic Writes</vt:lpstr>
      <vt:lpstr>Providing the guarantees</vt:lpstr>
      <vt:lpstr>Providing „Read Your Writes”</vt:lpstr>
      <vt:lpstr>Providing „Monotonic Reads”</vt:lpstr>
      <vt:lpstr>Additional Constraints</vt:lpstr>
      <vt:lpstr>Providing „Writes Follow Reads”</vt:lpstr>
      <vt:lpstr>Providing „Monotonic Writes”</vt:lpstr>
      <vt:lpstr>Implementation Details</vt:lpstr>
      <vt:lpstr>Version Vectors</vt:lpstr>
      <vt:lpstr>Version Vectors in Action</vt:lpstr>
      <vt:lpstr>Additional Improvements</vt:lpstr>
      <vt:lpstr>Adding guarantees to existing systems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Guarantees for Weakly Consistent Repliated Data</dc:title>
  <dc:creator>dada</dc:creator>
  <cp:lastModifiedBy>dada</cp:lastModifiedBy>
  <cp:revision>128</cp:revision>
  <dcterms:created xsi:type="dcterms:W3CDTF">2014-03-24T15:02:48Z</dcterms:created>
  <dcterms:modified xsi:type="dcterms:W3CDTF">2014-03-26T17:17:23Z</dcterms:modified>
</cp:coreProperties>
</file>