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83" r:id="rId13"/>
    <p:sldId id="264" r:id="rId14"/>
    <p:sldId id="28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82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4400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Strict=that the most</a:t>
            </a:r>
            <a:r>
              <a:rPr lang="hu-HU" smtClean="0"/>
              <a:t> </a:t>
            </a:r>
            <a:r>
              <a:rPr lang="en-US" smtClean="0"/>
              <a:t>recent </a:t>
            </a:r>
            <a:r>
              <a:rPr lang="en-US" dirty="0" smtClean="0"/>
              <a:t>version of a file existing in the system is returned.</a:t>
            </a:r>
          </a:p>
          <a:p>
            <a:r>
              <a:rPr lang="en-US" dirty="0" smtClean="0"/>
              <a:t>Loose=weakly consistent semantics where any available copy is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3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1 – Read Your Writes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67544" y="1455167"/>
            <a:ext cx="8254765" cy="5214194"/>
            <a:chOff x="781731" y="1455167"/>
            <a:chExt cx="8254765" cy="5214194"/>
          </a:xfrm>
        </p:grpSpPr>
        <p:grpSp>
          <p:nvGrpSpPr>
            <p:cNvPr id="26" name="Group 25"/>
            <p:cNvGrpSpPr/>
            <p:nvPr/>
          </p:nvGrpSpPr>
          <p:grpSpPr>
            <a:xfrm>
              <a:off x="781731" y="1455167"/>
              <a:ext cx="7986848" cy="4134073"/>
              <a:chOff x="781731" y="1455167"/>
              <a:chExt cx="7986848" cy="41340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524328" y="1455167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Time(t)</a:t>
                </a:r>
                <a:endParaRPr lang="en-US" sz="28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81731" y="1484784"/>
                <a:ext cx="7931224" cy="4104456"/>
                <a:chOff x="781731" y="1484784"/>
                <a:chExt cx="7931224" cy="4104456"/>
              </a:xfrm>
            </p:grpSpPr>
            <p:sp>
              <p:nvSpPr>
                <p:cNvPr id="5" name="Right Arrow 4"/>
                <p:cNvSpPr/>
                <p:nvPr/>
              </p:nvSpPr>
              <p:spPr>
                <a:xfrm>
                  <a:off x="781731" y="1916832"/>
                  <a:ext cx="793122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2082552" y="2159641"/>
                  <a:ext cx="0" cy="1125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80110" y="1484784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t1</a:t>
                  </a:r>
                  <a:endParaRPr lang="en-US" sz="28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25747" y="3284984"/>
                  <a:ext cx="2227571" cy="230425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User A: Write Data. </a:t>
                  </a:r>
                </a:p>
                <a:p>
                  <a:pPr algn="ctr"/>
                  <a:r>
                    <a:rPr lang="en-US" sz="2800" dirty="0" smtClean="0"/>
                    <a:t>(W1)</a:t>
                  </a:r>
                  <a:endParaRPr lang="en-US" sz="28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5868144" y="1465620"/>
              <a:ext cx="2592288" cy="3043500"/>
              <a:chOff x="5868144" y="1465620"/>
              <a:chExt cx="2592288" cy="30435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164288" y="2144068"/>
                <a:ext cx="0" cy="112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5868144" y="3269411"/>
                <a:ext cx="2592288" cy="123970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User A: Read Data. </a:t>
                </a:r>
              </a:p>
              <a:p>
                <a:pPr algn="ctr"/>
                <a:r>
                  <a:rPr lang="en-US" sz="2800" dirty="0" smtClean="0"/>
                  <a:t>(R)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2678" y="1465620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t2</a:t>
                </a:r>
                <a:endParaRPr lang="en-US" sz="28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48064" y="4653136"/>
              <a:ext cx="3888432" cy="20162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If Read </a:t>
              </a:r>
              <a:r>
                <a:rPr lang="en-US" sz="2800" dirty="0"/>
                <a:t>contains: {</a:t>
              </a:r>
              <a:r>
                <a:rPr lang="en-US" sz="2800" dirty="0" smtClean="0"/>
                <a:t>W1}</a:t>
              </a:r>
              <a:endParaRPr lang="en-US" sz="2800" dirty="0"/>
            </a:p>
            <a:p>
              <a:pPr algn="ctr"/>
              <a:r>
                <a:rPr lang="en-US" sz="2800" dirty="0" smtClean="0"/>
                <a:t>This implies the Read Your Write Guarantee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25172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The effects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  <a:endParaRPr lang="en-US" dirty="0" smtClean="0"/>
          </a:p>
          <a:p>
            <a:endParaRPr lang="hu-HU" dirty="0" smtClean="0"/>
          </a:p>
          <a:p>
            <a:r>
              <a:rPr lang="hu-HU" b="1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- User change a password in a weakly consistent system.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dirty="0" smtClean="0"/>
              <a:t>- Read Your Writes ensure application read the latest password, next time.</a:t>
            </a:r>
            <a:br>
              <a:rPr lang="en-US" sz="3000" dirty="0" smtClean="0"/>
            </a:br>
            <a:r>
              <a:rPr lang="en-US" sz="3000" dirty="0" smtClean="0"/>
              <a:t>- User will not get a login failure. </a:t>
            </a:r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2 – Monotonic Reads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51520" y="908720"/>
            <a:ext cx="7576899" cy="5819353"/>
            <a:chOff x="251520" y="922015"/>
            <a:chExt cx="7576899" cy="5819353"/>
          </a:xfrm>
        </p:grpSpPr>
        <p:sp>
          <p:nvSpPr>
            <p:cNvPr id="6" name="TextBox 5"/>
            <p:cNvSpPr txBox="1"/>
            <p:nvPr/>
          </p:nvSpPr>
          <p:spPr>
            <a:xfrm>
              <a:off x="398307" y="922015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Time(t)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 rot="5400000">
              <a:off x="-1613030" y="3940714"/>
              <a:ext cx="5266928" cy="33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524" y="594928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t5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7624" y="2114440"/>
              <a:ext cx="6640795" cy="4113704"/>
              <a:chOff x="1187624" y="2114440"/>
              <a:chExt cx="6640795" cy="411370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1187624" y="6228143"/>
                <a:ext cx="7517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4101227" y="2114440"/>
                <a:ext cx="3727192" cy="44319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Write by A : W1</a:t>
                </a:r>
                <a:endParaRPr lang="en-US" sz="28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155912" y="5360723"/>
              <a:ext cx="1399864" cy="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4101227" y="3093284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B : W2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506602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t4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229707" y="4429312"/>
              <a:ext cx="2406189" cy="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101227" y="4209945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R1 ={W1,W2}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4129916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t3</a:t>
              </a:r>
              <a:endParaRPr lang="en-US" sz="2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237278" y="3339201"/>
              <a:ext cx="2614642" cy="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059832" y="5148296"/>
              <a:ext cx="4768587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C : W3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276710" y="2303486"/>
              <a:ext cx="254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057112" y="5832099"/>
              <a:ext cx="4771307" cy="79208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 must be :</a:t>
              </a:r>
            </a:p>
            <a:p>
              <a:pPr algn="ctr"/>
              <a:r>
                <a:rPr lang="en-US" sz="2400" dirty="0" smtClean="0"/>
                <a:t> R2 ={W1,W2,[W3]}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520" y="2996952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t2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520" y="2060848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Calendar app is updated by user and a auto scheduler.</a:t>
            </a:r>
            <a:br>
              <a:rPr lang="en-US" dirty="0" smtClean="0"/>
            </a:br>
            <a:r>
              <a:rPr lang="en-US" dirty="0" smtClean="0"/>
              <a:t>- If no Monotonic Read guarantee appointments may appear and disappear time to time.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3 – Writes Follow Reads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36096" y="4725915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14689" y="1502671"/>
            <a:ext cx="3525036" cy="443191"/>
            <a:chOff x="1137425" y="4101752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37425" y="4308607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999164" y="4101752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14686" y="2342087"/>
            <a:ext cx="3454083" cy="443191"/>
            <a:chOff x="1208779" y="6021288"/>
            <a:chExt cx="3473463" cy="443191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1208779" y="6240941"/>
              <a:ext cx="668245" cy="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987588" y="6021288"/>
              <a:ext cx="2694654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Read by A : R1={W1}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114687" y="3181503"/>
            <a:ext cx="3492523" cy="443191"/>
            <a:chOff x="1170122" y="7940824"/>
            <a:chExt cx="3512118" cy="44319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1170122" y="8130996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1999164" y="7940824"/>
              <a:ext cx="2683076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4 – Monotonic Writes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43341" y="4693471"/>
            <a:ext cx="3544814" cy="1779888"/>
            <a:chOff x="1211291" y="6838179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211291" y="7045034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73030" y="6838179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8656" y="1859529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110860" y="3861048"/>
            <a:ext cx="3525036" cy="443191"/>
            <a:chOff x="1187624" y="6021288"/>
            <a:chExt cx="3544814" cy="44319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utomatic address book backup service – shouldn’t overwrite/remove previous addresses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</a:t>
            </a:r>
            <a:r>
              <a:rPr lang="hu-HU" sz="2000" dirty="0" smtClean="0"/>
              <a:t>1</a:t>
            </a:r>
            <a:r>
              <a:rPr lang="hu-HU" dirty="0" smtClean="0"/>
              <a:t> and Ws</a:t>
            </a:r>
            <a:r>
              <a:rPr lang="hu-HU" sz="2000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V[S] = MAX(V</a:t>
            </a:r>
            <a:r>
              <a:rPr lang="hu-HU" sz="1800" dirty="0" smtClean="0"/>
              <a:t>1</a:t>
            </a:r>
            <a:r>
              <a:rPr lang="hu-HU" dirty="0" smtClean="0"/>
              <a:t>[S], V</a:t>
            </a:r>
            <a:r>
              <a:rPr lang="hu-HU" sz="1800" dirty="0" smtClean="0"/>
              <a:t>2</a:t>
            </a:r>
            <a:r>
              <a:rPr lang="hu-HU" dirty="0" smtClean="0"/>
              <a:t>[S]) for all S</a:t>
            </a:r>
          </a:p>
          <a:p>
            <a:r>
              <a:rPr lang="hu-HU" dirty="0" smtClean="0"/>
              <a:t>Check if Ws</a:t>
            </a:r>
            <a:r>
              <a:rPr lang="hu-HU" sz="2000" dirty="0" smtClean="0"/>
              <a:t>1</a:t>
            </a:r>
            <a:r>
              <a:rPr lang="hu-HU" dirty="0" smtClean="0"/>
              <a:t> is a </a:t>
            </a:r>
            <a:r>
              <a:rPr lang="hu-HU" b="1" dirty="0" smtClean="0"/>
              <a:t>subset</a:t>
            </a:r>
            <a:r>
              <a:rPr lang="hu-HU" dirty="0" smtClean="0"/>
              <a:t> of Ws</a:t>
            </a:r>
            <a:r>
              <a:rPr lang="hu-HU" sz="2000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V</a:t>
            </a:r>
            <a:r>
              <a:rPr lang="hu-HU" sz="1800" dirty="0" smtClean="0"/>
              <a:t>2</a:t>
            </a:r>
            <a:r>
              <a:rPr lang="hu-HU" dirty="0" smtClean="0"/>
              <a:t>[S] &gt; V</a:t>
            </a:r>
            <a:r>
              <a:rPr lang="hu-HU" sz="1800" dirty="0" smtClean="0"/>
              <a:t>1</a:t>
            </a:r>
            <a:r>
              <a:rPr lang="hu-HU" dirty="0" smtClean="0"/>
              <a:t>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various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for any system that has version vectors (</a:t>
            </a:r>
            <a:r>
              <a:rPr lang="hu-HU" dirty="0" smtClean="0"/>
              <a:t>Coda, Ficus, refdbms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Incremental and/or Selective Deployment</a:t>
            </a:r>
          </a:p>
          <a:p>
            <a:r>
              <a:rPr lang="en-US" dirty="0" smtClean="0"/>
              <a:t>Sorry!: The article doesn’t mention about evaluation any more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Causal Operations” by </a:t>
            </a:r>
            <a:r>
              <a:rPr lang="en-US" sz="2800" dirty="0" err="1"/>
              <a:t>Ladin</a:t>
            </a:r>
            <a:r>
              <a:rPr lang="en-US" sz="2800" dirty="0"/>
              <a:t>, </a:t>
            </a:r>
            <a:r>
              <a:rPr lang="en-US" sz="2800" dirty="0" err="1"/>
              <a:t>Liskov</a:t>
            </a:r>
            <a:r>
              <a:rPr lang="en-US" sz="2800" dirty="0" smtClean="0"/>
              <a:t>, </a:t>
            </a:r>
            <a:r>
              <a:rPr lang="en-US" sz="2800" dirty="0" err="1" smtClean="0"/>
              <a:t>Shrira</a:t>
            </a:r>
            <a:r>
              <a:rPr lang="en-US" sz="2800" dirty="0"/>
              <a:t>, and </a:t>
            </a:r>
            <a:r>
              <a:rPr lang="en-US" sz="2800" dirty="0" err="1"/>
              <a:t>Ghemawat</a:t>
            </a:r>
            <a:r>
              <a:rPr lang="en-US" sz="28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sz="2400" dirty="0"/>
              <a:t>Clients ensure causal ordering of their Read and Write operations by means </a:t>
            </a:r>
            <a:r>
              <a:rPr lang="en-US" sz="2400" dirty="0" smtClean="0"/>
              <a:t>of version </a:t>
            </a:r>
            <a:r>
              <a:rPr lang="en-US" sz="2400" dirty="0"/>
              <a:t>vectors, but it does not have the notion of sessions in order to define fine-grained consistency </a:t>
            </a:r>
            <a:r>
              <a:rPr lang="en-US" sz="2400" dirty="0" smtClean="0"/>
              <a:t>requirements.</a:t>
            </a:r>
          </a:p>
          <a:p>
            <a:pPr marL="457200" indent="-457200">
              <a:buAutoNum type="arabicPeriod"/>
            </a:pPr>
            <a:r>
              <a:rPr lang="en-US" sz="2800" dirty="0"/>
              <a:t>Lotus </a:t>
            </a:r>
            <a:r>
              <a:rPr lang="en-US" sz="2800" dirty="0" smtClean="0"/>
              <a:t>Notes</a:t>
            </a:r>
            <a:br>
              <a:rPr lang="en-US" sz="2800" dirty="0" smtClean="0"/>
            </a:br>
            <a:r>
              <a:rPr lang="en-US" sz="2400" dirty="0"/>
              <a:t>- Clients desiring consistency among multiple read and/or write operations must, in general, use the </a:t>
            </a:r>
            <a:r>
              <a:rPr lang="en-US" sz="2400" dirty="0" smtClean="0"/>
              <a:t>same</a:t>
            </a:r>
            <a:r>
              <a:rPr lang="hu-HU" sz="2400" dirty="0" smtClean="0"/>
              <a:t> </a:t>
            </a:r>
            <a:r>
              <a:rPr lang="en-US" sz="2400" dirty="0" smtClean="0"/>
              <a:t>server </a:t>
            </a:r>
            <a:r>
              <a:rPr lang="en-US" sz="2400" dirty="0"/>
              <a:t>for their interactions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File system of </a:t>
            </a:r>
            <a:r>
              <a:rPr lang="en-US" sz="2400" dirty="0" err="1"/>
              <a:t>Tait</a:t>
            </a:r>
            <a:r>
              <a:rPr lang="en-US" sz="2400" dirty="0"/>
              <a:t> and Duchamp supports both </a:t>
            </a:r>
            <a:r>
              <a:rPr lang="en-US" sz="2400" i="1" dirty="0"/>
              <a:t>strict</a:t>
            </a:r>
            <a:r>
              <a:rPr lang="en-US" sz="2400" dirty="0"/>
              <a:t> and </a:t>
            </a:r>
            <a:r>
              <a:rPr lang="en-US" sz="2400" i="1" dirty="0"/>
              <a:t>loose</a:t>
            </a:r>
            <a:r>
              <a:rPr lang="en-US" sz="2400" dirty="0"/>
              <a:t> read operations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Much work has been done on providing various “degrees of consistency” in database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Conclusion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paper does not present any evaluation</a:t>
            </a:r>
          </a:p>
          <a:p>
            <a:r>
              <a:rPr lang="hu-HU" dirty="0" smtClean="0"/>
              <a:t>Supposedly, it is straightforward to add guarantees to existing systems</a:t>
            </a:r>
          </a:p>
          <a:p>
            <a:r>
              <a:rPr lang="hu-HU" dirty="0" smtClean="0"/>
              <a:t>„Modular” in a sense, guarantees are independently grantable</a:t>
            </a:r>
          </a:p>
          <a:p>
            <a:r>
              <a:rPr lang="hu-HU" dirty="0" smtClean="0"/>
              <a:t>We can get the benefits of weakly consistent systems, with added guarantees, at a reasonable cost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55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Questions?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13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en-US" dirty="0" smtClean="0"/>
              <a:t>Why separating server duties is no good?</a:t>
            </a:r>
            <a:endParaRPr lang="hu-HU" dirty="0" smtClean="0"/>
          </a:p>
          <a:p>
            <a:r>
              <a:rPr lang="en-US" dirty="0" smtClean="0"/>
              <a:t>How can we handle </a:t>
            </a:r>
            <a:r>
              <a:rPr lang="en-US" dirty="0"/>
              <a:t>d</a:t>
            </a:r>
            <a:r>
              <a:rPr lang="hu-HU" dirty="0" smtClean="0"/>
              <a:t>isconnected operations</a:t>
            </a:r>
            <a:r>
              <a:rPr lang="en-US" dirty="0" smtClean="0"/>
              <a:t>?</a:t>
            </a:r>
            <a:endParaRPr lang="hu-HU" dirty="0" smtClean="0"/>
          </a:p>
          <a:p>
            <a:pPr lvl="1"/>
            <a:r>
              <a:rPr lang="hu-HU" dirty="0" smtClean="0"/>
              <a:t>Closed, synchronized copies are unavailable</a:t>
            </a:r>
            <a:endParaRPr lang="en-US" dirty="0" smtClean="0"/>
          </a:p>
          <a:p>
            <a:pPr lvl="1"/>
            <a:r>
              <a:rPr lang="en-US" dirty="0" smtClean="0"/>
              <a:t>Can I disconnect in time?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your daily mobile device usage</a:t>
            </a:r>
          </a:p>
          <a:p>
            <a:pPr lvl="1"/>
            <a:r>
              <a:rPr lang="en-US" dirty="0" smtClean="0"/>
              <a:t>You don’t live in an eventually consistent world</a:t>
            </a:r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en-US" dirty="0" smtClean="0"/>
              <a:t>So now, will we present a solution which requires to redevelop everything?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</a:t>
            </a:r>
            <a:r>
              <a:rPr lang="en-US" dirty="0" smtClean="0"/>
              <a:t>Session </a:t>
            </a:r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1656</Words>
  <Application>Microsoft Office PowerPoint</Application>
  <PresentationFormat>On-screen Show (4:3)</PresentationFormat>
  <Paragraphs>225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Session Guarantees</vt:lpstr>
      <vt:lpstr>Sessions</vt:lpstr>
      <vt:lpstr>Assumptions</vt:lpstr>
      <vt:lpstr>Terminology</vt:lpstr>
      <vt:lpstr>1 – Read Your Writes</vt:lpstr>
      <vt:lpstr>1 – Read Your Writes</vt:lpstr>
      <vt:lpstr>2 – Monotonic Reads</vt:lpstr>
      <vt:lpstr>2 – Monotonic Reads</vt:lpstr>
      <vt:lpstr>3 – Writes Follow Reads</vt:lpstr>
      <vt:lpstr>3 – Writes Follow Reads</vt:lpstr>
      <vt:lpstr>4 – Monotonic Writes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  <vt:lpstr>Related Work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dada</cp:lastModifiedBy>
  <cp:revision>225</cp:revision>
  <dcterms:created xsi:type="dcterms:W3CDTF">2014-03-24T15:02:48Z</dcterms:created>
  <dcterms:modified xsi:type="dcterms:W3CDTF">2014-03-27T23:56:45Z</dcterms:modified>
</cp:coreProperties>
</file>