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handoutMasterIdLst>
    <p:handoutMasterId r:id="rId28"/>
  </p:handoutMasterIdLst>
  <p:sldIdLst>
    <p:sldId id="256" r:id="rId2"/>
    <p:sldId id="406" r:id="rId3"/>
    <p:sldId id="495" r:id="rId4"/>
    <p:sldId id="493" r:id="rId5"/>
    <p:sldId id="494" r:id="rId6"/>
    <p:sldId id="496" r:id="rId7"/>
    <p:sldId id="497" r:id="rId8"/>
    <p:sldId id="505" r:id="rId9"/>
    <p:sldId id="506" r:id="rId10"/>
    <p:sldId id="507" r:id="rId11"/>
    <p:sldId id="508" r:id="rId12"/>
    <p:sldId id="499" r:id="rId13"/>
    <p:sldId id="500" r:id="rId14"/>
    <p:sldId id="498" r:id="rId15"/>
    <p:sldId id="501" r:id="rId16"/>
    <p:sldId id="502" r:id="rId17"/>
    <p:sldId id="503" r:id="rId18"/>
    <p:sldId id="509" r:id="rId19"/>
    <p:sldId id="504" r:id="rId20"/>
    <p:sldId id="511" r:id="rId21"/>
    <p:sldId id="512" r:id="rId22"/>
    <p:sldId id="514" r:id="rId23"/>
    <p:sldId id="515" r:id="rId24"/>
    <p:sldId id="510" r:id="rId25"/>
    <p:sldId id="516" r:id="rId26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-125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145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18A42-5C8A-4596-9806-29189EF59270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9EF18-D622-43C6-9B81-CCB351230C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006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DBC91-2A5A-4C7A-B2DE-E72E881F1EA2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895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4110D-5D34-48B2-9FE6-2D7DE6969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919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Draw</a:t>
            </a:r>
            <a:r>
              <a:rPr lang="en-GB" baseline="0" dirty="0" smtClean="0"/>
              <a:t> lots of lines to origin. Recreate?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4110D-5D34-48B2-9FE6-2D7DE696926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857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Draw</a:t>
            </a:r>
            <a:r>
              <a:rPr lang="en-GB" baseline="0" dirty="0" smtClean="0"/>
              <a:t> lots of lines to origin. Recreate?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4110D-5D34-48B2-9FE6-2D7DE696926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85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011A-445B-4019-BB49-B0B052E1F32C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F7CC43-887B-4B89-BB93-A1D277AA86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011A-445B-4019-BB49-B0B052E1F32C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CC43-887B-4B89-BB93-A1D277AA86B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181" y="0"/>
            <a:ext cx="1658112" cy="7010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011A-445B-4019-BB49-B0B052E1F32C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CC43-887B-4B89-BB93-A1D277AA86B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181" y="0"/>
            <a:ext cx="1658112" cy="7010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0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-2916832" y="6165304"/>
            <a:ext cx="3429000" cy="28384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Multivariate Analysis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39F29-3AC7-4880-A48A-5603E62CCD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181" y="0"/>
            <a:ext cx="1658112" cy="7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011A-445B-4019-BB49-B0B052E1F32C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CC43-887B-4B89-BB93-A1D277AA86B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181" y="0"/>
            <a:ext cx="1658112" cy="7010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011A-445B-4019-BB49-B0B052E1F32C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F7CC43-887B-4B89-BB93-A1D277AA86B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011A-445B-4019-BB49-B0B052E1F32C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CC43-887B-4B89-BB93-A1D277AA86B7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181" y="0"/>
            <a:ext cx="1658112" cy="7010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011A-445B-4019-BB49-B0B052E1F32C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CC43-887B-4B89-BB93-A1D277AA86B7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181" y="0"/>
            <a:ext cx="1658112" cy="7010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011A-445B-4019-BB49-B0B052E1F32C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CC43-887B-4B89-BB93-A1D277AA86B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181" y="0"/>
            <a:ext cx="1658112" cy="7010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011A-445B-4019-BB49-B0B052E1F32C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CC43-887B-4B89-BB93-A1D277AA86B7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181" y="0"/>
            <a:ext cx="1658112" cy="7010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011A-445B-4019-BB49-B0B052E1F32C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CC43-887B-4B89-BB93-A1D277AA86B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181" y="0"/>
            <a:ext cx="1658112" cy="7010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011A-445B-4019-BB49-B0B052E1F32C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F7CC43-887B-4B89-BB93-A1D277AA86B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181" y="0"/>
            <a:ext cx="1658112" cy="70104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75011A-445B-4019-BB49-B0B052E1F32C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AF7CC43-887B-4B89-BB93-A1D277AA86B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7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54993"/>
            <a:ext cx="7772400" cy="2808312"/>
          </a:xfrm>
        </p:spPr>
        <p:txBody>
          <a:bodyPr/>
          <a:lstStyle/>
          <a:p>
            <a:pPr algn="ctr"/>
            <a:r>
              <a:rPr lang="en-GB" sz="4800" dirty="0" smtClean="0"/>
              <a:t>Data </a:t>
            </a:r>
            <a:br>
              <a:rPr lang="en-GB" sz="4800" dirty="0" smtClean="0"/>
            </a:br>
            <a:r>
              <a:rPr lang="en-GB" sz="4800" dirty="0" smtClean="0"/>
              <a:t>Analysis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437112"/>
            <a:ext cx="7427168" cy="2160240"/>
          </a:xfrm>
        </p:spPr>
        <p:txBody>
          <a:bodyPr>
            <a:normAutofit/>
          </a:bodyPr>
          <a:lstStyle/>
          <a:p>
            <a:r>
              <a:rPr lang="en-GB" sz="3000" cap="none" dirty="0" smtClean="0"/>
              <a:t>Alex Henderson</a:t>
            </a:r>
            <a:br>
              <a:rPr lang="en-GB" sz="3000" cap="none" dirty="0" smtClean="0"/>
            </a:br>
            <a:r>
              <a:rPr lang="en-GB" cap="none" dirty="0" smtClean="0"/>
              <a:t/>
            </a:r>
            <a:br>
              <a:rPr lang="en-GB" cap="none" dirty="0" smtClean="0"/>
            </a:br>
            <a:r>
              <a:rPr lang="en-GB" cap="none" dirty="0" smtClean="0"/>
              <a:t>University of Manchester</a:t>
            </a:r>
            <a:r>
              <a:rPr lang="en-GB" cap="none" dirty="0"/>
              <a:t/>
            </a:r>
            <a:br>
              <a:rPr lang="en-GB" cap="none" dirty="0"/>
            </a:br>
            <a:r>
              <a:rPr lang="en-GB" cap="none" dirty="0" smtClean="0"/>
              <a:t>http://about.me/henderson.alex</a:t>
            </a:r>
            <a:endParaRPr lang="en-GB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279" y="547233"/>
            <a:ext cx="2384404" cy="1008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1561356" cy="17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5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Options include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Variance </a:t>
            </a:r>
            <a:r>
              <a:rPr lang="en-GB" dirty="0" smtClean="0"/>
              <a:t>scaling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Autoscaling</a:t>
            </a:r>
            <a:r>
              <a:rPr lang="en-GB" dirty="0" smtClean="0"/>
              <a:t> (variance scaling and mean </a:t>
            </a:r>
            <a:r>
              <a:rPr lang="en-GB" dirty="0" err="1" smtClean="0"/>
              <a:t>centering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217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Mean </a:t>
            </a:r>
            <a:r>
              <a:rPr lang="en-GB" dirty="0" err="1" smtClean="0"/>
              <a:t>Centering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8229600" cy="1205681"/>
          </a:xfrm>
        </p:spPr>
        <p:txBody>
          <a:bodyPr/>
          <a:lstStyle/>
          <a:p>
            <a:r>
              <a:rPr lang="en-GB" dirty="0" smtClean="0"/>
              <a:t>Subtract mean of each measurement (peak intensity)</a:t>
            </a:r>
          </a:p>
          <a:p>
            <a:r>
              <a:rPr lang="en-GB" dirty="0" smtClean="0"/>
              <a:t>Moves origin of hyperspace to centre of data 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92560"/>
            <a:ext cx="8208912" cy="3366357"/>
          </a:xfrm>
        </p:spPr>
      </p:pic>
    </p:spTree>
    <p:extLst>
      <p:ext uri="{BB962C8B-B14F-4D97-AF65-F5344CB8AC3E}">
        <p14:creationId xmlns:p14="http://schemas.microsoft.com/office/powerpoint/2010/main" val="353256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09" y="1922066"/>
            <a:ext cx="5750091" cy="431524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1371600"/>
          </a:xfrm>
        </p:spPr>
        <p:txBody>
          <a:bodyPr>
            <a:normAutofit/>
          </a:bodyPr>
          <a:lstStyle/>
          <a:p>
            <a:r>
              <a:rPr lang="en-GB" dirty="0" smtClean="0"/>
              <a:t>Vector normalisation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4644008" y="2276872"/>
            <a:ext cx="108012" cy="108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796408" y="2429272"/>
            <a:ext cx="108012" cy="108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101208" y="2392865"/>
            <a:ext cx="108012" cy="108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047202" y="2886472"/>
            <a:ext cx="108012" cy="108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993196" y="2691256"/>
            <a:ext cx="108012" cy="108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297996" y="2459665"/>
            <a:ext cx="108012" cy="108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4752906" y="2799268"/>
            <a:ext cx="108012" cy="108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6775285" y="2620928"/>
            <a:ext cx="108012" cy="1080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7087242" y="2799268"/>
            <a:ext cx="108012" cy="1080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7812360" y="3356992"/>
            <a:ext cx="108012" cy="1080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6559470" y="3088986"/>
            <a:ext cx="108012" cy="1080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6883297" y="3134265"/>
            <a:ext cx="108012" cy="1080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6924009" y="3105794"/>
            <a:ext cx="108012" cy="1080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6164030" y="3465004"/>
            <a:ext cx="108012" cy="1080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6308695" y="3654930"/>
            <a:ext cx="108012" cy="1080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6511744" y="3196998"/>
            <a:ext cx="108012" cy="1080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6604068" y="3305929"/>
            <a:ext cx="108012" cy="1080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6920388" y="3325116"/>
            <a:ext cx="108012" cy="1080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7236891" y="3355981"/>
            <a:ext cx="108012" cy="1080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7596336" y="3573016"/>
            <a:ext cx="108012" cy="1080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6999262" y="3546918"/>
            <a:ext cx="108012" cy="1080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7082835" y="3580632"/>
            <a:ext cx="108012" cy="1080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6644816" y="3762942"/>
            <a:ext cx="108012" cy="1080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6721279" y="3765790"/>
            <a:ext cx="108012" cy="1080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6854816" y="3756144"/>
            <a:ext cx="108012" cy="1080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7021898" y="4077072"/>
            <a:ext cx="108012" cy="1080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7310690" y="3819796"/>
            <a:ext cx="108012" cy="1080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4520005" y="3756144"/>
            <a:ext cx="108012" cy="108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4410510" y="2122445"/>
            <a:ext cx="1152128" cy="11181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5955146" y="2329867"/>
            <a:ext cx="2088232" cy="21602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028111" y="2123194"/>
            <a:ext cx="648072" cy="3898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3588940" y="5805264"/>
            <a:ext cx="4799484" cy="719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890663" cy="4480560"/>
          </a:xfrm>
        </p:spPr>
        <p:txBody>
          <a:bodyPr>
            <a:normAutofit/>
          </a:bodyPr>
          <a:lstStyle/>
          <a:p>
            <a:endParaRPr lang="en-GB" sz="1800" dirty="0" smtClean="0"/>
          </a:p>
          <a:p>
            <a:endParaRPr lang="en-GB" sz="1800" dirty="0" smtClean="0"/>
          </a:p>
          <a:p>
            <a:r>
              <a:rPr lang="en-GB" sz="1800" dirty="0" smtClean="0"/>
              <a:t>Euclidean </a:t>
            </a:r>
            <a:r>
              <a:rPr lang="en-GB" sz="1800" dirty="0" smtClean="0"/>
              <a:t>distance</a:t>
            </a:r>
            <a:endParaRPr lang="en-GB" sz="1800" dirty="0" smtClean="0"/>
          </a:p>
          <a:p>
            <a:r>
              <a:rPr lang="en-GB" sz="1800" dirty="0" smtClean="0"/>
              <a:t>Group defined as ‘nearby’ points</a:t>
            </a:r>
          </a:p>
          <a:p>
            <a:r>
              <a:rPr lang="en-GB" sz="1800" dirty="0" smtClean="0"/>
              <a:t>Red outlier is a problem</a:t>
            </a:r>
            <a:endParaRPr lang="en-GB" sz="1800" dirty="0"/>
          </a:p>
          <a:p>
            <a:endParaRPr lang="en-GB" sz="1800" dirty="0" smtClean="0"/>
          </a:p>
        </p:txBody>
      </p:sp>
    </p:spTree>
    <p:extLst>
      <p:ext uri="{BB962C8B-B14F-4D97-AF65-F5344CB8AC3E}">
        <p14:creationId xmlns:p14="http://schemas.microsoft.com/office/powerpoint/2010/main" val="213974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09" y="1922066"/>
            <a:ext cx="5750091" cy="4315246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890663" cy="4480560"/>
          </a:xfrm>
        </p:spPr>
        <p:txBody>
          <a:bodyPr>
            <a:normAutofit/>
          </a:bodyPr>
          <a:lstStyle/>
          <a:p>
            <a:endParaRPr lang="en-GB" sz="1800" dirty="0" smtClean="0"/>
          </a:p>
          <a:p>
            <a:endParaRPr lang="en-GB" sz="1800" dirty="0" smtClean="0"/>
          </a:p>
          <a:p>
            <a:r>
              <a:rPr lang="en-GB" sz="1800" dirty="0" smtClean="0"/>
              <a:t>Each data point is a vector</a:t>
            </a:r>
            <a:endParaRPr lang="en-GB" sz="1800" dirty="0" smtClean="0"/>
          </a:p>
          <a:p>
            <a:r>
              <a:rPr lang="en-GB" sz="1800" dirty="0" smtClean="0"/>
              <a:t>Redefine the length of the vector to unity (1)</a:t>
            </a:r>
            <a:endParaRPr lang="en-GB" sz="1800" dirty="0" smtClean="0"/>
          </a:p>
          <a:p>
            <a:endParaRPr lang="en-GB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GB" dirty="0"/>
              <a:t>Vector normalisation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4644008" y="2276872"/>
            <a:ext cx="108012" cy="108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796408" y="2429272"/>
            <a:ext cx="108012" cy="108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101208" y="2392865"/>
            <a:ext cx="108012" cy="108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047202" y="2886472"/>
            <a:ext cx="108012" cy="108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993196" y="2691256"/>
            <a:ext cx="108012" cy="108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297996" y="2459665"/>
            <a:ext cx="108012" cy="108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4752906" y="2799268"/>
            <a:ext cx="108012" cy="108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6775285" y="2620928"/>
            <a:ext cx="108012" cy="1080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7087242" y="2799268"/>
            <a:ext cx="108012" cy="1080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7812360" y="3356992"/>
            <a:ext cx="108012" cy="1080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6559470" y="3088986"/>
            <a:ext cx="108012" cy="1080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6883297" y="3134265"/>
            <a:ext cx="108012" cy="1080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6924009" y="3105794"/>
            <a:ext cx="108012" cy="1080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6164030" y="3465004"/>
            <a:ext cx="108012" cy="1080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6308695" y="3654930"/>
            <a:ext cx="108012" cy="1080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6511744" y="3196998"/>
            <a:ext cx="108012" cy="1080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6604068" y="3305929"/>
            <a:ext cx="108012" cy="1080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6920388" y="3325116"/>
            <a:ext cx="108012" cy="1080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7236891" y="3355981"/>
            <a:ext cx="108012" cy="1080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7596336" y="3573016"/>
            <a:ext cx="108012" cy="1080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6999262" y="3546918"/>
            <a:ext cx="108012" cy="1080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7082835" y="3580632"/>
            <a:ext cx="108012" cy="1080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6644816" y="3762942"/>
            <a:ext cx="108012" cy="1080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6721279" y="3765790"/>
            <a:ext cx="108012" cy="1080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6854816" y="3756144"/>
            <a:ext cx="108012" cy="1080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7021898" y="4077072"/>
            <a:ext cx="108012" cy="1080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7310690" y="3819796"/>
            <a:ext cx="108012" cy="1080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3707904" y="2620928"/>
            <a:ext cx="1285292" cy="311232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707904" y="3250254"/>
            <a:ext cx="2803840" cy="248300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707904" y="3188271"/>
            <a:ext cx="3200918" cy="254498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707904" y="3384796"/>
            <a:ext cx="4143138" cy="2348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707904" y="4148664"/>
            <a:ext cx="3381916" cy="158459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3707904" y="2317690"/>
            <a:ext cx="986140" cy="341556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684068" y="2537284"/>
            <a:ext cx="1644098" cy="32323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707904" y="2470090"/>
            <a:ext cx="1138540" cy="326316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520005" y="3756144"/>
            <a:ext cx="108012" cy="108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3707904" y="3816948"/>
            <a:ext cx="848192" cy="191630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588940" y="5805264"/>
            <a:ext cx="4799484" cy="719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3028111" y="2123194"/>
            <a:ext cx="648072" cy="3898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10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1371600"/>
          </a:xfrm>
        </p:spPr>
        <p:txBody>
          <a:bodyPr/>
          <a:lstStyle/>
          <a:p>
            <a:r>
              <a:rPr lang="en-GB" dirty="0" smtClean="0"/>
              <a:t>Vector normalisation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datavn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ChiVectorNormalise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31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Plot spectra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figure; </a:t>
            </a:r>
            <a:r>
              <a:rPr lang="en-GB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datavn.plot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GB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6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PCA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pcaresult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data.pca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GB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figure; </a:t>
            </a:r>
            <a:r>
              <a:rPr lang="en-GB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pcaresult.plotscores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(1,2);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0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PCA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47248" cy="4373563"/>
          </a:xfrm>
        </p:spPr>
        <p:txBody>
          <a:bodyPr>
            <a:normAutofit/>
          </a:bodyPr>
          <a:lstStyle/>
          <a:p>
            <a:r>
              <a:rPr lang="en-GB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pcaresult</a:t>
            </a:r>
            <a:r>
              <a:rPr lang="en-GB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</a:t>
            </a:r>
            <a:r>
              <a:rPr lang="en-GB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.pca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GB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figure; </a:t>
            </a:r>
            <a:r>
              <a:rPr lang="en-GB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pcaresult</a:t>
            </a:r>
            <a:r>
              <a:rPr lang="en-GB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</a:t>
            </a:r>
            <a:r>
              <a:rPr lang="en-GB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.plotscores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(1,2);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99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1371600"/>
          </a:xfrm>
        </p:spPr>
        <p:txBody>
          <a:bodyPr/>
          <a:lstStyle/>
          <a:p>
            <a:r>
              <a:rPr lang="en-GB" dirty="0" smtClean="0"/>
              <a:t>A-priori information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264" cy="4373563"/>
          </a:xfrm>
        </p:spPr>
        <p:txBody>
          <a:bodyPr>
            <a:normAutofit/>
          </a:bodyPr>
          <a:lstStyle/>
          <a:p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data.classmembership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classmembership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datavn.classmembership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classmembership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57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Loadings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264" cy="4373563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figure;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pcaresult</a:t>
            </a:r>
            <a:r>
              <a:rPr lang="en-GB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.plotscores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(1,2);</a:t>
            </a:r>
          </a:p>
          <a:p>
            <a:endParaRPr lang="en-GB" sz="2800" dirty="0" smtClean="0"/>
          </a:p>
          <a:p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figure; 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pcaresult</a:t>
            </a:r>
            <a:r>
              <a:rPr lang="en-GB" sz="2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.plotloadings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800" dirty="0" smtClean="0"/>
          </a:p>
          <a:p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figure; 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pcaresult</a:t>
            </a:r>
            <a:r>
              <a:rPr lang="en-GB" sz="2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.plotloadings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0531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remit…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556792"/>
            <a:ext cx="4368078" cy="5019360"/>
          </a:xfrm>
        </p:spPr>
      </p:pic>
      <p:sp>
        <p:nvSpPr>
          <p:cNvPr id="5" name="TextBox 4"/>
          <p:cNvSpPr txBox="1"/>
          <p:nvPr/>
        </p:nvSpPr>
        <p:spPr>
          <a:xfrm>
            <a:off x="4716016" y="5445224"/>
            <a:ext cx="14401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Result!</a:t>
            </a:r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716016" y="6381328"/>
            <a:ext cx="19442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069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Discriminant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we know something about the data, why not use it?</a:t>
            </a:r>
          </a:p>
          <a:p>
            <a:endParaRPr lang="en-GB" dirty="0"/>
          </a:p>
          <a:p>
            <a:r>
              <a:rPr lang="en-GB" dirty="0" smtClean="0"/>
              <a:t>Canonical Variates Analysis (CVA)</a:t>
            </a:r>
          </a:p>
          <a:p>
            <a:r>
              <a:rPr lang="en-GB" dirty="0" smtClean="0"/>
              <a:t>Discriminant Function Analysis (DFA)</a:t>
            </a:r>
          </a:p>
          <a:p>
            <a:r>
              <a:rPr lang="en-GB" dirty="0"/>
              <a:t>Linear Discriminant </a:t>
            </a:r>
            <a:r>
              <a:rPr lang="en-GB" dirty="0" smtClean="0"/>
              <a:t>Analysis (LDA)</a:t>
            </a:r>
            <a:endParaRPr lang="en-GB" dirty="0"/>
          </a:p>
          <a:p>
            <a:r>
              <a:rPr lang="en-GB" dirty="0" smtClean="0"/>
              <a:t>Quadratic </a:t>
            </a:r>
            <a:r>
              <a:rPr lang="en-GB" dirty="0"/>
              <a:t>Discriminant </a:t>
            </a:r>
            <a:r>
              <a:rPr lang="en-GB" dirty="0" smtClean="0"/>
              <a:t>Analysis (QDA)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74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496944" cy="1295400"/>
          </a:xfrm>
        </p:spPr>
        <p:txBody>
          <a:bodyPr/>
          <a:lstStyle/>
          <a:p>
            <a:r>
              <a:rPr lang="en-GB" dirty="0" smtClean="0"/>
              <a:t>Canonical variates Analysis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 smtClean="0"/>
              <a:t>Possible to direct the analysis toward ‘interesting’ outcomes</a:t>
            </a:r>
          </a:p>
          <a:p>
            <a:r>
              <a:rPr lang="en-GB" dirty="0" smtClean="0"/>
              <a:t>Tell the algorithm about expected classes of samples </a:t>
            </a:r>
          </a:p>
          <a:p>
            <a:r>
              <a:rPr lang="en-GB" dirty="0" smtClean="0"/>
              <a:t>Minimise differences within classes</a:t>
            </a:r>
          </a:p>
          <a:p>
            <a:r>
              <a:rPr lang="en-GB" dirty="0" smtClean="0"/>
              <a:t>Maximise differences between classes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454116"/>
            <a:ext cx="7634639" cy="2845941"/>
          </a:xfrm>
        </p:spPr>
      </p:pic>
    </p:spTree>
    <p:extLst>
      <p:ext uri="{BB962C8B-B14F-4D97-AF65-F5344CB8AC3E}">
        <p14:creationId xmlns:p14="http://schemas.microsoft.com/office/powerpoint/2010/main" val="26841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95% rule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Calculate cumulative explained variance</a:t>
            </a:r>
          </a:p>
          <a:p>
            <a:r>
              <a:rPr lang="en-GB" dirty="0" smtClean="0"/>
              <a:t>One metric is to stop when 95% variance is explained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620" y="2630128"/>
            <a:ext cx="5474759" cy="410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many pcs?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507288" cy="4373563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pcaresultvn.plotcumexplainedvariance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53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GB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vaoutcome</a:t>
            </a: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ChiPCCVA</a:t>
            </a: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datavn</a:t>
            </a: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GB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figure; </a:t>
            </a:r>
            <a:r>
              <a:rPr lang="en-GB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cvaoutcome.plotcvscores</a:t>
            </a: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(1,2);</a:t>
            </a: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figure; </a:t>
            </a:r>
            <a:r>
              <a:rPr lang="en-GB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cvaoutcome.plotcvloadings</a:t>
            </a: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5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 to Roy…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4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Statistics</a:t>
            </a:r>
            <a:r>
              <a:rPr lang="en-GB" dirty="0" smtClean="0"/>
              <a:t>…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60848"/>
            <a:ext cx="8435280" cy="3422313"/>
          </a:xfrm>
        </p:spPr>
      </p:pic>
    </p:spTree>
    <p:extLst>
      <p:ext uri="{BB962C8B-B14F-4D97-AF65-F5344CB8AC3E}">
        <p14:creationId xmlns:p14="http://schemas.microsoft.com/office/powerpoint/2010/main" val="157094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571184" cy="1371600"/>
          </a:xfrm>
        </p:spPr>
        <p:txBody>
          <a:bodyPr/>
          <a:lstStyle/>
          <a:p>
            <a:r>
              <a:rPr lang="en-GB" dirty="0" smtClean="0"/>
              <a:t>Download MATLAB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3735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Open a Command Prompt and </a:t>
            </a:r>
            <a:r>
              <a:rPr lang="en-GB" dirty="0" smtClean="0"/>
              <a:t>enter </a:t>
            </a:r>
            <a:r>
              <a:rPr lang="en-GB" dirty="0"/>
              <a:t>the </a:t>
            </a:r>
            <a:r>
              <a:rPr lang="en-GB" dirty="0" smtClean="0"/>
              <a:t>following</a:t>
            </a:r>
            <a:endParaRPr lang="en-GB" dirty="0"/>
          </a:p>
          <a:p>
            <a:endParaRPr lang="en-GB" dirty="0"/>
          </a:p>
          <a:p>
            <a:r>
              <a:rPr lang="en-GB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C:\CLIRSPEC</a:t>
            </a:r>
          </a:p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C:\CLIRSPEC</a:t>
            </a:r>
          </a:p>
          <a:p>
            <a:r>
              <a:rPr lang="en-GB" sz="3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clone http://bitbucket.org/AlexHenderson/chitoolbox.git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(Last part all on one line)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661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MATLAB…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264" cy="4373563"/>
          </a:xfrm>
        </p:spPr>
        <p:txBody>
          <a:bodyPr/>
          <a:lstStyle/>
          <a:p>
            <a:r>
              <a:rPr lang="en-GB" dirty="0" smtClean="0"/>
              <a:t>In Command Window enter</a:t>
            </a:r>
          </a:p>
          <a:p>
            <a:endParaRPr lang="en-GB" dirty="0"/>
          </a:p>
          <a:p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(‘C</a:t>
            </a: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:\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CLIRSPEC\</a:t>
            </a:r>
            <a:r>
              <a:rPr lang="en-GB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chitoolbox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ChiUpdate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14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Load example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oad(‘data/</a:t>
            </a:r>
            <a:r>
              <a:rPr lang="en-GB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utidata.mat</a:t>
            </a: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3200" dirty="0" smtClean="0">
                <a:cs typeface="Courier New" panose="02070309020205020404" pitchFamily="49" charset="0"/>
              </a:rPr>
              <a:t>Real world…</a:t>
            </a:r>
          </a:p>
          <a:p>
            <a:r>
              <a:rPr lang="en-GB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ChiAgilentFile</a:t>
            </a: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ChiRenishawFile</a:t>
            </a: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ChiThermoFile</a:t>
            </a: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75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Plot spectra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igure; </a:t>
            </a:r>
            <a:r>
              <a:rPr lang="en-GB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data.plot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GB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22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Pre-processing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Three types: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Transformation</a:t>
            </a:r>
          </a:p>
          <a:p>
            <a:pPr marL="800100" lvl="1" indent="-342900"/>
            <a:r>
              <a:rPr lang="en-GB" dirty="0" smtClean="0"/>
              <a:t>Data-space normalisation</a:t>
            </a:r>
          </a:p>
          <a:p>
            <a:pPr marL="800100" lvl="1" indent="-342900"/>
            <a:r>
              <a:rPr lang="en-GB" dirty="0" smtClean="0"/>
              <a:t>Per-spectrum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Scaling</a:t>
            </a:r>
          </a:p>
          <a:p>
            <a:pPr marL="800100" lvl="1" indent="-342900"/>
            <a:r>
              <a:rPr lang="en-GB" dirty="0" smtClean="0"/>
              <a:t>Statistical normalisation</a:t>
            </a:r>
          </a:p>
          <a:p>
            <a:pPr marL="800100" lvl="1" indent="-342900"/>
            <a:r>
              <a:rPr lang="en-GB" dirty="0" smtClean="0"/>
              <a:t>Per-wavenumber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Centering</a:t>
            </a:r>
            <a:endParaRPr lang="en-GB" dirty="0" smtClean="0"/>
          </a:p>
          <a:p>
            <a:pPr marL="800100" lvl="1" indent="-342900"/>
            <a:r>
              <a:rPr lang="en-GB" dirty="0" smtClean="0"/>
              <a:t>Pull data to origin of hyperspace</a:t>
            </a:r>
          </a:p>
          <a:p>
            <a:pPr marL="800100" lvl="1" indent="-342900"/>
            <a:r>
              <a:rPr lang="en-GB" dirty="0" smtClean="0"/>
              <a:t>Per-wavenumber</a:t>
            </a:r>
          </a:p>
          <a:p>
            <a:pPr marL="800100" lvl="1" indent="-342900"/>
            <a:r>
              <a:rPr lang="en-GB" dirty="0" smtClean="0"/>
              <a:t>Optional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63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Options 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Wavenumber scale</a:t>
            </a:r>
            <a:endParaRPr lang="en-GB" dirty="0" smtClean="0"/>
          </a:p>
          <a:p>
            <a:pPr marL="800100" lvl="1" indent="-342900"/>
            <a:r>
              <a:rPr lang="en-GB" dirty="0" smtClean="0"/>
              <a:t>Interpolation (if different number of data points)</a:t>
            </a:r>
          </a:p>
          <a:p>
            <a:pPr marL="800100" lvl="1" indent="-342900"/>
            <a:r>
              <a:rPr lang="en-GB" dirty="0" smtClean="0"/>
              <a:t>Peak selection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Intensity scale</a:t>
            </a:r>
          </a:p>
          <a:p>
            <a:pPr marL="800100" lvl="1" indent="-342900"/>
            <a:r>
              <a:rPr lang="en-GB" dirty="0" smtClean="0"/>
              <a:t>Log transform (need to manage zero values)</a:t>
            </a:r>
          </a:p>
          <a:p>
            <a:pPr marL="800100" lvl="1" indent="-342900"/>
            <a:r>
              <a:rPr lang="en-GB" dirty="0" smtClean="0"/>
              <a:t>Square root transform (also cubic or quartic)</a:t>
            </a:r>
          </a:p>
          <a:p>
            <a:pPr marL="800100" lvl="1" indent="-342900"/>
            <a:r>
              <a:rPr lang="en-GB" dirty="0" smtClean="0"/>
              <a:t>Normalisation (sum of all counts, to a specific peak)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43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Purple">
      <a:dk1>
        <a:srgbClr val="000000"/>
      </a:dk1>
      <a:lt1>
        <a:srgbClr val="FFFFFF"/>
      </a:lt1>
      <a:dk2>
        <a:srgbClr val="7030A0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5854</TotalTime>
  <Words>398</Words>
  <Application>Microsoft Office PowerPoint</Application>
  <PresentationFormat>On-screen Show (4:3)</PresentationFormat>
  <Paragraphs>117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Essential</vt:lpstr>
      <vt:lpstr>Data  Analysis</vt:lpstr>
      <vt:lpstr>My remit…</vt:lpstr>
      <vt:lpstr>Statistics…</vt:lpstr>
      <vt:lpstr>Download MATLAB Code</vt:lpstr>
      <vt:lpstr>In MATLAB…</vt:lpstr>
      <vt:lpstr>Load example data</vt:lpstr>
      <vt:lpstr>Plot spectra</vt:lpstr>
      <vt:lpstr>Pre-processing</vt:lpstr>
      <vt:lpstr>Transformation</vt:lpstr>
      <vt:lpstr>Scaling</vt:lpstr>
      <vt:lpstr>Mean Centering</vt:lpstr>
      <vt:lpstr>Vector normalisation</vt:lpstr>
      <vt:lpstr>Vector normalisation</vt:lpstr>
      <vt:lpstr>Vector normalisation</vt:lpstr>
      <vt:lpstr>Plot spectra</vt:lpstr>
      <vt:lpstr>PCA</vt:lpstr>
      <vt:lpstr>PCA</vt:lpstr>
      <vt:lpstr>A-priori information</vt:lpstr>
      <vt:lpstr>Loadings</vt:lpstr>
      <vt:lpstr>Discriminant Analysis</vt:lpstr>
      <vt:lpstr>Canonical variates Analysis</vt:lpstr>
      <vt:lpstr>95% rule</vt:lpstr>
      <vt:lpstr>How many pcs?</vt:lpstr>
      <vt:lpstr>CVA</vt:lpstr>
      <vt:lpstr>Back to Roy…</vt:lpstr>
    </vt:vector>
  </TitlesOfParts>
  <Company>University of Manchester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Henderson</dc:creator>
  <cp:lastModifiedBy>Alex</cp:lastModifiedBy>
  <cp:revision>131</cp:revision>
  <cp:lastPrinted>2017-04-02T00:48:06Z</cp:lastPrinted>
  <dcterms:created xsi:type="dcterms:W3CDTF">2016-02-17T17:10:57Z</dcterms:created>
  <dcterms:modified xsi:type="dcterms:W3CDTF">2017-07-07T10:08:03Z</dcterms:modified>
</cp:coreProperties>
</file>