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embeddedFontLst>
    <p:embeddedFont>
      <p:font typeface="Raleway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7.xml"/><Relationship Id="rId22" Type="http://schemas.openxmlformats.org/officeDocument/2006/relationships/font" Target="fonts/Lato-italic.fntdata"/><Relationship Id="rId10" Type="http://schemas.openxmlformats.org/officeDocument/2006/relationships/slide" Target="slides/slide6.xml"/><Relationship Id="rId21" Type="http://schemas.openxmlformats.org/officeDocument/2006/relationships/font" Target="fonts/Lato-bold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23" Type="http://schemas.openxmlformats.org/officeDocument/2006/relationships/font" Target="fonts/Lato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Raleway-bold.fntdata"/><Relationship Id="rId16" Type="http://schemas.openxmlformats.org/officeDocument/2006/relationships/font" Target="fonts/Raleway-regular.fntdata"/><Relationship Id="rId5" Type="http://schemas.openxmlformats.org/officeDocument/2006/relationships/slide" Target="slides/slide1.xml"/><Relationship Id="rId19" Type="http://schemas.openxmlformats.org/officeDocument/2006/relationships/font" Target="fonts/Raleway-boldItalic.fntdata"/><Relationship Id="rId6" Type="http://schemas.openxmlformats.org/officeDocument/2006/relationships/slide" Target="slides/slide2.xml"/><Relationship Id="rId18" Type="http://schemas.openxmlformats.org/officeDocument/2006/relationships/font" Target="fonts/Raleway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Shape 1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Shape 74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Shape 7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Shape 77"/>
          <p:cNvSpPr txBox="1"/>
          <p:nvPr>
            <p:ph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Shape 1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Shape 1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Shape 21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25" name="Shape 2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Shape 2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Shape 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33" name="Shape 3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Shape 3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Shape 3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42" name="Shape 4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Shape 4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Shape 4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49" name="Shape 4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Shape 5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Shape 52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Shape 56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Shape 5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Shape 59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63" name="Shape 6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Shape 6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Shape 66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9pPr>
          </a:lstStyle>
          <a:p/>
        </p:txBody>
      </p:sp>
      <p:sp>
        <p:nvSpPr>
          <p:cNvPr id="68" name="Shape 68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buSzPct val="1000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buSzPct val="1000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buSzPct val="1000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buSzPct val="1000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buSzPct val="1000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buSzPct val="1000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buSzPct val="1000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buSzPct val="1000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sourcemaking.com/design_patterns/command" TargetMode="External"/><Relationship Id="rId4" Type="http://schemas.openxmlformats.org/officeDocument/2006/relationships/hyperlink" Target="https://sourcemaking.com/design_patterns/template_method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en.wikipedia.org/wiki/Behavioral_Pattern" TargetMode="External"/><Relationship Id="rId4" Type="http://schemas.openxmlformats.org/officeDocument/2006/relationships/hyperlink" Target="https://en.wikipedia.org/wiki/Design_pattern_(computer_science)" TargetMode="External"/><Relationship Id="rId5" Type="http://schemas.openxmlformats.org/officeDocument/2006/relationships/hyperlink" Target="https://en.wikipedia.org/wiki/Information_Hiding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Design Patterns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Template &amp; Command</a:t>
            </a:r>
          </a:p>
        </p:txBody>
      </p:sp>
      <p:sp>
        <p:nvSpPr>
          <p:cNvPr id="87" name="Shape 87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Gala Islas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Fabian Montemayor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Elias Mera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Maria Paula Anastas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idx="1" type="body"/>
          </p:nvPr>
        </p:nvSpPr>
        <p:spPr>
          <a:xfrm>
            <a:off x="789825" y="1644200"/>
            <a:ext cx="7688700" cy="2261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600"/>
              </a:spcBef>
              <a:spcAft>
                <a:spcPts val="2400"/>
              </a:spcAft>
              <a:buNone/>
            </a:pPr>
            <a:r>
              <a:rPr lang="en" sz="1400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5. Invoke the hook method(s) from the template method.</a:t>
            </a:r>
          </a:p>
          <a:p>
            <a:pPr lvl="0" rtl="0">
              <a:lnSpc>
                <a:spcPct val="100000"/>
              </a:lnSpc>
              <a:spcBef>
                <a:spcPts val="600"/>
              </a:spcBef>
              <a:spcAft>
                <a:spcPts val="2400"/>
              </a:spcAft>
              <a:buNone/>
            </a:pPr>
            <a:r>
              <a:rPr lang="en" sz="1400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6. Each of the existing classes declares an "is-a" relationship to the new abstract base class.</a:t>
            </a:r>
          </a:p>
          <a:p>
            <a:pPr lvl="0" rtl="0">
              <a:lnSpc>
                <a:spcPct val="100000"/>
              </a:lnSpc>
              <a:spcBef>
                <a:spcPts val="600"/>
              </a:spcBef>
              <a:spcAft>
                <a:spcPts val="2400"/>
              </a:spcAft>
              <a:buNone/>
            </a:pPr>
            <a:r>
              <a:rPr lang="en" sz="1400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7. Remove from the existing classes all the implementation details that have been moved to the base class.</a:t>
            </a:r>
          </a:p>
          <a:p>
            <a:pPr lvl="0" rtl="0">
              <a:lnSpc>
                <a:spcPct val="100000"/>
              </a:lnSpc>
              <a:spcBef>
                <a:spcPts val="600"/>
              </a:spcBef>
              <a:spcAft>
                <a:spcPts val="1800"/>
              </a:spcAft>
              <a:buNone/>
            </a:pPr>
            <a:r>
              <a:rPr lang="en" sz="1400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8. The only details that will remain in the existing classes will be the implementation details peculiar to each derived class.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References</a:t>
            </a:r>
          </a:p>
        </p:txBody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“Design Patterns and Refactoring”. </a:t>
            </a:r>
            <a:r>
              <a:rPr i="1" lang="en"/>
              <a:t>SourceMaking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https://sourcemaking.com/design_patterns/command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“Design Patterns and Refactoring”. </a:t>
            </a:r>
            <a:r>
              <a:rPr i="1" lang="en"/>
              <a:t>SourceMaking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https://sourcemaking.com/design_patterns/template_method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Command</a:t>
            </a:r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/>
              <a:t>Is a </a:t>
            </a:r>
            <a:r>
              <a:rPr lang="en" sz="1400">
                <a:hlinkClick r:id="rId3"/>
              </a:rPr>
              <a:t>behavioral</a:t>
            </a:r>
            <a:r>
              <a:rPr lang="en" sz="1400"/>
              <a:t> </a:t>
            </a:r>
            <a:r>
              <a:rPr lang="en" sz="1400">
                <a:hlinkClick r:id="rId4"/>
              </a:rPr>
              <a:t>design pattern</a:t>
            </a:r>
            <a:r>
              <a:rPr lang="en" sz="1400"/>
              <a:t> in which an object is used to </a:t>
            </a:r>
            <a:r>
              <a:rPr lang="en" sz="1400">
                <a:hlinkClick r:id="rId5"/>
              </a:rPr>
              <a:t>encapsulate</a:t>
            </a:r>
            <a:r>
              <a:rPr lang="en" sz="1400"/>
              <a:t> all information needed to perform an action or trigger an event at a later time. </a:t>
            </a:r>
          </a:p>
          <a:p>
            <a:pPr indent="-317500" lvl="0" marL="457200" rtl="0">
              <a:spcBef>
                <a:spcPts val="0"/>
              </a:spcBef>
              <a:buSzPct val="100000"/>
            </a:pPr>
            <a:r>
              <a:rPr lang="en" sz="1400"/>
              <a:t>Encapsulates a request as an object to allow </a:t>
            </a:r>
            <a:r>
              <a:rPr lang="en" sz="1400"/>
              <a:t>parameterization</a:t>
            </a:r>
            <a:r>
              <a:rPr lang="en" sz="1400"/>
              <a:t> of clients with different requests. Decouples the object that invokes the operation from the one that performs it.</a:t>
            </a:r>
          </a:p>
          <a:p>
            <a:pPr indent="-317500" lvl="0" marL="457200" rtl="0">
              <a:spcBef>
                <a:spcPts val="0"/>
              </a:spcBef>
              <a:buSzPct val="100000"/>
            </a:pPr>
            <a:r>
              <a:rPr lang="en" sz="1400"/>
              <a:t>Object-oriented callback.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Command</a:t>
            </a:r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729450" y="1853850"/>
            <a:ext cx="7688700" cy="2915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  <a:spcAft>
                <a:spcPts val="1800"/>
              </a:spcAft>
            </a:pPr>
            <a:r>
              <a:rPr lang="en" sz="1200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Command decouples the object that invokes the operation from the one that knows how to perform it. To achieve this separation, the designer creates an abstract base class that maps a receiver (an object) with an action (a pointer to a member function). 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spcAft>
                <a:spcPts val="1800"/>
              </a:spcAft>
            </a:pPr>
            <a:r>
              <a:rPr lang="en" sz="1200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The base class contains an </a:t>
            </a:r>
            <a:r>
              <a:rPr lang="en" sz="900">
                <a:solidFill>
                  <a:srgbClr val="444444"/>
                </a:solidFill>
                <a:highlight>
                  <a:srgbClr val="EEEEEE"/>
                </a:highlight>
                <a:latin typeface="Consolas"/>
                <a:ea typeface="Consolas"/>
                <a:cs typeface="Consolas"/>
                <a:sym typeface="Consolas"/>
              </a:rPr>
              <a:t>execute()</a:t>
            </a:r>
            <a:r>
              <a:rPr lang="en" sz="1200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 method that simply calls the action on the receiver.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spcAft>
                <a:spcPts val="1800"/>
              </a:spcAft>
            </a:pPr>
            <a:r>
              <a:rPr lang="en" sz="1200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All clients of Command objects treat each object as a "black box" by simply invoking the object's virtual </a:t>
            </a:r>
            <a:r>
              <a:rPr lang="en" sz="900">
                <a:solidFill>
                  <a:srgbClr val="444444"/>
                </a:solidFill>
                <a:highlight>
                  <a:srgbClr val="EEEEEE"/>
                </a:highlight>
                <a:latin typeface="Consolas"/>
                <a:ea typeface="Consolas"/>
                <a:cs typeface="Consolas"/>
                <a:sym typeface="Consolas"/>
              </a:rPr>
              <a:t>execute()</a:t>
            </a:r>
            <a:r>
              <a:rPr lang="en" sz="1200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 method whenever the client requires the object's "service".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spcAft>
                <a:spcPts val="1800"/>
              </a:spcAft>
            </a:pPr>
            <a:r>
              <a:rPr lang="en" sz="1200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A Command class holds some subset of the following: an object, a method to be applied to the object, and the arguments to be passed when the method is applied. The Command's "execute" method then causes the pieces to come together.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spcAft>
                <a:spcPts val="1800"/>
              </a:spcAft>
            </a:pPr>
            <a:r>
              <a:rPr lang="en" sz="1200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Sequences of Command objects can be assembled into composite (or macro) commands.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06" name="Shape 1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99725"/>
            <a:ext cx="9144001" cy="4643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idx="1" type="body"/>
          </p:nvPr>
        </p:nvSpPr>
        <p:spPr>
          <a:xfrm>
            <a:off x="714000" y="1003200"/>
            <a:ext cx="7716000" cy="3137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14285"/>
              </a:lnSpc>
              <a:spcBef>
                <a:spcPts val="3600"/>
              </a:spcBef>
              <a:spcAft>
                <a:spcPts val="1800"/>
              </a:spcAft>
              <a:buNone/>
            </a:pPr>
            <a:r>
              <a:rPr b="1" lang="en" sz="2100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Check list</a:t>
            </a:r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spcAft>
                <a:spcPts val="2400"/>
              </a:spcAft>
              <a:buClr>
                <a:srgbClr val="444444"/>
              </a:buClr>
              <a:buSzPct val="100000"/>
              <a:buFont typeface="Arial"/>
              <a:buAutoNum type="arabicPeriod"/>
            </a:pPr>
            <a:r>
              <a:rPr lang="en" sz="1400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Define a Command interface with a method signature like </a:t>
            </a:r>
            <a:r>
              <a:rPr lang="en" sz="1400">
                <a:solidFill>
                  <a:srgbClr val="444444"/>
                </a:solidFill>
                <a:highlight>
                  <a:srgbClr val="EEEEEE"/>
                </a:highlight>
                <a:latin typeface="Consolas"/>
                <a:ea typeface="Consolas"/>
                <a:cs typeface="Consolas"/>
                <a:sym typeface="Consolas"/>
              </a:rPr>
              <a:t>execute()</a:t>
            </a:r>
            <a:r>
              <a:rPr lang="en" sz="1400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indent="-317500" lvl="0" marL="457200" rtl="0">
              <a:lnSpc>
                <a:spcPct val="150000"/>
              </a:lnSpc>
              <a:spcBef>
                <a:spcPts val="600"/>
              </a:spcBef>
              <a:spcAft>
                <a:spcPts val="2400"/>
              </a:spcAft>
              <a:buClr>
                <a:srgbClr val="444444"/>
              </a:buClr>
              <a:buSzPct val="100000"/>
              <a:buFont typeface="Arial"/>
              <a:buAutoNum type="arabicPeriod"/>
            </a:pPr>
            <a:r>
              <a:rPr lang="en" sz="1400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Create one or more derived classes that encapsulate some subset of the following: a "receiver" object, the method to invoke, the arguments to pass.</a:t>
            </a:r>
          </a:p>
          <a:p>
            <a:pPr indent="-317500" lvl="0" marL="457200" rtl="0">
              <a:lnSpc>
                <a:spcPct val="150000"/>
              </a:lnSpc>
              <a:spcBef>
                <a:spcPts val="600"/>
              </a:spcBef>
              <a:spcAft>
                <a:spcPts val="2400"/>
              </a:spcAft>
              <a:buClr>
                <a:srgbClr val="444444"/>
              </a:buClr>
              <a:buSzPct val="100000"/>
              <a:buFont typeface="Arial"/>
              <a:buAutoNum type="arabicPeriod"/>
            </a:pPr>
            <a:r>
              <a:rPr lang="en" sz="1400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Instantiate a Command object for each deferred execution request.</a:t>
            </a:r>
          </a:p>
          <a:p>
            <a:pPr indent="-317500" lvl="0" marL="457200" rtl="0">
              <a:lnSpc>
                <a:spcPct val="150000"/>
              </a:lnSpc>
              <a:spcBef>
                <a:spcPts val="600"/>
              </a:spcBef>
              <a:spcAft>
                <a:spcPts val="2400"/>
              </a:spcAft>
              <a:buClr>
                <a:srgbClr val="444444"/>
              </a:buClr>
              <a:buSzPct val="100000"/>
              <a:buFont typeface="Arial"/>
              <a:buAutoNum type="arabicPeriod"/>
            </a:pPr>
            <a:r>
              <a:rPr lang="en" sz="1400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Pass the Command object from the creator (aka sender) to the invoker (aka receiver).</a:t>
            </a:r>
          </a:p>
          <a:p>
            <a:pPr indent="-317500" lvl="0" marL="457200" rtl="0">
              <a:lnSpc>
                <a:spcPct val="150000"/>
              </a:lnSpc>
              <a:spcBef>
                <a:spcPts val="600"/>
              </a:spcBef>
              <a:spcAft>
                <a:spcPts val="1800"/>
              </a:spcAft>
              <a:buClr>
                <a:srgbClr val="444444"/>
              </a:buClr>
              <a:buSzPct val="100000"/>
              <a:buFont typeface="Arial"/>
              <a:buAutoNum type="arabicPeriod"/>
            </a:pPr>
            <a:r>
              <a:rPr lang="en" sz="1400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The invoker decides when to </a:t>
            </a:r>
            <a:r>
              <a:rPr lang="en" sz="1400">
                <a:solidFill>
                  <a:srgbClr val="444444"/>
                </a:solidFill>
                <a:highlight>
                  <a:srgbClr val="EEEEEE"/>
                </a:highlight>
                <a:latin typeface="Consolas"/>
                <a:ea typeface="Consolas"/>
                <a:cs typeface="Consolas"/>
                <a:sym typeface="Consolas"/>
              </a:rPr>
              <a:t>execute()</a:t>
            </a:r>
            <a:r>
              <a:rPr lang="en" sz="1400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Template</a:t>
            </a:r>
          </a:p>
        </p:txBody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/>
              <a:t>Key Points:</a:t>
            </a:r>
          </a:p>
          <a:p>
            <a:pPr indent="-317500" lvl="0" marL="457200" rtl="0">
              <a:spcBef>
                <a:spcPts val="0"/>
              </a:spcBef>
              <a:buSzPct val="100000"/>
            </a:pPr>
            <a:r>
              <a:rPr lang="en" sz="1400"/>
              <a:t>Provides a skeleton of an algorithm that allows subclasses to redefine certain aspects.</a:t>
            </a:r>
          </a:p>
          <a:p>
            <a:pPr indent="-317500" lvl="0" marL="457200" rtl="0">
              <a:spcBef>
                <a:spcPts val="0"/>
              </a:spcBef>
              <a:buSzPct val="100000"/>
            </a:pPr>
            <a:r>
              <a:rPr lang="en" sz="1400"/>
              <a:t>Base class has placeholders that subclasses fill up.</a:t>
            </a:r>
          </a:p>
          <a:p>
            <a:pPr indent="-317500" lvl="0" marL="457200" rtl="0">
              <a:spcBef>
                <a:spcPts val="0"/>
              </a:spcBef>
              <a:buSzPct val="100000"/>
            </a:pPr>
            <a:r>
              <a:rPr lang="en" sz="1400"/>
              <a:t>The steps that always stay the same are implemented on the base class.</a:t>
            </a:r>
          </a:p>
          <a:p>
            <a:pPr indent="-317500" lvl="0" marL="457200" rtl="0">
              <a:spcBef>
                <a:spcPts val="0"/>
              </a:spcBef>
              <a:buSzPct val="100000"/>
            </a:pPr>
            <a:r>
              <a:rPr lang="en" sz="1400"/>
              <a:t>It is used in prominently frameworks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Template</a:t>
            </a:r>
          </a:p>
        </p:txBody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200">
                <a:solidFill>
                  <a:srgbClr val="44444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 component designer decides which steps of an algorithm are invariant (or standard), and which are variant (or customizable). </a:t>
            </a:r>
          </a:p>
          <a:p>
            <a:pPr indent="-304800" lvl="0" marL="457200" rtl="0">
              <a:spcBef>
                <a:spcPts val="0"/>
              </a:spcBef>
              <a:buClr>
                <a:srgbClr val="444444"/>
              </a:buClr>
              <a:buSzPct val="100000"/>
              <a:buFont typeface="Arial"/>
              <a:buChar char="●"/>
            </a:pPr>
            <a:r>
              <a:rPr lang="en" sz="1200">
                <a:solidFill>
                  <a:srgbClr val="44444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 invariant steps are implemented in an abstract base class.</a:t>
            </a:r>
          </a:p>
          <a:p>
            <a:pPr indent="-304800" lvl="0" marL="457200" rtl="0">
              <a:spcBef>
                <a:spcPts val="0"/>
              </a:spcBef>
              <a:buClr>
                <a:srgbClr val="444444"/>
              </a:buClr>
              <a:buSzPct val="100000"/>
              <a:buFont typeface="Arial"/>
              <a:buChar char="●"/>
            </a:pPr>
            <a:r>
              <a:rPr lang="en" sz="1200">
                <a:solidFill>
                  <a:srgbClr val="44444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 variant steps represent "hooks", or "placeholders", that can, or must, be supplied by the component's client in a concrete derived class.</a:t>
            </a:r>
          </a:p>
          <a:p>
            <a:pPr lvl="0">
              <a:spcBef>
                <a:spcPts val="0"/>
              </a:spcBef>
              <a:buNone/>
            </a:pPr>
            <a:r>
              <a:rPr lang="en" sz="1200">
                <a:solidFill>
                  <a:srgbClr val="44444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Template Method is used prominently in frameworks. Each framework implements the invariant pieces of a domain's architecture, and defines "placeholders" for all necessary or interesting client customization options.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30" name="Shape 1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0475" y="694750"/>
            <a:ext cx="7583051" cy="396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idx="1" type="body"/>
          </p:nvPr>
        </p:nvSpPr>
        <p:spPr>
          <a:xfrm>
            <a:off x="565950" y="968075"/>
            <a:ext cx="8012100" cy="3535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14285"/>
              </a:lnSpc>
              <a:spcBef>
                <a:spcPts val="3600"/>
              </a:spcBef>
              <a:spcAft>
                <a:spcPts val="1800"/>
              </a:spcAft>
              <a:buNone/>
            </a:pPr>
            <a:r>
              <a:rPr b="1" lang="en" sz="2100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Check list</a:t>
            </a:r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spcAft>
                <a:spcPts val="2400"/>
              </a:spcAft>
              <a:buClr>
                <a:srgbClr val="444444"/>
              </a:buClr>
              <a:buSzPct val="100000"/>
              <a:buFont typeface="Arial"/>
              <a:buAutoNum type="arabicPeriod"/>
            </a:pPr>
            <a:r>
              <a:rPr lang="en" sz="1400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Examine the algorithm, and decide which steps are standard and which steps are peculiar to each of the current classes.</a:t>
            </a:r>
          </a:p>
          <a:p>
            <a:pPr indent="-317500" lvl="0" marL="457200" rtl="0">
              <a:lnSpc>
                <a:spcPct val="150000"/>
              </a:lnSpc>
              <a:spcBef>
                <a:spcPts val="600"/>
              </a:spcBef>
              <a:spcAft>
                <a:spcPts val="2400"/>
              </a:spcAft>
              <a:buClr>
                <a:srgbClr val="444444"/>
              </a:buClr>
              <a:buSzPct val="100000"/>
              <a:buFont typeface="Arial"/>
              <a:buAutoNum type="arabicPeriod"/>
            </a:pPr>
            <a:r>
              <a:rPr lang="en" sz="1400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Define a new abstract base class to host the "don't call us, we'll call you" framework.</a:t>
            </a:r>
          </a:p>
          <a:p>
            <a:pPr indent="-317500" lvl="0" marL="457200" rtl="0">
              <a:lnSpc>
                <a:spcPct val="150000"/>
              </a:lnSpc>
              <a:spcBef>
                <a:spcPts val="600"/>
              </a:spcBef>
              <a:spcAft>
                <a:spcPts val="2400"/>
              </a:spcAft>
              <a:buClr>
                <a:srgbClr val="444444"/>
              </a:buClr>
              <a:buSzPct val="100000"/>
              <a:buFont typeface="Arial"/>
              <a:buAutoNum type="arabicPeriod"/>
            </a:pPr>
            <a:r>
              <a:rPr lang="en" sz="1400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Move the shell of the algorithm (now called the "template method") and the definition of all standard steps to the new base class.</a:t>
            </a:r>
          </a:p>
          <a:p>
            <a:pPr indent="-317500" lvl="0" marL="457200" rtl="0">
              <a:lnSpc>
                <a:spcPct val="150000"/>
              </a:lnSpc>
              <a:spcBef>
                <a:spcPts val="600"/>
              </a:spcBef>
              <a:spcAft>
                <a:spcPts val="2400"/>
              </a:spcAft>
              <a:buClr>
                <a:srgbClr val="444444"/>
              </a:buClr>
              <a:buSzPct val="100000"/>
              <a:buFont typeface="Arial"/>
              <a:buAutoNum type="arabicPeriod"/>
            </a:pPr>
            <a:r>
              <a:rPr lang="en" sz="1400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Define a placeholder or "hook" method in the base class for each step that requires many different implementations. This method can host a default implementation – or – it can be defined as abstract (Java) or pure virtual (C++).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