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82032F-DC62-414E-8961-F60E5D0DC45F}">
  <a:tblStyle styleId="{E382032F-DC62-414E-8961-F60E5D0DC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aba2b7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aba2b7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4d0d6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4d0d6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 rencontré lors de du passage de la simulation à l’utilisation réelle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fermture du site pour quelques jours ⇒ grève &amp; panne = projet mal maîtrisé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Informatique coûteuse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Lecteurs rdv manqué avec 11 millions d’ouvrages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4d0d62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4d0d62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400années/hommes = formation massive. Pb :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4d0d62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4d0d62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Erreur de programmation, dysfonctionnement d’un des composants ⇒ propagation sur tout le système. ⇒ panne sporadique puis totale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Temps accordé = 1 mois pour une formation de 400 personnes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Fonctions dégradées : certaines fonctionnalités ne sont pas encore en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Montée progressive du régime préférable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grand bug de la BNF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PADIS Gabriel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DUCHESNE Anastasia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FOUGHALI Idris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Maîtrise d’oeuvre &amp; maîtrise d’ouvrage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311700" y="128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{E382032F-DC62-414E-8961-F60E5D0DC45F}</a:tableStyleId>
              </a:tblPr>
              <a:tblGrid>
                <a:gridCol w="426030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CCCCCC"/>
                          </a:solidFill>
                        </a:rPr>
                        <a:t>Maîtrise d’oeuvre</a:t>
                      </a:r>
                      <a:endParaRPr b="1" sz="1800" u="sng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CCCCCC"/>
                          </a:solidFill>
                        </a:rPr>
                        <a:t>Maîtrise d’ouvrage</a:t>
                      </a:r>
                      <a:endParaRPr b="1" sz="1800" u="sng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9999"/>
                          </a:solidFill>
                        </a:rPr>
                        <a:t>Titulaire des marché de conception et de réalisation de chez Cap Gemini</a:t>
                      </a:r>
                      <a:endParaRPr b="1" sz="16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Chargé de conception :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Hierarchisation des fonctions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Traduction des besoins en termes techniques 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Conduite et suivi des travaux :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Encadrement de l’équipe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Respect de la charge de travail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Respect du cahier des charges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9999"/>
                          </a:solidFill>
                        </a:rPr>
                        <a:t>BNF</a:t>
                      </a:r>
                      <a:endParaRPr b="1" sz="16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Etablissement du cahier des charges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Définition des besoins et objectifs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Définition des fonctionnalités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Définition du budget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Calendrier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Client final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Mise en oeuvre de</a:t>
                      </a: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 la solution 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du projet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219650" y="1541550"/>
            <a:ext cx="7449600" cy="20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Début du projet :</a:t>
            </a:r>
            <a:r>
              <a:rPr lang="en"/>
              <a:t> 				Janvier 1991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 théorique du projet : </a:t>
            </a:r>
            <a:r>
              <a:rPr lang="en"/>
              <a:t>			Avril 1995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 effective de la version 1 :</a:t>
            </a:r>
            <a:r>
              <a:rPr lang="en"/>
              <a:t> 		2000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Phase actuelle : </a:t>
            </a:r>
            <a:r>
              <a:rPr lang="en"/>
              <a:t>					Mise en service de la V2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Quelques définitions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749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400 années/hommes 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année/homme : Mesure du travail d’une personne pendant une année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 faut soit 400 années pour une personne, soit 400 personnes pour une année pour faire cette tâche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C’est le temps nécessaire afin de réaliser correctement le travail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Dérive du </a:t>
            </a:r>
            <a:r>
              <a:rPr b="1" lang="en"/>
              <a:t>périmètre</a:t>
            </a:r>
            <a:r>
              <a:rPr b="1" lang="en"/>
              <a:t> fonctionnel 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/>
              <a:t>bjectifs d’un projet ne sont pas correctement définis, documentés ou contrôlé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 mauvais contrôle du changement 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 mauvaise identification initiale des objectifs du projet 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 mauvaise gestion de projet 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 mauvaise communication entre les acteurs du projet.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Problèmes rencontrés lors du projet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Formation massive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Temps </a:t>
            </a:r>
            <a:r>
              <a:rPr lang="en"/>
              <a:t>accordé</a:t>
            </a:r>
            <a:r>
              <a:rPr lang="en"/>
              <a:t> d’adaptation au système trop court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6112150" y="1093925"/>
            <a:ext cx="1200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</a:rPr>
              <a:t>}</a:t>
            </a:r>
            <a:endParaRPr sz="3600">
              <a:solidFill>
                <a:srgbClr val="999999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81300" y="1093925"/>
            <a:ext cx="2451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Le personnel n’a pas eu le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temps de s’approprier le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système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60175" y="18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{E382032F-DC62-414E-8961-F60E5D0DC45F}</a:tableStyleId>
              </a:tblPr>
              <a:tblGrid>
                <a:gridCol w="4148900"/>
                <a:gridCol w="4148900"/>
              </a:tblGrid>
              <a:tr h="38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CCCCCC"/>
                          </a:solidFill>
                        </a:rPr>
                        <a:t>Cap Gemini</a:t>
                      </a:r>
                      <a:endParaRPr b="1" sz="1800" u="sng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CCCCCC"/>
                          </a:solidFill>
                        </a:rPr>
                        <a:t>BNF</a:t>
                      </a:r>
                      <a:endParaRPr b="1" sz="1800" u="sng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69475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Absence de hiérarchisation des fonctions lors de la conception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Encadrement et compétences insuffisantes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Erreurs d’organisation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Dépassement de la charge prévue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Trop de ressources utilisées (budget, temps)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Retards importants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Turn-over élevé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Mise en oeuvre sans choix d’organisation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Modifications continues du cahier des charges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○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Nombreuses fonctionnalités abandonnées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Pas assez d’investissement dans la conduite du changement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Moyens de tests sous-estimés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Absence de dialogue 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