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5" r:id="rId2"/>
    <p:sldId id="274" r:id="rId3"/>
    <p:sldId id="276" r:id="rId4"/>
    <p:sldId id="277" r:id="rId5"/>
    <p:sldId id="283" r:id="rId6"/>
    <p:sldId id="270" r:id="rId7"/>
    <p:sldId id="279" r:id="rId8"/>
    <p:sldId id="278" r:id="rId9"/>
    <p:sldId id="282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BC6E-BAFB-1449-A1D4-1CA294650BD8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EB0B0-0D9A-114A-910B-F50CC84B0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B785-6122-2F44-9498-A2A30AF9AF89}" type="datetimeFigureOut">
              <a:rPr lang="fr-FR" smtClean="0"/>
              <a:t>12/10/2018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BDE2-178E-5746-A5BF-D004A1662D8F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 descr="image002 - copie.jpg">
            <a:extLst>
              <a:ext uri="{FF2B5EF4-FFF2-40B4-BE49-F238E27FC236}">
                <a16:creationId xmlns:a16="http://schemas.microsoft.com/office/drawing/2014/main" id="{14C56B44-7874-914A-B396-4E23331001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1526" y="150813"/>
            <a:ext cx="1580817" cy="66635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C52E16-1450-6C4E-B5C3-1B142ADF0C2A}"/>
              </a:ext>
            </a:extLst>
          </p:cNvPr>
          <p:cNvSpPr txBox="1"/>
          <p:nvPr userDrawn="1"/>
        </p:nvSpPr>
        <p:spPr>
          <a:xfrm>
            <a:off x="92569" y="817166"/>
            <a:ext cx="1669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chemeClr val="accent1"/>
                </a:solidFill>
              </a:rPr>
              <a:t>Live your challenges!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ctrTitle"/>
          </p:nvPr>
        </p:nvSpPr>
        <p:spPr>
          <a:xfrm>
            <a:off x="685800" y="1858963"/>
            <a:ext cx="7772400" cy="2062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Setting up an effective team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Team Profiles</a:t>
            </a:r>
            <a:br>
              <a:rPr lang="en-US" dirty="0"/>
            </a:br>
            <a:r>
              <a:rPr lang="en-US" dirty="0"/>
              <a:t>Team Management Systems</a:t>
            </a:r>
            <a:br>
              <a:rPr lang="en-US" dirty="0"/>
            </a:b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www.emergingstep.com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www.emergingstep.com</a:t>
            </a:r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14" y="-214355"/>
            <a:ext cx="9650536" cy="7237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>
          <a:xfrm>
            <a:off x="2763838" y="274638"/>
            <a:ext cx="4695825" cy="1004887"/>
          </a:xfrm>
        </p:spPr>
        <p:txBody>
          <a:bodyPr/>
          <a:lstStyle/>
          <a:p>
            <a:r>
              <a:rPr lang="en-US"/>
              <a:t>TMS is…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None/>
              <a:defRPr/>
            </a:pPr>
            <a:r>
              <a:rPr lang="en-US" dirty="0">
                <a:ea typeface="+mn-ea"/>
                <a:cs typeface="+mn-cs"/>
              </a:rPr>
              <a:t>Evaluating </a:t>
            </a:r>
            <a:r>
              <a:rPr lang="en-US" sz="4324" dirty="0">
                <a:solidFill>
                  <a:srgbClr val="C0504D"/>
                </a:solidFill>
                <a:ea typeface="+mn-ea"/>
                <a:cs typeface="+mn-cs"/>
              </a:rPr>
              <a:t>work </a:t>
            </a:r>
            <a:r>
              <a:rPr lang="en-US" sz="4324" dirty="0">
                <a:ea typeface="+mn-ea"/>
                <a:cs typeface="+mn-cs"/>
              </a:rPr>
              <a:t>preferences </a:t>
            </a:r>
            <a:r>
              <a:rPr lang="en-US" dirty="0">
                <a:ea typeface="+mn-ea"/>
                <a:cs typeface="+mn-cs"/>
              </a:rPr>
              <a:t>for a team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8 functions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People become aware of their interactions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Teams may realize where a function is “missing”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TMS enables teams to find balance and purpose 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www.emergingstep.com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2295525" y="134938"/>
            <a:ext cx="4897438" cy="1143000"/>
          </a:xfrm>
        </p:spPr>
        <p:txBody>
          <a:bodyPr>
            <a:normAutofit/>
          </a:bodyPr>
          <a:lstStyle/>
          <a:p>
            <a:r>
              <a:rPr lang="en-US"/>
              <a:t>TMS Presentations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-381000" y="1135063"/>
            <a:ext cx="9525000" cy="4659312"/>
            <a:chOff x="-240" y="715"/>
            <a:chExt cx="6000" cy="2935"/>
          </a:xfrm>
        </p:grpSpPr>
        <p:sp>
          <p:nvSpPr>
            <p:cNvPr id="23557" name="Text Box 9"/>
            <p:cNvSpPr txBox="1">
              <a:spLocks noChangeArrowheads="1"/>
            </p:cNvSpPr>
            <p:nvPr/>
          </p:nvSpPr>
          <p:spPr bwMode="auto">
            <a:xfrm>
              <a:off x="838" y="715"/>
              <a:ext cx="4082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10000"/>
                </a:spcBef>
                <a:buFont typeface="Wingdings" charset="2"/>
                <a:buNone/>
              </a:pPr>
              <a:r>
                <a:rPr lang="en-GB" b="1">
                  <a:solidFill>
                    <a:srgbClr val="000099"/>
                  </a:solidFill>
                  <a:latin typeface="Verdana" charset="0"/>
                </a:rPr>
                <a:t>The individual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Where do you get your energy from?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 What are your strong points when you work in a team?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How do you react when you face change and unexpected situations?</a:t>
              </a:r>
            </a:p>
            <a:p>
              <a:pPr algn="ctr">
                <a:spcBef>
                  <a:spcPct val="10000"/>
                </a:spcBef>
              </a:pPr>
              <a:endParaRPr lang="en-US" sz="1000">
                <a:solidFill>
                  <a:srgbClr val="0099CC"/>
                </a:solidFill>
                <a:latin typeface="Verdana" charset="0"/>
              </a:endParaRPr>
            </a:p>
          </p:txBody>
        </p:sp>
        <p:sp>
          <p:nvSpPr>
            <p:cNvPr id="23558" name="Text Box 10"/>
            <p:cNvSpPr txBox="1">
              <a:spLocks noChangeArrowheads="1"/>
            </p:cNvSpPr>
            <p:nvPr/>
          </p:nvSpPr>
          <p:spPr bwMode="auto">
            <a:xfrm>
              <a:off x="3792" y="2640"/>
              <a:ext cx="1968" cy="1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10000"/>
                </a:spcBef>
                <a:buFont typeface="Wingdings" charset="2"/>
                <a:buNone/>
              </a:pPr>
              <a:r>
                <a:rPr lang="en-GB" b="1">
                  <a:solidFill>
                    <a:srgbClr val="000099"/>
                  </a:solidFill>
                  <a:latin typeface="Verdana" charset="0"/>
                </a:rPr>
                <a:t>The team</a:t>
              </a:r>
              <a:endParaRPr lang="en-GB" sz="1400" b="1">
                <a:solidFill>
                  <a:srgbClr val="000099"/>
                </a:solidFill>
                <a:latin typeface="Verdana" charset="0"/>
              </a:endParaRP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What does each individual think about the team’s performance?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Are there any gaps?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0099CC"/>
                  </a:solidFill>
                  <a:latin typeface="Verdana" charset="0"/>
                </a:rPr>
                <a:t>What are the points we need to focus on?</a:t>
              </a:r>
              <a:endParaRPr lang="en-US" sz="1400">
                <a:solidFill>
                  <a:srgbClr val="0099CC"/>
                </a:solidFill>
                <a:latin typeface="Verdana" charset="0"/>
              </a:endParaRPr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-240" y="2736"/>
              <a:ext cx="2377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10000"/>
                </a:spcBef>
                <a:buFont typeface="Wingdings" charset="2"/>
                <a:buNone/>
              </a:pPr>
              <a:r>
                <a:rPr lang="en-GB" b="1">
                  <a:solidFill>
                    <a:srgbClr val="000099"/>
                  </a:solidFill>
                  <a:latin typeface="Verdana" charset="0"/>
                </a:rPr>
                <a:t>The function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428EC9"/>
                  </a:solidFill>
                  <a:latin typeface="Verdana" charset="0"/>
                </a:rPr>
                <a:t>Do we have a clear view 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428EC9"/>
                  </a:solidFill>
                  <a:latin typeface="Verdana" charset="0"/>
                </a:rPr>
                <a:t>of our job?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428EC9"/>
                  </a:solidFill>
                  <a:latin typeface="Verdana" charset="0"/>
                </a:rPr>
                <a:t>What are our critical priorities?</a:t>
              </a:r>
            </a:p>
            <a:p>
              <a:pPr algn="ctr">
                <a:spcBef>
                  <a:spcPct val="10000"/>
                </a:spcBef>
              </a:pPr>
              <a:r>
                <a:rPr lang="en-GB" sz="1400">
                  <a:solidFill>
                    <a:srgbClr val="428EC9"/>
                  </a:solidFill>
                  <a:latin typeface="Verdana" charset="0"/>
                </a:rPr>
                <a:t>Does your energy suit your role?</a:t>
              </a:r>
              <a:endParaRPr lang="en-US" sz="1400">
                <a:solidFill>
                  <a:srgbClr val="428EC9"/>
                </a:solidFill>
                <a:latin typeface="Verdana" charset="0"/>
              </a:endParaRPr>
            </a:p>
          </p:txBody>
        </p:sp>
        <p:sp>
          <p:nvSpPr>
            <p:cNvPr id="23560" name="AutoShape 18"/>
            <p:cNvSpPr>
              <a:spLocks noChangeArrowheads="1"/>
            </p:cNvSpPr>
            <p:nvPr/>
          </p:nvSpPr>
          <p:spPr bwMode="auto">
            <a:xfrm>
              <a:off x="1836" y="1488"/>
              <a:ext cx="2087" cy="178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333399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pic>
          <p:nvPicPr>
            <p:cNvPr id="23561" name="Picture 21" descr="TMW_col_3d_fren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68" y="1707"/>
              <a:ext cx="1779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www.emergingstep.com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1562101" y="1268657"/>
            <a:ext cx="6046788" cy="5127381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Titre 1"/>
          <p:cNvSpPr>
            <a:spLocks noGrp="1"/>
          </p:cNvSpPr>
          <p:nvPr>
            <p:ph type="title"/>
          </p:nvPr>
        </p:nvSpPr>
        <p:spPr>
          <a:xfrm>
            <a:off x="2123281" y="0"/>
            <a:ext cx="4897437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TMS Model</a:t>
            </a:r>
          </a:p>
        </p:txBody>
      </p:sp>
      <p:sp>
        <p:nvSpPr>
          <p:cNvPr id="7" name="Triangle isocèle 6"/>
          <p:cNvSpPr/>
          <p:nvPr/>
        </p:nvSpPr>
        <p:spPr>
          <a:xfrm rot="5553440">
            <a:off x="2024351" y="3147696"/>
            <a:ext cx="1622425" cy="1535112"/>
          </a:xfrm>
          <a:prstGeom prst="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riangle isocèle 7"/>
          <p:cNvSpPr/>
          <p:nvPr/>
        </p:nvSpPr>
        <p:spPr>
          <a:xfrm rot="8185622">
            <a:off x="2462213" y="2079625"/>
            <a:ext cx="1616075" cy="1520825"/>
          </a:xfrm>
          <a:prstGeom prst="triangl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riangle isocèle 8"/>
          <p:cNvSpPr/>
          <p:nvPr/>
        </p:nvSpPr>
        <p:spPr>
          <a:xfrm rot="283004">
            <a:off x="3597662" y="4700811"/>
            <a:ext cx="1622425" cy="1535112"/>
          </a:xfrm>
          <a:prstGeom prst="triangl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riangle isocèle 9"/>
          <p:cNvSpPr/>
          <p:nvPr/>
        </p:nvSpPr>
        <p:spPr>
          <a:xfrm rot="2734948">
            <a:off x="2516188" y="4181481"/>
            <a:ext cx="1622425" cy="1535112"/>
          </a:xfrm>
          <a:prstGeom prst="triangle">
            <a:avLst/>
          </a:prstGeom>
          <a:solidFill>
            <a:srgbClr val="6AAC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 rot="11000098">
            <a:off x="3842120" y="1491183"/>
            <a:ext cx="1622425" cy="1533525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riangle isocèle 11"/>
          <p:cNvSpPr/>
          <p:nvPr/>
        </p:nvSpPr>
        <p:spPr>
          <a:xfrm rot="13757588">
            <a:off x="5208586" y="2081531"/>
            <a:ext cx="1622425" cy="1535113"/>
          </a:xfrm>
          <a:prstGeom prst="triangl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riangle isocèle 12"/>
          <p:cNvSpPr/>
          <p:nvPr/>
        </p:nvSpPr>
        <p:spPr>
          <a:xfrm rot="16425879">
            <a:off x="5664169" y="3321622"/>
            <a:ext cx="1622425" cy="1535112"/>
          </a:xfrm>
          <a:prstGeom prst="triangle">
            <a:avLst/>
          </a:prstGeom>
          <a:solidFill>
            <a:srgbClr val="ED4F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riangle isocèle 13"/>
          <p:cNvSpPr/>
          <p:nvPr/>
        </p:nvSpPr>
        <p:spPr>
          <a:xfrm rot="19623195">
            <a:off x="4858981" y="4447172"/>
            <a:ext cx="1622425" cy="1535113"/>
          </a:xfrm>
          <a:prstGeom prst="triangl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700419" y="3070600"/>
            <a:ext cx="1955800" cy="1622425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9" name="ZoneTexte 18"/>
          <p:cNvSpPr txBox="1">
            <a:spLocks noChangeArrowheads="1"/>
          </p:cNvSpPr>
          <p:nvPr/>
        </p:nvSpPr>
        <p:spPr bwMode="auto">
          <a:xfrm>
            <a:off x="4152900" y="1732158"/>
            <a:ext cx="1017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Promoter</a:t>
            </a:r>
          </a:p>
        </p:txBody>
      </p:sp>
      <p:sp>
        <p:nvSpPr>
          <p:cNvPr id="24590" name="ZoneTexte 19"/>
          <p:cNvSpPr txBox="1">
            <a:spLocks noChangeArrowheads="1"/>
          </p:cNvSpPr>
          <p:nvPr/>
        </p:nvSpPr>
        <p:spPr bwMode="auto">
          <a:xfrm>
            <a:off x="5656218" y="2607092"/>
            <a:ext cx="1412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4591" name="ZoneTexte 20"/>
          <p:cNvSpPr txBox="1">
            <a:spLocks noChangeArrowheads="1"/>
          </p:cNvSpPr>
          <p:nvPr/>
        </p:nvSpPr>
        <p:spPr bwMode="auto">
          <a:xfrm>
            <a:off x="5816600" y="3883611"/>
            <a:ext cx="1492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Organizer</a:t>
            </a:r>
          </a:p>
        </p:txBody>
      </p:sp>
      <p:sp>
        <p:nvSpPr>
          <p:cNvPr id="24592" name="ZoneTexte 21"/>
          <p:cNvSpPr txBox="1">
            <a:spLocks noChangeArrowheads="1"/>
          </p:cNvSpPr>
          <p:nvPr/>
        </p:nvSpPr>
        <p:spPr bwMode="auto">
          <a:xfrm>
            <a:off x="5332769" y="5198477"/>
            <a:ext cx="1198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24593" name="ZoneTexte 22"/>
          <p:cNvSpPr txBox="1">
            <a:spLocks noChangeArrowheads="1"/>
          </p:cNvSpPr>
          <p:nvPr/>
        </p:nvSpPr>
        <p:spPr bwMode="auto">
          <a:xfrm>
            <a:off x="3798888" y="553703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Inspector</a:t>
            </a:r>
          </a:p>
        </p:txBody>
      </p:sp>
      <p:sp>
        <p:nvSpPr>
          <p:cNvPr id="24594" name="ZoneTexte 23"/>
          <p:cNvSpPr txBox="1">
            <a:spLocks noChangeArrowheads="1"/>
          </p:cNvSpPr>
          <p:nvPr/>
        </p:nvSpPr>
        <p:spPr bwMode="auto">
          <a:xfrm>
            <a:off x="2339932" y="4859923"/>
            <a:ext cx="1360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Maintainer</a:t>
            </a:r>
          </a:p>
        </p:txBody>
      </p:sp>
      <p:sp>
        <p:nvSpPr>
          <p:cNvPr id="24595" name="ZoneTexte 24"/>
          <p:cNvSpPr txBox="1">
            <a:spLocks noChangeArrowheads="1"/>
          </p:cNvSpPr>
          <p:nvPr/>
        </p:nvSpPr>
        <p:spPr bwMode="auto">
          <a:xfrm>
            <a:off x="1844674" y="3750624"/>
            <a:ext cx="123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Advisor</a:t>
            </a:r>
          </a:p>
        </p:txBody>
      </p:sp>
      <p:sp>
        <p:nvSpPr>
          <p:cNvPr id="24596" name="ZoneTexte 25"/>
          <p:cNvSpPr txBox="1">
            <a:spLocks noChangeArrowheads="1"/>
          </p:cNvSpPr>
          <p:nvPr/>
        </p:nvSpPr>
        <p:spPr bwMode="auto">
          <a:xfrm>
            <a:off x="2338388" y="2437815"/>
            <a:ext cx="1501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Creator</a:t>
            </a:r>
          </a:p>
        </p:txBody>
      </p:sp>
      <p:sp>
        <p:nvSpPr>
          <p:cNvPr id="24597" name="ZoneTexte 27"/>
          <p:cNvSpPr txBox="1">
            <a:spLocks noChangeArrowheads="1"/>
          </p:cNvSpPr>
          <p:nvPr/>
        </p:nvSpPr>
        <p:spPr bwMode="auto">
          <a:xfrm>
            <a:off x="4113569" y="3658758"/>
            <a:ext cx="1219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Linker</a:t>
            </a:r>
          </a:p>
        </p:txBody>
      </p:sp>
      <p:sp>
        <p:nvSpPr>
          <p:cNvPr id="24598" name="ZoneTexte 28"/>
          <p:cNvSpPr txBox="1">
            <a:spLocks noChangeArrowheads="1"/>
          </p:cNvSpPr>
          <p:nvPr/>
        </p:nvSpPr>
        <p:spPr bwMode="auto">
          <a:xfrm>
            <a:off x="3638551" y="6396038"/>
            <a:ext cx="188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24599" name="ZoneTexte 29"/>
          <p:cNvSpPr txBox="1">
            <a:spLocks noChangeArrowheads="1"/>
          </p:cNvSpPr>
          <p:nvPr/>
        </p:nvSpPr>
        <p:spPr bwMode="auto">
          <a:xfrm>
            <a:off x="1" y="3421648"/>
            <a:ext cx="1562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Advisors</a:t>
            </a:r>
          </a:p>
        </p:txBody>
      </p:sp>
      <p:sp>
        <p:nvSpPr>
          <p:cNvPr id="24600" name="ZoneTexte 30"/>
          <p:cNvSpPr txBox="1">
            <a:spLocks noChangeArrowheads="1"/>
          </p:cNvSpPr>
          <p:nvPr/>
        </p:nvSpPr>
        <p:spPr bwMode="auto">
          <a:xfrm>
            <a:off x="3327400" y="806695"/>
            <a:ext cx="248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Explorers</a:t>
            </a:r>
          </a:p>
        </p:txBody>
      </p:sp>
      <p:sp>
        <p:nvSpPr>
          <p:cNvPr id="24601" name="ZoneTexte 31"/>
          <p:cNvSpPr txBox="1">
            <a:spLocks noChangeArrowheads="1"/>
          </p:cNvSpPr>
          <p:nvPr/>
        </p:nvSpPr>
        <p:spPr bwMode="auto">
          <a:xfrm>
            <a:off x="7400925" y="3421648"/>
            <a:ext cx="1871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Organizers</a:t>
            </a:r>
          </a:p>
        </p:txBody>
      </p:sp>
    </p:spTree>
    <p:extLst>
      <p:ext uri="{BB962C8B-B14F-4D97-AF65-F5344CB8AC3E}">
        <p14:creationId xmlns:p14="http://schemas.microsoft.com/office/powerpoint/2010/main" val="19613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up a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Newly appointed manager of sales team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Struggling to organize the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1562101" y="1268657"/>
            <a:ext cx="6046788" cy="5127381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Titre 1"/>
          <p:cNvSpPr>
            <a:spLocks noGrp="1"/>
          </p:cNvSpPr>
          <p:nvPr>
            <p:ph type="title"/>
          </p:nvPr>
        </p:nvSpPr>
        <p:spPr>
          <a:xfrm>
            <a:off x="2123281" y="0"/>
            <a:ext cx="4897437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TMS Model</a:t>
            </a:r>
          </a:p>
        </p:txBody>
      </p:sp>
      <p:sp>
        <p:nvSpPr>
          <p:cNvPr id="7" name="Triangle isocèle 6"/>
          <p:cNvSpPr/>
          <p:nvPr/>
        </p:nvSpPr>
        <p:spPr>
          <a:xfrm rot="5553440">
            <a:off x="2024351" y="3147696"/>
            <a:ext cx="1622425" cy="1535112"/>
          </a:xfrm>
          <a:prstGeom prst="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riangle isocèle 7"/>
          <p:cNvSpPr/>
          <p:nvPr/>
        </p:nvSpPr>
        <p:spPr>
          <a:xfrm rot="8185622">
            <a:off x="2462213" y="2079625"/>
            <a:ext cx="1616075" cy="1520825"/>
          </a:xfrm>
          <a:prstGeom prst="triangl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riangle isocèle 8"/>
          <p:cNvSpPr/>
          <p:nvPr/>
        </p:nvSpPr>
        <p:spPr>
          <a:xfrm rot="283004">
            <a:off x="3597662" y="4700811"/>
            <a:ext cx="1622425" cy="1535112"/>
          </a:xfrm>
          <a:prstGeom prst="triangl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riangle isocèle 9"/>
          <p:cNvSpPr/>
          <p:nvPr/>
        </p:nvSpPr>
        <p:spPr>
          <a:xfrm rot="2734948">
            <a:off x="2516188" y="4181481"/>
            <a:ext cx="1622425" cy="1535112"/>
          </a:xfrm>
          <a:prstGeom prst="triangle">
            <a:avLst/>
          </a:prstGeom>
          <a:solidFill>
            <a:srgbClr val="6AAC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 rot="10800000">
            <a:off x="2113984" y="1528533"/>
            <a:ext cx="4423544" cy="1477132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riangle isocèle 11"/>
          <p:cNvSpPr/>
          <p:nvPr/>
        </p:nvSpPr>
        <p:spPr>
          <a:xfrm rot="13757588">
            <a:off x="5208586" y="2081531"/>
            <a:ext cx="1622425" cy="1535113"/>
          </a:xfrm>
          <a:prstGeom prst="triangl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riangle isocèle 12"/>
          <p:cNvSpPr/>
          <p:nvPr/>
        </p:nvSpPr>
        <p:spPr>
          <a:xfrm rot="16425879">
            <a:off x="4541998" y="3156616"/>
            <a:ext cx="3888483" cy="1535112"/>
          </a:xfrm>
          <a:prstGeom prst="triangle">
            <a:avLst/>
          </a:prstGeom>
          <a:solidFill>
            <a:srgbClr val="ED4F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riangle isocèle 13"/>
          <p:cNvSpPr/>
          <p:nvPr/>
        </p:nvSpPr>
        <p:spPr>
          <a:xfrm rot="19623195">
            <a:off x="4858981" y="4447172"/>
            <a:ext cx="1622425" cy="1535113"/>
          </a:xfrm>
          <a:prstGeom prst="triangl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700419" y="3070600"/>
            <a:ext cx="1955800" cy="1622425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9" name="ZoneTexte 18"/>
          <p:cNvSpPr txBox="1">
            <a:spLocks noChangeArrowheads="1"/>
          </p:cNvSpPr>
          <p:nvPr/>
        </p:nvSpPr>
        <p:spPr bwMode="auto">
          <a:xfrm>
            <a:off x="3777137" y="1733550"/>
            <a:ext cx="150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Promoter</a:t>
            </a:r>
          </a:p>
        </p:txBody>
      </p:sp>
      <p:sp>
        <p:nvSpPr>
          <p:cNvPr id="24590" name="ZoneTexte 19"/>
          <p:cNvSpPr txBox="1">
            <a:spLocks noChangeArrowheads="1"/>
          </p:cNvSpPr>
          <p:nvPr/>
        </p:nvSpPr>
        <p:spPr bwMode="auto">
          <a:xfrm>
            <a:off x="5656218" y="2607092"/>
            <a:ext cx="1412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4591" name="ZoneTexte 20"/>
          <p:cNvSpPr txBox="1">
            <a:spLocks noChangeArrowheads="1"/>
          </p:cNvSpPr>
          <p:nvPr/>
        </p:nvSpPr>
        <p:spPr bwMode="auto">
          <a:xfrm>
            <a:off x="5816600" y="3750624"/>
            <a:ext cx="1492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Organizer</a:t>
            </a:r>
          </a:p>
        </p:txBody>
      </p:sp>
      <p:sp>
        <p:nvSpPr>
          <p:cNvPr id="24592" name="ZoneTexte 21"/>
          <p:cNvSpPr txBox="1">
            <a:spLocks noChangeArrowheads="1"/>
          </p:cNvSpPr>
          <p:nvPr/>
        </p:nvSpPr>
        <p:spPr bwMode="auto">
          <a:xfrm>
            <a:off x="5332769" y="5198477"/>
            <a:ext cx="1198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24593" name="ZoneTexte 22"/>
          <p:cNvSpPr txBox="1">
            <a:spLocks noChangeArrowheads="1"/>
          </p:cNvSpPr>
          <p:nvPr/>
        </p:nvSpPr>
        <p:spPr bwMode="auto">
          <a:xfrm>
            <a:off x="3798888" y="553703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Inspector</a:t>
            </a:r>
          </a:p>
        </p:txBody>
      </p:sp>
      <p:sp>
        <p:nvSpPr>
          <p:cNvPr id="24594" name="ZoneTexte 23"/>
          <p:cNvSpPr txBox="1">
            <a:spLocks noChangeArrowheads="1"/>
          </p:cNvSpPr>
          <p:nvPr/>
        </p:nvSpPr>
        <p:spPr bwMode="auto">
          <a:xfrm>
            <a:off x="2339932" y="4859923"/>
            <a:ext cx="1360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Maintainer</a:t>
            </a:r>
          </a:p>
        </p:txBody>
      </p:sp>
      <p:sp>
        <p:nvSpPr>
          <p:cNvPr id="24595" name="ZoneTexte 24"/>
          <p:cNvSpPr txBox="1">
            <a:spLocks noChangeArrowheads="1"/>
          </p:cNvSpPr>
          <p:nvPr/>
        </p:nvSpPr>
        <p:spPr bwMode="auto">
          <a:xfrm>
            <a:off x="1844674" y="3750624"/>
            <a:ext cx="123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Advisor</a:t>
            </a:r>
          </a:p>
        </p:txBody>
      </p:sp>
      <p:sp>
        <p:nvSpPr>
          <p:cNvPr id="24596" name="ZoneTexte 25"/>
          <p:cNvSpPr txBox="1">
            <a:spLocks noChangeArrowheads="1"/>
          </p:cNvSpPr>
          <p:nvPr/>
        </p:nvSpPr>
        <p:spPr bwMode="auto">
          <a:xfrm>
            <a:off x="2338388" y="2437815"/>
            <a:ext cx="1501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Creator</a:t>
            </a:r>
          </a:p>
        </p:txBody>
      </p:sp>
      <p:sp>
        <p:nvSpPr>
          <p:cNvPr id="24597" name="ZoneTexte 27"/>
          <p:cNvSpPr txBox="1">
            <a:spLocks noChangeArrowheads="1"/>
          </p:cNvSpPr>
          <p:nvPr/>
        </p:nvSpPr>
        <p:spPr bwMode="auto">
          <a:xfrm>
            <a:off x="4113569" y="3658758"/>
            <a:ext cx="1219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Linker</a:t>
            </a:r>
          </a:p>
        </p:txBody>
      </p:sp>
      <p:sp>
        <p:nvSpPr>
          <p:cNvPr id="24598" name="ZoneTexte 28"/>
          <p:cNvSpPr txBox="1">
            <a:spLocks noChangeArrowheads="1"/>
          </p:cNvSpPr>
          <p:nvPr/>
        </p:nvSpPr>
        <p:spPr bwMode="auto">
          <a:xfrm>
            <a:off x="3638551" y="6396038"/>
            <a:ext cx="188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24599" name="ZoneTexte 29"/>
          <p:cNvSpPr txBox="1">
            <a:spLocks noChangeArrowheads="1"/>
          </p:cNvSpPr>
          <p:nvPr/>
        </p:nvSpPr>
        <p:spPr bwMode="auto">
          <a:xfrm>
            <a:off x="1" y="3421648"/>
            <a:ext cx="1562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Advisors</a:t>
            </a:r>
          </a:p>
        </p:txBody>
      </p:sp>
      <p:sp>
        <p:nvSpPr>
          <p:cNvPr id="24600" name="ZoneTexte 30"/>
          <p:cNvSpPr txBox="1">
            <a:spLocks noChangeArrowheads="1"/>
          </p:cNvSpPr>
          <p:nvPr/>
        </p:nvSpPr>
        <p:spPr bwMode="auto">
          <a:xfrm>
            <a:off x="3327400" y="806695"/>
            <a:ext cx="248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Explorers</a:t>
            </a:r>
          </a:p>
        </p:txBody>
      </p:sp>
      <p:sp>
        <p:nvSpPr>
          <p:cNvPr id="24601" name="ZoneTexte 31"/>
          <p:cNvSpPr txBox="1">
            <a:spLocks noChangeArrowheads="1"/>
          </p:cNvSpPr>
          <p:nvPr/>
        </p:nvSpPr>
        <p:spPr bwMode="auto">
          <a:xfrm>
            <a:off x="7400925" y="3421648"/>
            <a:ext cx="1871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Organizers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13678" y="806695"/>
            <a:ext cx="261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Director strong on Promoting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658866" y="5198477"/>
            <a:ext cx="26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…But the boss wants this!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1562101" y="1268657"/>
            <a:ext cx="6046788" cy="5127381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Titre 1"/>
          <p:cNvSpPr>
            <a:spLocks noGrp="1"/>
          </p:cNvSpPr>
          <p:nvPr>
            <p:ph type="title"/>
          </p:nvPr>
        </p:nvSpPr>
        <p:spPr>
          <a:xfrm>
            <a:off x="2123281" y="0"/>
            <a:ext cx="4897437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Skewed Team</a:t>
            </a:r>
          </a:p>
        </p:txBody>
      </p:sp>
      <p:sp>
        <p:nvSpPr>
          <p:cNvPr id="7" name="Triangle isocèle 6"/>
          <p:cNvSpPr/>
          <p:nvPr/>
        </p:nvSpPr>
        <p:spPr>
          <a:xfrm rot="5553440">
            <a:off x="2024351" y="3147696"/>
            <a:ext cx="1622425" cy="1535112"/>
          </a:xfrm>
          <a:prstGeom prst="triangl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riangle isocèle 7"/>
          <p:cNvSpPr/>
          <p:nvPr/>
        </p:nvSpPr>
        <p:spPr>
          <a:xfrm rot="8185622">
            <a:off x="451974" y="541461"/>
            <a:ext cx="1616075" cy="1520825"/>
          </a:xfrm>
          <a:prstGeom prst="triangl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riangle isocèle 8"/>
          <p:cNvSpPr/>
          <p:nvPr/>
        </p:nvSpPr>
        <p:spPr>
          <a:xfrm rot="283004">
            <a:off x="3597662" y="4700811"/>
            <a:ext cx="1622425" cy="1535112"/>
          </a:xfrm>
          <a:prstGeom prst="triangl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riangle isocèle 9"/>
          <p:cNvSpPr/>
          <p:nvPr/>
        </p:nvSpPr>
        <p:spPr>
          <a:xfrm rot="2734948">
            <a:off x="2516188" y="4181481"/>
            <a:ext cx="1622425" cy="1535112"/>
          </a:xfrm>
          <a:prstGeom prst="triangle">
            <a:avLst/>
          </a:prstGeom>
          <a:solidFill>
            <a:srgbClr val="6AAC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riangle isocèle 10"/>
          <p:cNvSpPr/>
          <p:nvPr/>
        </p:nvSpPr>
        <p:spPr>
          <a:xfrm rot="11000098">
            <a:off x="1535762" y="243607"/>
            <a:ext cx="1622425" cy="1533525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riangle isocèle 11"/>
          <p:cNvSpPr/>
          <p:nvPr/>
        </p:nvSpPr>
        <p:spPr>
          <a:xfrm rot="13757588">
            <a:off x="6001269" y="1088501"/>
            <a:ext cx="1622425" cy="1535113"/>
          </a:xfrm>
          <a:prstGeom prst="triangl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riangle isocèle 12"/>
          <p:cNvSpPr/>
          <p:nvPr/>
        </p:nvSpPr>
        <p:spPr>
          <a:xfrm rot="16425879">
            <a:off x="5664169" y="3321622"/>
            <a:ext cx="1622425" cy="1535112"/>
          </a:xfrm>
          <a:prstGeom prst="triangle">
            <a:avLst/>
          </a:prstGeom>
          <a:solidFill>
            <a:srgbClr val="ED4F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riangle isocèle 13"/>
          <p:cNvSpPr/>
          <p:nvPr/>
        </p:nvSpPr>
        <p:spPr>
          <a:xfrm rot="19623195">
            <a:off x="4858981" y="4447172"/>
            <a:ext cx="1622425" cy="1535113"/>
          </a:xfrm>
          <a:prstGeom prst="triangl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700419" y="3070600"/>
            <a:ext cx="1955800" cy="1622425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9" name="ZoneTexte 18"/>
          <p:cNvSpPr txBox="1">
            <a:spLocks noChangeArrowheads="1"/>
          </p:cNvSpPr>
          <p:nvPr/>
        </p:nvSpPr>
        <p:spPr bwMode="auto">
          <a:xfrm>
            <a:off x="1860774" y="394632"/>
            <a:ext cx="1017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Promoter</a:t>
            </a:r>
          </a:p>
        </p:txBody>
      </p:sp>
      <p:sp>
        <p:nvSpPr>
          <p:cNvPr id="24590" name="ZoneTexte 19"/>
          <p:cNvSpPr txBox="1">
            <a:spLocks noChangeArrowheads="1"/>
          </p:cNvSpPr>
          <p:nvPr/>
        </p:nvSpPr>
        <p:spPr bwMode="auto">
          <a:xfrm>
            <a:off x="6381076" y="1601992"/>
            <a:ext cx="14120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4591" name="ZoneTexte 20"/>
          <p:cNvSpPr txBox="1">
            <a:spLocks noChangeArrowheads="1"/>
          </p:cNvSpPr>
          <p:nvPr/>
        </p:nvSpPr>
        <p:spPr bwMode="auto">
          <a:xfrm>
            <a:off x="5816600" y="3883611"/>
            <a:ext cx="1492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Organizer</a:t>
            </a:r>
          </a:p>
        </p:txBody>
      </p:sp>
      <p:sp>
        <p:nvSpPr>
          <p:cNvPr id="24592" name="ZoneTexte 21"/>
          <p:cNvSpPr txBox="1">
            <a:spLocks noChangeArrowheads="1"/>
          </p:cNvSpPr>
          <p:nvPr/>
        </p:nvSpPr>
        <p:spPr bwMode="auto">
          <a:xfrm>
            <a:off x="5332769" y="5198477"/>
            <a:ext cx="1198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24593" name="ZoneTexte 22"/>
          <p:cNvSpPr txBox="1">
            <a:spLocks noChangeArrowheads="1"/>
          </p:cNvSpPr>
          <p:nvPr/>
        </p:nvSpPr>
        <p:spPr bwMode="auto">
          <a:xfrm>
            <a:off x="3798888" y="5537031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Inspector</a:t>
            </a:r>
          </a:p>
        </p:txBody>
      </p:sp>
      <p:sp>
        <p:nvSpPr>
          <p:cNvPr id="24594" name="ZoneTexte 23"/>
          <p:cNvSpPr txBox="1">
            <a:spLocks noChangeArrowheads="1"/>
          </p:cNvSpPr>
          <p:nvPr/>
        </p:nvSpPr>
        <p:spPr bwMode="auto">
          <a:xfrm>
            <a:off x="2339932" y="4859923"/>
            <a:ext cx="1360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Maintainer</a:t>
            </a:r>
          </a:p>
        </p:txBody>
      </p:sp>
      <p:sp>
        <p:nvSpPr>
          <p:cNvPr id="24595" name="ZoneTexte 24"/>
          <p:cNvSpPr txBox="1">
            <a:spLocks noChangeArrowheads="1"/>
          </p:cNvSpPr>
          <p:nvPr/>
        </p:nvSpPr>
        <p:spPr bwMode="auto">
          <a:xfrm>
            <a:off x="1844674" y="3750624"/>
            <a:ext cx="123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Advisor</a:t>
            </a:r>
          </a:p>
        </p:txBody>
      </p:sp>
      <p:sp>
        <p:nvSpPr>
          <p:cNvPr id="24596" name="ZoneTexte 25"/>
          <p:cNvSpPr txBox="1">
            <a:spLocks noChangeArrowheads="1"/>
          </p:cNvSpPr>
          <p:nvPr/>
        </p:nvSpPr>
        <p:spPr bwMode="auto">
          <a:xfrm>
            <a:off x="216026" y="994625"/>
            <a:ext cx="1501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Creator</a:t>
            </a:r>
          </a:p>
        </p:txBody>
      </p:sp>
      <p:sp>
        <p:nvSpPr>
          <p:cNvPr id="24597" name="ZoneTexte 27"/>
          <p:cNvSpPr txBox="1">
            <a:spLocks noChangeArrowheads="1"/>
          </p:cNvSpPr>
          <p:nvPr/>
        </p:nvSpPr>
        <p:spPr bwMode="auto">
          <a:xfrm>
            <a:off x="4113569" y="3658758"/>
            <a:ext cx="12192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Linker</a:t>
            </a:r>
          </a:p>
        </p:txBody>
      </p:sp>
      <p:sp>
        <p:nvSpPr>
          <p:cNvPr id="24598" name="ZoneTexte 28"/>
          <p:cNvSpPr txBox="1">
            <a:spLocks noChangeArrowheads="1"/>
          </p:cNvSpPr>
          <p:nvPr/>
        </p:nvSpPr>
        <p:spPr bwMode="auto">
          <a:xfrm>
            <a:off x="3638551" y="6396038"/>
            <a:ext cx="1881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24599" name="ZoneTexte 29"/>
          <p:cNvSpPr txBox="1">
            <a:spLocks noChangeArrowheads="1"/>
          </p:cNvSpPr>
          <p:nvPr/>
        </p:nvSpPr>
        <p:spPr bwMode="auto">
          <a:xfrm>
            <a:off x="1" y="3421648"/>
            <a:ext cx="1562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Advisors</a:t>
            </a:r>
          </a:p>
        </p:txBody>
      </p:sp>
      <p:sp>
        <p:nvSpPr>
          <p:cNvPr id="24600" name="ZoneTexte 30"/>
          <p:cNvSpPr txBox="1">
            <a:spLocks noChangeArrowheads="1"/>
          </p:cNvSpPr>
          <p:nvPr/>
        </p:nvSpPr>
        <p:spPr bwMode="auto">
          <a:xfrm>
            <a:off x="3327400" y="806695"/>
            <a:ext cx="248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Explorers</a:t>
            </a:r>
          </a:p>
        </p:txBody>
      </p:sp>
      <p:sp>
        <p:nvSpPr>
          <p:cNvPr id="24601" name="ZoneTexte 31"/>
          <p:cNvSpPr txBox="1">
            <a:spLocks noChangeArrowheads="1"/>
          </p:cNvSpPr>
          <p:nvPr/>
        </p:nvSpPr>
        <p:spPr bwMode="auto">
          <a:xfrm>
            <a:off x="7400925" y="3421648"/>
            <a:ext cx="1871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Organizers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Assign to adjacent roles.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Allow them to experiment with them.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Identify champions who adapt well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Remove obstacles </a:t>
            </a:r>
            <a:r>
              <a:rPr lang="en-US"/>
              <a:t>to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245</Words>
  <Application>Microsoft Macintosh PowerPoint</Application>
  <PresentationFormat>Affichage à l'écran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Thème Office</vt:lpstr>
      <vt:lpstr>Setting up an effective team  Team Profiles Team Management Systems </vt:lpstr>
      <vt:lpstr>Présentation PowerPoint</vt:lpstr>
      <vt:lpstr>TMS is…</vt:lpstr>
      <vt:lpstr>TMS Presentations</vt:lpstr>
      <vt:lpstr>The TMS Model</vt:lpstr>
      <vt:lpstr>Starting up a team</vt:lpstr>
      <vt:lpstr>The TMS Model</vt:lpstr>
      <vt:lpstr>Skewed Team</vt:lpstr>
      <vt:lpstr>Recommendations</vt:lpstr>
    </vt:vector>
  </TitlesOfParts>
  <Company>JAMES DILLON CONSULTING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James Dillon</dc:creator>
  <cp:lastModifiedBy>James Dillon</cp:lastModifiedBy>
  <cp:revision>3</cp:revision>
  <dcterms:created xsi:type="dcterms:W3CDTF">2015-02-18T15:30:45Z</dcterms:created>
  <dcterms:modified xsi:type="dcterms:W3CDTF">2018-10-12T15:08:11Z</dcterms:modified>
</cp:coreProperties>
</file>