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64" r:id="rId13"/>
    <p:sldId id="267" r:id="rId14"/>
    <p:sldId id="269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3FF5BA5-5DBA-4D0A-8826-9BCC05A792D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70"/>
            <p14:sldId id="264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117"/>
    <a:srgbClr val="8C66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24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11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45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 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адпись 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0" name="Надпись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61201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68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34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63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33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6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1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87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93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52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73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42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07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50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94AE-A2C8-4F9F-81CB-9A7DA836514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1DCE-68C0-4719-A568-BFF054275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254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0DF31-7016-4BBE-AEE2-4A0A30BDD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35666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Курсовая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работа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36883C-F3A3-4770-B67E-AEDE2F49B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тему</a:t>
            </a:r>
            <a:r>
              <a:rPr lang="en-US" dirty="0"/>
              <a:t>: «</a:t>
            </a:r>
            <a:r>
              <a:rPr lang="en-US" dirty="0" err="1"/>
              <a:t>Веб-приложение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покупки</a:t>
            </a:r>
            <a:r>
              <a:rPr lang="en-US" dirty="0"/>
              <a:t> </a:t>
            </a:r>
            <a:r>
              <a:rPr lang="en-US" dirty="0" err="1"/>
              <a:t>товаров</a:t>
            </a:r>
            <a:r>
              <a:rPr lang="en-US" dirty="0"/>
              <a:t> в </a:t>
            </a:r>
            <a:r>
              <a:rPr lang="en-US" dirty="0" err="1"/>
              <a:t>интернет-магазине</a:t>
            </a:r>
            <a:r>
              <a:rPr lang="en-US" dirty="0"/>
              <a:t> </a:t>
            </a:r>
            <a:r>
              <a:rPr lang="en-US" dirty="0" err="1"/>
              <a:t>бытовой</a:t>
            </a:r>
            <a:r>
              <a:rPr lang="en-US" dirty="0"/>
              <a:t> </a:t>
            </a:r>
            <a:r>
              <a:rPr lang="en-US" dirty="0" err="1"/>
              <a:t>техники</a:t>
            </a:r>
            <a:r>
              <a:rPr lang="en-US" dirty="0"/>
              <a:t>»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дисциплинам</a:t>
            </a:r>
            <a:r>
              <a:rPr lang="en-US" dirty="0"/>
              <a:t> </a:t>
            </a:r>
            <a:r>
              <a:rPr lang="en-US" dirty="0" err="1"/>
              <a:t>Базы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и Архитектура АСОИ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Выполнил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en-US" dirty="0"/>
              <a:t> </a:t>
            </a:r>
            <a:r>
              <a:rPr lang="en-US" dirty="0" err="1"/>
              <a:t>группы</a:t>
            </a:r>
            <a:r>
              <a:rPr lang="en-US" dirty="0"/>
              <a:t> ИУК5-52Б Хромов А.Е.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Руководител</a:t>
            </a:r>
            <a:r>
              <a:rPr lang="ru-RU" dirty="0"/>
              <a:t>и</a:t>
            </a:r>
            <a:r>
              <a:rPr lang="en-US" dirty="0"/>
              <a:t>: </a:t>
            </a:r>
            <a:r>
              <a:rPr lang="ru-RU" dirty="0"/>
              <a:t>Кириллов В.Ю. и Смирнов М.Е.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872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2D824-32C7-4528-9ED7-33C6DE2E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4098" name="Picture 2" descr="Основы работы с MSSQL – Помощь | REG.RU">
            <a:extLst>
              <a:ext uri="{FF2B5EF4-FFF2-40B4-BE49-F238E27FC236}">
                <a16:creationId xmlns:a16="http://schemas.microsoft.com/office/drawing/2014/main" id="{6EFAC4C5-9E48-47A4-A81A-B78B6714A8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30" y="2057401"/>
            <a:ext cx="9204540" cy="338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изогнутая вверх 4">
            <a:hlinkClick r:id="rId3" action="ppaction://hlinksldjump"/>
            <a:extLst>
              <a:ext uri="{FF2B5EF4-FFF2-40B4-BE49-F238E27FC236}">
                <a16:creationId xmlns:a16="http://schemas.microsoft.com/office/drawing/2014/main" id="{8F7D610A-D06C-4D85-AB38-9CC22AC14455}"/>
              </a:ext>
            </a:extLst>
          </p:cNvPr>
          <p:cNvSpPr/>
          <p:nvPr/>
        </p:nvSpPr>
        <p:spPr>
          <a:xfrm rot="16200000">
            <a:off x="-102763" y="6000225"/>
            <a:ext cx="960539" cy="755010"/>
          </a:xfrm>
          <a:prstGeom prst="curvedUpArrow">
            <a:avLst>
              <a:gd name="adj1" fmla="val 35937"/>
              <a:gd name="adj2" fmla="val 63611"/>
              <a:gd name="adj3" fmla="val 25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9168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2590C-17F7-4D08-AAD3-C68577EE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схема</a:t>
            </a:r>
          </a:p>
        </p:txBody>
      </p:sp>
      <p:sp>
        <p:nvSpPr>
          <p:cNvPr id="4" name="Стрелка: изогнутая вверх 3">
            <a:hlinkClick r:id="rId2" action="ppaction://hlinksldjump"/>
            <a:extLst>
              <a:ext uri="{FF2B5EF4-FFF2-40B4-BE49-F238E27FC236}">
                <a16:creationId xmlns:a16="http://schemas.microsoft.com/office/drawing/2014/main" id="{D6405735-A9E8-4B81-81C0-1E4EEEC305E3}"/>
              </a:ext>
            </a:extLst>
          </p:cNvPr>
          <p:cNvSpPr/>
          <p:nvPr/>
        </p:nvSpPr>
        <p:spPr>
          <a:xfrm rot="16200000">
            <a:off x="-102763" y="6000225"/>
            <a:ext cx="960539" cy="755010"/>
          </a:xfrm>
          <a:prstGeom prst="curvedUpArrow">
            <a:avLst>
              <a:gd name="adj1" fmla="val 35937"/>
              <a:gd name="adj2" fmla="val 63611"/>
              <a:gd name="adj3" fmla="val 25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776156-C9B0-449C-9035-08E1D784BBD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2057401"/>
            <a:ext cx="4735252" cy="4709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2603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14969-7A91-4988-B662-8CB67B26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0" y="764373"/>
            <a:ext cx="7899400" cy="1293028"/>
          </a:xfrm>
        </p:spPr>
        <p:txBody>
          <a:bodyPr/>
          <a:lstStyle/>
          <a:p>
            <a:r>
              <a:rPr lang="ru-RU" dirty="0"/>
              <a:t>Характеристики и Фильтрация товара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917EE9-F9BB-44A2-816E-71FCE92B6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943" y="2219325"/>
            <a:ext cx="5005992" cy="40243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5BF686-B50B-491B-AA29-EEF170A4C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66" y="2219325"/>
            <a:ext cx="5594684" cy="25812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EF3D12-43F9-4C7A-9BDF-965CDD50D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866" y="4962524"/>
            <a:ext cx="3914028" cy="1293027"/>
          </a:xfrm>
          <a:prstGeom prst="rect">
            <a:avLst/>
          </a:prstGeom>
        </p:spPr>
      </p:pic>
      <p:sp>
        <p:nvSpPr>
          <p:cNvPr id="9" name="Стрелка: изогнутая вверх 8">
            <a:hlinkClick r:id="rId5" action="ppaction://hlinksldjump"/>
            <a:extLst>
              <a:ext uri="{FF2B5EF4-FFF2-40B4-BE49-F238E27FC236}">
                <a16:creationId xmlns:a16="http://schemas.microsoft.com/office/drawing/2014/main" id="{7D9962C1-0359-4363-8353-8E84681EDCD4}"/>
              </a:ext>
            </a:extLst>
          </p:cNvPr>
          <p:cNvSpPr/>
          <p:nvPr/>
        </p:nvSpPr>
        <p:spPr>
          <a:xfrm rot="16200000">
            <a:off x="-102763" y="6000225"/>
            <a:ext cx="960539" cy="755010"/>
          </a:xfrm>
          <a:prstGeom prst="curvedUpArrow">
            <a:avLst>
              <a:gd name="adj1" fmla="val 35937"/>
              <a:gd name="adj2" fmla="val 63611"/>
              <a:gd name="adj3" fmla="val 25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4282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86C4A-CE90-4E3F-956B-C998F6C0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33A35-7EF7-406B-83EF-37EA28024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данной курсовой работы было разработано веб-приложение для продажи бытовой техники.</a:t>
            </a:r>
          </a:p>
          <a:p>
            <a:pPr marL="0" indent="0">
              <a:buNone/>
            </a:pPr>
            <a:r>
              <a:rPr lang="ru-RU" dirty="0"/>
              <a:t>Работа выполнялась в несколько этапов: была выбрана архитектура, СУБД и разработана структура системы, реализовано веб-приложение.</a:t>
            </a:r>
          </a:p>
          <a:p>
            <a:pPr marL="0" indent="0">
              <a:buNone/>
            </a:pPr>
            <a:r>
              <a:rPr lang="ru-RU" dirty="0"/>
              <a:t>Были сформированы навыки по разработке и реализации программного приложения с базой данных.</a:t>
            </a:r>
          </a:p>
          <a:p>
            <a:pPr marL="0" indent="0">
              <a:buNone/>
            </a:pPr>
            <a:r>
              <a:rPr lang="ru-RU" dirty="0"/>
              <a:t>Были реализованы все поставленные задачи.</a:t>
            </a:r>
          </a:p>
          <a:p>
            <a:endParaRPr lang="ru-RU" dirty="0"/>
          </a:p>
        </p:txBody>
      </p:sp>
      <p:sp>
        <p:nvSpPr>
          <p:cNvPr id="5" name="Стрелка: изогнутая вверх 4">
            <a:hlinkClick r:id="rId2" action="ppaction://hlinksldjump"/>
            <a:extLst>
              <a:ext uri="{FF2B5EF4-FFF2-40B4-BE49-F238E27FC236}">
                <a16:creationId xmlns:a16="http://schemas.microsoft.com/office/drawing/2014/main" id="{BB2581AF-2919-45B3-99C0-CC6DF0F6CAA7}"/>
              </a:ext>
            </a:extLst>
          </p:cNvPr>
          <p:cNvSpPr/>
          <p:nvPr/>
        </p:nvSpPr>
        <p:spPr>
          <a:xfrm rot="16200000">
            <a:off x="-102763" y="6000225"/>
            <a:ext cx="960539" cy="755010"/>
          </a:xfrm>
          <a:prstGeom prst="curvedUpArrow">
            <a:avLst>
              <a:gd name="adj1" fmla="val 35937"/>
              <a:gd name="adj2" fmla="val 63611"/>
              <a:gd name="adj3" fmla="val 25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1000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074B3-8A39-4ABC-A109-A712931C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Спасибо за внимание!</a:t>
            </a:r>
          </a:p>
        </p:txBody>
      </p:sp>
      <p:sp>
        <p:nvSpPr>
          <p:cNvPr id="6" name="Стрелка: изогнутая вверх 5">
            <a:hlinkClick r:id="rId2" action="ppaction://hlinksldjump"/>
            <a:extLst>
              <a:ext uri="{FF2B5EF4-FFF2-40B4-BE49-F238E27FC236}">
                <a16:creationId xmlns:a16="http://schemas.microsoft.com/office/drawing/2014/main" id="{CD9E6634-E113-4163-9862-39F320F62D8C}"/>
              </a:ext>
            </a:extLst>
          </p:cNvPr>
          <p:cNvSpPr/>
          <p:nvPr/>
        </p:nvSpPr>
        <p:spPr>
          <a:xfrm rot="16200000">
            <a:off x="-102764" y="102764"/>
            <a:ext cx="960539" cy="755010"/>
          </a:xfrm>
          <a:prstGeom prst="curvedUpArrow">
            <a:avLst>
              <a:gd name="adj1" fmla="val 35937"/>
              <a:gd name="adj2" fmla="val 63611"/>
              <a:gd name="adj3" fmla="val 25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8675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6A4B7-8E8F-422F-8F3C-312F4DEE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41AC7A-3B74-43EA-8CE8-6F68AE79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69393"/>
            <a:ext cx="10820400" cy="4533411"/>
          </a:xfrm>
        </p:spPr>
        <p:txBody>
          <a:bodyPr>
            <a:normAutofit lnSpcReduction="10000"/>
          </a:bodyPr>
          <a:lstStyle/>
          <a:p>
            <a:r>
              <a:rPr lang="ru-RU" dirty="0">
                <a:hlinkClick r:id="rId2" action="ppaction://hlinksldjump"/>
              </a:rPr>
              <a:t>ЦЕЛИ И ЗАДАЧИ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ОПИСАНИЕ ПРЕДМЕТНОЙ ОБЛАСТИ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КОНЦЕПТУАЛЬНАЯ СХЕМА</a:t>
            </a:r>
            <a:endParaRPr lang="ru-RU" dirty="0"/>
          </a:p>
          <a:p>
            <a:r>
              <a:rPr lang="en-US" dirty="0">
                <a:hlinkClick r:id="rId5" action="ppaction://hlinksldjump"/>
              </a:rPr>
              <a:t>UML </a:t>
            </a:r>
            <a:r>
              <a:rPr lang="ru-RU" dirty="0">
                <a:hlinkClick r:id="rId5" action="ppaction://hlinksldjump"/>
              </a:rPr>
              <a:t>ДИАГРАМА ПРЕЦЕДЕНТОВ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АРХИТЕКТУРА ПРИЛОЖЕНИЯ</a:t>
            </a:r>
            <a:endParaRPr lang="ru-RU" dirty="0"/>
          </a:p>
          <a:p>
            <a:r>
              <a:rPr lang="ru-RU" dirty="0">
                <a:hlinkClick r:id="rId7" action="ppaction://hlinksldjump"/>
              </a:rPr>
              <a:t>СЕРВЕР</a:t>
            </a:r>
            <a:endParaRPr lang="ru-RU" dirty="0"/>
          </a:p>
          <a:p>
            <a:r>
              <a:rPr lang="ru-RU" dirty="0">
                <a:hlinkClick r:id="rId8" action="ppaction://hlinksldjump"/>
              </a:rPr>
              <a:t>КЛИЕНТ</a:t>
            </a:r>
            <a:endParaRPr lang="ru-RU" dirty="0"/>
          </a:p>
          <a:p>
            <a:r>
              <a:rPr lang="ru-RU" dirty="0">
                <a:hlinkClick r:id="rId9" action="ppaction://hlinksldjump"/>
              </a:rPr>
              <a:t>БАЗА ДАННЫХ</a:t>
            </a:r>
            <a:endParaRPr lang="ru-RU" dirty="0"/>
          </a:p>
          <a:p>
            <a:r>
              <a:rPr lang="ru-RU" dirty="0">
                <a:hlinkClick r:id="rId10" action="ppaction://hlinksldjump"/>
              </a:rPr>
              <a:t>ЛОГИЧЕСКАЯ СХЕМА</a:t>
            </a:r>
            <a:endParaRPr lang="ru-RU" dirty="0"/>
          </a:p>
          <a:p>
            <a:r>
              <a:rPr lang="ru-RU" dirty="0">
                <a:hlinkClick r:id="rId11" action="ppaction://hlinksldjump"/>
              </a:rPr>
              <a:t>ХАРАТКЕРИСТИКИ И ФИЛЬТРАЦИЯ ТОВАРА</a:t>
            </a:r>
            <a:endParaRPr lang="ru-RU" dirty="0"/>
          </a:p>
          <a:p>
            <a:r>
              <a:rPr lang="ru-RU" dirty="0">
                <a:hlinkClick r:id="rId12" action="ppaction://hlinksldjump"/>
              </a:rPr>
              <a:t>ЗАКЛЮЧЕНИЕ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3934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73DA1-3A91-4716-95C1-07D6C6B1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ЦЕЛи</a:t>
            </a:r>
            <a:r>
              <a:rPr lang="ru-RU" dirty="0"/>
              <a:t>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DB172-6DF9-4963-9A9E-244320CB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Цель создания системы – повысить оборот товара, и в следствии получить большую прибыль за счет удобства просмотра и заказа имеющейся в магазине техники.</a:t>
            </a:r>
          </a:p>
          <a:p>
            <a:pPr marL="0" indent="0" algn="just">
              <a:buNone/>
            </a:pPr>
            <a:r>
              <a:rPr lang="ru-RU" sz="2400" dirty="0"/>
              <a:t>Задачей данного проекта является разработка и проектирование интернет-магазина бытовой техники, отвечающего следующим требованиям:</a:t>
            </a:r>
          </a:p>
          <a:p>
            <a:pPr lvl="0" algn="just"/>
            <a:r>
              <a:rPr lang="ru-RU" sz="2400" dirty="0"/>
              <a:t>Возможность просмотра товара и категорий</a:t>
            </a:r>
          </a:p>
          <a:p>
            <a:pPr lvl="0" algn="just"/>
            <a:r>
              <a:rPr lang="ru-RU" sz="2400" dirty="0"/>
              <a:t>Возможность добавления товара в корзину и оформления заказа</a:t>
            </a:r>
          </a:p>
          <a:p>
            <a:pPr lvl="0" algn="just"/>
            <a:r>
              <a:rPr lang="ru-RU" sz="2400" dirty="0"/>
              <a:t>Возможность фильтрации товара по характеристикам, соответствующим категории товара.</a:t>
            </a:r>
          </a:p>
          <a:p>
            <a:pPr lvl="0" algn="just"/>
            <a:r>
              <a:rPr lang="ru-RU" sz="2400" dirty="0"/>
              <a:t>Актуализация данных категории, товара и производителей.</a:t>
            </a:r>
          </a:p>
          <a:p>
            <a:pPr algn="just"/>
            <a:endParaRPr lang="ru-RU" dirty="0"/>
          </a:p>
        </p:txBody>
      </p:sp>
      <p:sp>
        <p:nvSpPr>
          <p:cNvPr id="4" name="Стрелка: изогнутая вверх 3">
            <a:hlinkClick r:id="rId2" action="ppaction://hlinksldjump"/>
            <a:extLst>
              <a:ext uri="{FF2B5EF4-FFF2-40B4-BE49-F238E27FC236}">
                <a16:creationId xmlns:a16="http://schemas.microsoft.com/office/drawing/2014/main" id="{A19163A2-C537-4D70-9980-C75EB8E8663E}"/>
              </a:ext>
            </a:extLst>
          </p:cNvPr>
          <p:cNvSpPr/>
          <p:nvPr/>
        </p:nvSpPr>
        <p:spPr>
          <a:xfrm rot="16200000">
            <a:off x="-102763" y="6000225"/>
            <a:ext cx="960539" cy="755010"/>
          </a:xfrm>
          <a:prstGeom prst="curvedUpArrow">
            <a:avLst>
              <a:gd name="adj1" fmla="val 35937"/>
              <a:gd name="adj2" fmla="val 63611"/>
              <a:gd name="adj3" fmla="val 25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825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70A96-C263-49D7-ABA4-69C003B4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15" y="764373"/>
            <a:ext cx="9358086" cy="1293028"/>
          </a:xfrm>
        </p:spPr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7CD22B-0D36-4883-8E96-0DB15F451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800" dirty="0"/>
              <a:t>В данном приложении существуют категории товаров и сами товары, распределенные по категориям. Категории имеют определенные характеристики с разными значениями, а товары имеют характеристики,  присущие их категориям. Товары так же имеют разных производителей. Товары могут быть добавлены в заказ, в корзину или в избранное. Все исходные данные (категории, производители и товары) могут быть изменены администратором. </a:t>
            </a:r>
          </a:p>
          <a:p>
            <a:pPr algn="just"/>
            <a:endParaRPr lang="ru-RU" dirty="0"/>
          </a:p>
        </p:txBody>
      </p:sp>
      <p:sp>
        <p:nvSpPr>
          <p:cNvPr id="5" name="Стрелка: изогнутая вверх 4">
            <a:hlinkClick r:id="rId2" action="ppaction://hlinksldjump"/>
            <a:extLst>
              <a:ext uri="{FF2B5EF4-FFF2-40B4-BE49-F238E27FC236}">
                <a16:creationId xmlns:a16="http://schemas.microsoft.com/office/drawing/2014/main" id="{70ADD23A-ADEE-4959-8B1D-4E4DAF262D23}"/>
              </a:ext>
            </a:extLst>
          </p:cNvPr>
          <p:cNvSpPr/>
          <p:nvPr/>
        </p:nvSpPr>
        <p:spPr>
          <a:xfrm rot="16200000">
            <a:off x="-102763" y="6000225"/>
            <a:ext cx="960539" cy="755010"/>
          </a:xfrm>
          <a:prstGeom prst="curvedUpArrow">
            <a:avLst>
              <a:gd name="adj1" fmla="val 35937"/>
              <a:gd name="adj2" fmla="val 63611"/>
              <a:gd name="adj3" fmla="val 25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860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5A6F5-B527-4148-910F-62CA9070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Концептуальная схема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CB1621-A998-4E75-B15C-AB456E257A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496" y="2057401"/>
            <a:ext cx="6987008" cy="47291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Стрелка: изогнутая вверх 5">
            <a:hlinkClick r:id="rId3" action="ppaction://hlinksldjump"/>
            <a:extLst>
              <a:ext uri="{FF2B5EF4-FFF2-40B4-BE49-F238E27FC236}">
                <a16:creationId xmlns:a16="http://schemas.microsoft.com/office/drawing/2014/main" id="{E5E0B4A4-46CB-454C-B783-9AC0563D359A}"/>
              </a:ext>
            </a:extLst>
          </p:cNvPr>
          <p:cNvSpPr/>
          <p:nvPr/>
        </p:nvSpPr>
        <p:spPr>
          <a:xfrm rot="16200000">
            <a:off x="-102763" y="6000225"/>
            <a:ext cx="960539" cy="755010"/>
          </a:xfrm>
          <a:prstGeom prst="curvedUpArrow">
            <a:avLst>
              <a:gd name="adj1" fmla="val 35937"/>
              <a:gd name="adj2" fmla="val 63611"/>
              <a:gd name="adj3" fmla="val 25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955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093AA-A904-462E-9DD1-9AC8F1A3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764373"/>
            <a:ext cx="10267950" cy="1293028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ru-RU" dirty="0"/>
              <a:t>диаграммы прецедентов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60ED6D-17AF-4F0E-B6AD-A0874026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1" y="2073023"/>
            <a:ext cx="5894725" cy="37560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716E04-0876-4064-B76B-A09987EBD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986" y="2073023"/>
            <a:ext cx="5903867" cy="3756025"/>
          </a:xfrm>
          <a:prstGeom prst="rect">
            <a:avLst/>
          </a:prstGeom>
        </p:spPr>
      </p:pic>
      <p:sp>
        <p:nvSpPr>
          <p:cNvPr id="6" name="Стрелка: изогнутая вверх 5">
            <a:hlinkClick r:id="rId4" action="ppaction://hlinksldjump"/>
            <a:extLst>
              <a:ext uri="{FF2B5EF4-FFF2-40B4-BE49-F238E27FC236}">
                <a16:creationId xmlns:a16="http://schemas.microsoft.com/office/drawing/2014/main" id="{F6929381-E526-4A40-95C0-88849B1A5D93}"/>
              </a:ext>
            </a:extLst>
          </p:cNvPr>
          <p:cNvSpPr/>
          <p:nvPr/>
        </p:nvSpPr>
        <p:spPr>
          <a:xfrm rot="16200000">
            <a:off x="-102763" y="6000225"/>
            <a:ext cx="960539" cy="755010"/>
          </a:xfrm>
          <a:prstGeom prst="curvedUpArrow">
            <a:avLst>
              <a:gd name="adj1" fmla="val 35937"/>
              <a:gd name="adj2" fmla="val 63611"/>
              <a:gd name="adj3" fmla="val 25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3355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85ED8-265B-40A7-8B9A-3C7818BA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62D6499-4FED-47B4-8D47-AE9AF3E96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100" y="2002259"/>
            <a:ext cx="4271527" cy="4514485"/>
          </a:xfrm>
          <a:prstGeom prst="rect">
            <a:avLst/>
          </a:prstGeom>
        </p:spPr>
      </p:pic>
      <p:sp>
        <p:nvSpPr>
          <p:cNvPr id="5" name="Стрелка: изогнутая вверх 4">
            <a:hlinkClick r:id="rId3" action="ppaction://hlinksldjump"/>
            <a:extLst>
              <a:ext uri="{FF2B5EF4-FFF2-40B4-BE49-F238E27FC236}">
                <a16:creationId xmlns:a16="http://schemas.microsoft.com/office/drawing/2014/main" id="{0D298517-2F01-4B85-8F1C-2BFBA65AC087}"/>
              </a:ext>
            </a:extLst>
          </p:cNvPr>
          <p:cNvSpPr/>
          <p:nvPr/>
        </p:nvSpPr>
        <p:spPr>
          <a:xfrm rot="16200000">
            <a:off x="-102763" y="6000225"/>
            <a:ext cx="960539" cy="755010"/>
          </a:xfrm>
          <a:prstGeom prst="curvedUpArrow">
            <a:avLst>
              <a:gd name="adj1" fmla="val 35937"/>
              <a:gd name="adj2" fmla="val 63611"/>
              <a:gd name="adj3" fmla="val 25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8CDCEF-B66B-4251-A2F1-010C363D4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222" y="2002259"/>
            <a:ext cx="5669678" cy="250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019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FB4A6-AEF5-452E-BCFD-CC9BAC7D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4EE2442-6BD5-4F93-9508-50EB4E071FF7}"/>
              </a:ext>
            </a:extLst>
          </p:cNvPr>
          <p:cNvSpPr txBox="1">
            <a:spLocks/>
          </p:cNvSpPr>
          <p:nvPr/>
        </p:nvSpPr>
        <p:spPr>
          <a:xfrm>
            <a:off x="495299" y="2057401"/>
            <a:ext cx="5438775" cy="4408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800" dirty="0"/>
              <a:t>ASP.NET </a:t>
            </a:r>
            <a:r>
              <a:rPr lang="ru-RU" sz="2800" dirty="0" err="1"/>
              <a:t>Core</a:t>
            </a:r>
            <a:r>
              <a:rPr lang="ru-RU" sz="2800" dirty="0"/>
              <a:t> - это кросс-платформенный фреймворк с открытым исходным кодом, разработанный совместно компанией </a:t>
            </a:r>
            <a:r>
              <a:rPr lang="ru-RU" sz="2800" dirty="0" err="1"/>
              <a:t>Microsoft</a:t>
            </a:r>
            <a:r>
              <a:rPr lang="ru-RU" sz="2800" dirty="0"/>
              <a:t> и ее сообществом.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1D9165-834E-4670-A932-AF1B27564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1"/>
            <a:ext cx="5990700" cy="3369769"/>
          </a:xfrm>
          <a:prstGeom prst="rect">
            <a:avLst/>
          </a:prstGeom>
        </p:spPr>
      </p:pic>
      <p:sp>
        <p:nvSpPr>
          <p:cNvPr id="6" name="Стрелка: изогнутая вверх 5">
            <a:hlinkClick r:id="rId3" action="ppaction://hlinksldjump"/>
            <a:extLst>
              <a:ext uri="{FF2B5EF4-FFF2-40B4-BE49-F238E27FC236}">
                <a16:creationId xmlns:a16="http://schemas.microsoft.com/office/drawing/2014/main" id="{C0AC08BB-CC93-473E-B442-8C59736881B3}"/>
              </a:ext>
            </a:extLst>
          </p:cNvPr>
          <p:cNvSpPr/>
          <p:nvPr/>
        </p:nvSpPr>
        <p:spPr>
          <a:xfrm rot="16200000">
            <a:off x="-102763" y="6000225"/>
            <a:ext cx="960539" cy="755010"/>
          </a:xfrm>
          <a:prstGeom prst="curvedUpArrow">
            <a:avLst>
              <a:gd name="adj1" fmla="val 35937"/>
              <a:gd name="adj2" fmla="val 63611"/>
              <a:gd name="adj3" fmla="val 25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0248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01086-F1C3-4634-A940-3700FD9C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F1D4D-F1F5-438B-BB5C-FAD4F0AD6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24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Стрелка: изогнутая вверх 4">
            <a:hlinkClick r:id="rId2" action="ppaction://hlinksldjump"/>
            <a:extLst>
              <a:ext uri="{FF2B5EF4-FFF2-40B4-BE49-F238E27FC236}">
                <a16:creationId xmlns:a16="http://schemas.microsoft.com/office/drawing/2014/main" id="{F06AB482-6E66-4C4D-86E8-573060F2B36F}"/>
              </a:ext>
            </a:extLst>
          </p:cNvPr>
          <p:cNvSpPr/>
          <p:nvPr/>
        </p:nvSpPr>
        <p:spPr>
          <a:xfrm rot="16200000">
            <a:off x="-102763" y="6000225"/>
            <a:ext cx="960539" cy="755010"/>
          </a:xfrm>
          <a:prstGeom prst="curvedUpArrow">
            <a:avLst>
              <a:gd name="adj1" fmla="val 35937"/>
              <a:gd name="adj2" fmla="val 63611"/>
              <a:gd name="adj3" fmla="val 25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26" name="Picture 2" descr="Как восстановить удаленную историю браузера">
            <a:extLst>
              <a:ext uri="{FF2B5EF4-FFF2-40B4-BE49-F238E27FC236}">
                <a16:creationId xmlns:a16="http://schemas.microsoft.com/office/drawing/2014/main" id="{A349CD92-31B0-4CE3-A2EB-4393A418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050" y="2057399"/>
            <a:ext cx="3731348" cy="174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JAX. Preciso usá-lo e agora? Faça do jeito certo">
            <a:extLst>
              <a:ext uri="{FF2B5EF4-FFF2-40B4-BE49-F238E27FC236}">
                <a16:creationId xmlns:a16="http://schemas.microsoft.com/office/drawing/2014/main" id="{51F9FBA4-EC96-4EA5-868F-EF3C5DEAC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050" y="3978690"/>
            <a:ext cx="3102858" cy="191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make a website with javascript">
            <a:extLst>
              <a:ext uri="{FF2B5EF4-FFF2-40B4-BE49-F238E27FC236}">
                <a16:creationId xmlns:a16="http://schemas.microsoft.com/office/drawing/2014/main" id="{73EF909C-2CF2-4F22-BDFD-138EF1AEF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68926"/>
            <a:ext cx="5739998" cy="382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97629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88_TF67670762.potx" id="{C8C6B627-7FAF-4B79-AE4A-A92F1F3AC7AA}" vid="{CF93F24D-E366-4425-96B9-C99B866117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tf67670762_win32</Template>
  <TotalTime>270</TotalTime>
  <Words>308</Words>
  <Application>Microsoft Office PowerPoint</Application>
  <PresentationFormat>Широкоэкранный</PresentationFormat>
  <Paragraphs>41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След самолета</vt:lpstr>
      <vt:lpstr>Документ Microsoft Visio</vt:lpstr>
      <vt:lpstr>Курсовая работа</vt:lpstr>
      <vt:lpstr>СОДЕРЖАНИЕ</vt:lpstr>
      <vt:lpstr>ЦЕЛи и задачи</vt:lpstr>
      <vt:lpstr>Описание предметной области</vt:lpstr>
      <vt:lpstr>Концептуальная схема</vt:lpstr>
      <vt:lpstr>UML диаграммы прецедентов</vt:lpstr>
      <vt:lpstr>Архитектура приложения</vt:lpstr>
      <vt:lpstr>СЕРВЕР</vt:lpstr>
      <vt:lpstr>Клиент</vt:lpstr>
      <vt:lpstr>База данных</vt:lpstr>
      <vt:lpstr>Логическая схема</vt:lpstr>
      <vt:lpstr>Характеристики и Фильтрация товара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Александр Хромов</dc:creator>
  <cp:lastModifiedBy>Александр Хромов</cp:lastModifiedBy>
  <cp:revision>22</cp:revision>
  <dcterms:created xsi:type="dcterms:W3CDTF">2021-12-08T16:17:48Z</dcterms:created>
  <dcterms:modified xsi:type="dcterms:W3CDTF">2021-12-08T20:58:57Z</dcterms:modified>
</cp:coreProperties>
</file>