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6" r:id="rId2"/>
    <p:sldId id="276" r:id="rId3"/>
    <p:sldId id="277" r:id="rId4"/>
    <p:sldId id="278" r:id="rId5"/>
  </p:sldIdLst>
  <p:sldSz cx="9144000" cy="5143500" type="screen16x9"/>
  <p:notesSz cx="6858000" cy="9144000"/>
  <p:embeddedFontLst>
    <p:embeddedFont>
      <p:font typeface="Average" panose="02010600030101010101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swald" panose="02010600030101010101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5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F2F08F-EAC1-4AD3-BB7B-4C4619A496BC}">
  <a:tblStyle styleId="{C5F2F08F-EAC1-4AD3-BB7B-4C4619A496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761" autoAdjust="0"/>
  </p:normalViewPr>
  <p:slideViewPr>
    <p:cSldViewPr snapToGrid="0">
      <p:cViewPr>
        <p:scale>
          <a:sx n="50" d="100"/>
          <a:sy n="50" d="100"/>
        </p:scale>
        <p:origin x="2540" y="3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9f8379e8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9f8379e8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9f8379e8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9f8379e8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00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9f8379e8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9f8379e8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24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9f8379e8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9f8379e8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01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56089" y="2744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WRANGLING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B7AD33-3079-49E4-9A67-0FDDB439A5C2}"/>
              </a:ext>
            </a:extLst>
          </p:cNvPr>
          <p:cNvSpPr/>
          <p:nvPr/>
        </p:nvSpPr>
        <p:spPr>
          <a:xfrm>
            <a:off x="279016" y="274407"/>
            <a:ext cx="77073" cy="68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305BCD-8A3B-452A-BD79-3761A3404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6551"/>
              </p:ext>
            </p:extLst>
          </p:nvPr>
        </p:nvGraphicFramePr>
        <p:xfrm>
          <a:off x="640672" y="1239391"/>
          <a:ext cx="7010400" cy="2763108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671954276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142879027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9181070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14893229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5239656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38" marR="5938" marT="5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country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polarity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subjectivity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804214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made a booking 5 months ago with Airbnb for ...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France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0.073437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0.33125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342421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Absolutely terrible service . My booking was c...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Britain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45623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can't begin to state my hatred for this comp...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-0.435059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55205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After finding a suitable property, I clicked r...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Demark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0.077143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0.334921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58799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was a host. Airbnb did not pay me adequately...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Netherland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0.333333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0.333333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81186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tried to book our first holiday in 7 years t...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Ireland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0.524444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50423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have been using Ait BnB for a few years now ...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Poland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0.097876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0.520698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649650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had a terrible experience with booking with ...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France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0.214471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0.537116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54103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am working in a new city and was using Airbn...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Ireland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-0.087328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0.516322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65210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Infestation of ants in static caravan hire fro...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Poland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-0.091667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0.463889</a:t>
                      </a:r>
                    </a:p>
                  </a:txBody>
                  <a:tcPr marL="178130" marR="5938" marT="5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12620"/>
                  </a:ext>
                </a:extLst>
              </a:tr>
            </a:tbl>
          </a:graphicData>
        </a:graphic>
      </p:graphicFrame>
      <p:sp>
        <p:nvSpPr>
          <p:cNvPr id="10" name="Google Shape;169;p27">
            <a:extLst>
              <a:ext uri="{FF2B5EF4-FFF2-40B4-BE49-F238E27FC236}">
                <a16:creationId xmlns:a16="http://schemas.microsoft.com/office/drawing/2014/main" id="{8A37C935-5654-4F57-A247-987DC5F2D38A}"/>
              </a:ext>
            </a:extLst>
          </p:cNvPr>
          <p:cNvSpPr txBox="1"/>
          <p:nvPr/>
        </p:nvSpPr>
        <p:spPr>
          <a:xfrm>
            <a:off x="534092" y="4223100"/>
            <a:ext cx="8075816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W</a:t>
            </a:r>
            <a:r>
              <a:rPr lang="en-US" altLang="zh-CN" sz="2400" dirty="0">
                <a:solidFill>
                  <a:srgbClr val="FFFFFF"/>
                </a:solidFill>
              </a:rPr>
              <a:t>ell structure data : reviews with sentiment and location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56089" y="2744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WRANGLING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B7AD33-3079-49E4-9A67-0FDDB439A5C2}"/>
              </a:ext>
            </a:extLst>
          </p:cNvPr>
          <p:cNvSpPr/>
          <p:nvPr/>
        </p:nvSpPr>
        <p:spPr>
          <a:xfrm>
            <a:off x="279016" y="274407"/>
            <a:ext cx="77073" cy="68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69;p27">
            <a:extLst>
              <a:ext uri="{FF2B5EF4-FFF2-40B4-BE49-F238E27FC236}">
                <a16:creationId xmlns:a16="http://schemas.microsoft.com/office/drawing/2014/main" id="{8A37C935-5654-4F57-A247-987DC5F2D38A}"/>
              </a:ext>
            </a:extLst>
          </p:cNvPr>
          <p:cNvSpPr txBox="1"/>
          <p:nvPr/>
        </p:nvSpPr>
        <p:spPr>
          <a:xfrm>
            <a:off x="3740429" y="1571480"/>
            <a:ext cx="8075816" cy="297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G</a:t>
            </a:r>
            <a:r>
              <a:rPr lang="en-US" altLang="zh-CN" sz="2400" dirty="0">
                <a:solidFill>
                  <a:srgbClr val="FFFFFF"/>
                </a:solidFill>
              </a:rPr>
              <a:t>roup by ‘Country’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FFFF"/>
              </a:solidFill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Aggregate sentiment score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Counting the number of reviews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By Country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47592B-FC6B-4736-8BD3-B5819C9AB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96934"/>
              </p:ext>
            </p:extLst>
          </p:nvPr>
        </p:nvGraphicFramePr>
        <p:xfrm>
          <a:off x="722964" y="1128773"/>
          <a:ext cx="2757938" cy="3416302"/>
        </p:xfrm>
        <a:graphic>
          <a:graphicData uri="http://schemas.openxmlformats.org/drawingml/2006/table">
            <a:tbl>
              <a:tblPr/>
              <a:tblGrid>
                <a:gridCol w="690200">
                  <a:extLst>
                    <a:ext uri="{9D8B030D-6E8A-4147-A177-3AD203B41FA5}">
                      <a16:colId xmlns:a16="http://schemas.microsoft.com/office/drawing/2014/main" val="2635600644"/>
                    </a:ext>
                  </a:extLst>
                </a:gridCol>
                <a:gridCol w="546117">
                  <a:extLst>
                    <a:ext uri="{9D8B030D-6E8A-4147-A177-3AD203B41FA5}">
                      <a16:colId xmlns:a16="http://schemas.microsoft.com/office/drawing/2014/main" val="4246577717"/>
                    </a:ext>
                  </a:extLst>
                </a:gridCol>
                <a:gridCol w="752165">
                  <a:extLst>
                    <a:ext uri="{9D8B030D-6E8A-4147-A177-3AD203B41FA5}">
                      <a16:colId xmlns:a16="http://schemas.microsoft.com/office/drawing/2014/main" val="3674977003"/>
                    </a:ext>
                  </a:extLst>
                </a:gridCol>
                <a:gridCol w="769456">
                  <a:extLst>
                    <a:ext uri="{9D8B030D-6E8A-4147-A177-3AD203B41FA5}">
                      <a16:colId xmlns:a16="http://schemas.microsoft.com/office/drawing/2014/main" val="2430228041"/>
                    </a:ext>
                  </a:extLst>
                </a:gridCol>
              </a:tblGrid>
              <a:tr h="21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42" marR="4042" marT="40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polarity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subjectivity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num_review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857575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country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6919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American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-0.011448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0.498458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726801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Australia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-0.017265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0.498407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867202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Britain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-0.001601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0.471591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979656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Canada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0.016703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0.50223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89772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Demark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-0.037134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0.500692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674933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Finland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0.024559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0.529969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537823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France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-0.042596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0.494112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92343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Germany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0.024071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0.53876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54216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Greece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0.019982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0.506677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05025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0.006656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0.480366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87676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Ireland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-0.026936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0.507849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8160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Isreal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-0.089037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0.496271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168545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Netherland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0.046984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0.453022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943605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Poland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-0.0163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0.527458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13729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Potugal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-0.008685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0.486872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361620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0.008611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0.457906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560430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Spain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-0.014822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0.493235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121263" marR="4042" marT="4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49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56089" y="2744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B7AD33-3079-49E4-9A67-0FDDB439A5C2}"/>
              </a:ext>
            </a:extLst>
          </p:cNvPr>
          <p:cNvSpPr/>
          <p:nvPr/>
        </p:nvSpPr>
        <p:spPr>
          <a:xfrm>
            <a:off x="279016" y="274407"/>
            <a:ext cx="77073" cy="68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F916CF-D489-4163-B525-D6CCFD8E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39" y="1126596"/>
            <a:ext cx="5884037" cy="374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11F6CA-FA8D-4DDF-8CAC-50D170C91CFF}"/>
              </a:ext>
            </a:extLst>
          </p:cNvPr>
          <p:cNvSpPr/>
          <p:nvPr/>
        </p:nvSpPr>
        <p:spPr>
          <a:xfrm>
            <a:off x="6644575" y="2340917"/>
            <a:ext cx="1779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126548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56089" y="2744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 2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B7AD33-3079-49E4-9A67-0FDDB439A5C2}"/>
              </a:ext>
            </a:extLst>
          </p:cNvPr>
          <p:cNvSpPr/>
          <p:nvPr/>
        </p:nvSpPr>
        <p:spPr>
          <a:xfrm>
            <a:off x="279016" y="274407"/>
            <a:ext cx="77073" cy="68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40A875-3114-4D00-92C2-C1DF77BF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89" y="961715"/>
            <a:ext cx="5747758" cy="369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B74F83-7755-4101-ACDD-68C59B3588AE}"/>
              </a:ext>
            </a:extLst>
          </p:cNvPr>
          <p:cNvSpPr/>
          <p:nvPr/>
        </p:nvSpPr>
        <p:spPr>
          <a:xfrm>
            <a:off x="6644575" y="2340917"/>
            <a:ext cx="2087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4412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274</Words>
  <Application>Microsoft Office PowerPoint</Application>
  <PresentationFormat>On-screen Show (16:9)</PresentationFormat>
  <Paragraphs>144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Average</vt:lpstr>
      <vt:lpstr>Oswald</vt:lpstr>
      <vt:lpstr>Slate</vt:lpstr>
      <vt:lpstr>DATA WRANGLING</vt:lpstr>
      <vt:lpstr>DATA WRANGLING</vt:lpstr>
      <vt:lpstr>VISUALIZATION</vt:lpstr>
      <vt:lpstr>VISUALIZATION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Tracking System</dc:title>
  <cp:lastModifiedBy>Marco Wang</cp:lastModifiedBy>
  <cp:revision>8</cp:revision>
  <dcterms:modified xsi:type="dcterms:W3CDTF">2018-12-04T13:06:26Z</dcterms:modified>
</cp:coreProperties>
</file>