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3970000" cy="10795000"/>
  <p:notesSz cx="6858000" cy="9144000"/>
  <p:defaultTextStyle>
    <a:lvl1pPr algn="ctr" defTabSz="584151">
      <a:defRPr sz="3799">
        <a:latin typeface="+mn-lt"/>
        <a:ea typeface="+mn-ea"/>
        <a:cs typeface="+mn-cs"/>
        <a:sym typeface="Helvetica Light"/>
      </a:defRPr>
    </a:lvl1pPr>
    <a:lvl2pPr indent="228580" algn="ctr" defTabSz="584151">
      <a:defRPr sz="3799">
        <a:latin typeface="+mn-lt"/>
        <a:ea typeface="+mn-ea"/>
        <a:cs typeface="+mn-cs"/>
        <a:sym typeface="Helvetica Light"/>
      </a:defRPr>
    </a:lvl2pPr>
    <a:lvl3pPr indent="457162" algn="ctr" defTabSz="584151">
      <a:defRPr sz="3799">
        <a:latin typeface="+mn-lt"/>
        <a:ea typeface="+mn-ea"/>
        <a:cs typeface="+mn-cs"/>
        <a:sym typeface="Helvetica Light"/>
      </a:defRPr>
    </a:lvl3pPr>
    <a:lvl4pPr indent="685743" algn="ctr" defTabSz="584151">
      <a:defRPr sz="3799">
        <a:latin typeface="+mn-lt"/>
        <a:ea typeface="+mn-ea"/>
        <a:cs typeface="+mn-cs"/>
        <a:sym typeface="Helvetica Light"/>
      </a:defRPr>
    </a:lvl4pPr>
    <a:lvl5pPr indent="914323" algn="ctr" defTabSz="584151">
      <a:defRPr sz="3799">
        <a:latin typeface="+mn-lt"/>
        <a:ea typeface="+mn-ea"/>
        <a:cs typeface="+mn-cs"/>
        <a:sym typeface="Helvetica Light"/>
      </a:defRPr>
    </a:lvl5pPr>
    <a:lvl6pPr indent="1142905" algn="ctr" defTabSz="584151">
      <a:defRPr sz="3799">
        <a:latin typeface="+mn-lt"/>
        <a:ea typeface="+mn-ea"/>
        <a:cs typeface="+mn-cs"/>
        <a:sym typeface="Helvetica Light"/>
      </a:defRPr>
    </a:lvl6pPr>
    <a:lvl7pPr indent="1371486" algn="ctr" defTabSz="584151">
      <a:defRPr sz="3799">
        <a:latin typeface="+mn-lt"/>
        <a:ea typeface="+mn-ea"/>
        <a:cs typeface="+mn-cs"/>
        <a:sym typeface="Helvetica Light"/>
      </a:defRPr>
    </a:lvl7pPr>
    <a:lvl8pPr indent="1600066" algn="ctr" defTabSz="584151">
      <a:defRPr sz="3799">
        <a:latin typeface="+mn-lt"/>
        <a:ea typeface="+mn-ea"/>
        <a:cs typeface="+mn-cs"/>
        <a:sym typeface="Helvetica Light"/>
      </a:defRPr>
    </a:lvl8pPr>
    <a:lvl9pPr indent="1828648" algn="ctr" defTabSz="584151">
      <a:defRPr sz="3799">
        <a:latin typeface="+mn-lt"/>
        <a:ea typeface="+mn-ea"/>
        <a:cs typeface="+mn-cs"/>
        <a:sym typeface="Helvetica Light"/>
      </a:defRPr>
    </a:lvl9pPr>
  </p:defaultTextStyle>
  <p:extLst>
    <p:ext uri="{521415D9-36F7-43E2-AB2F-B90AF26B5E84}">
      <p14:sectionLst xmlns:p14="http://schemas.microsoft.com/office/powerpoint/2010/main">
        <p14:section name="Untitled Section" id="{9A494832-45BE-8343-8436-5FD64E120D26}">
          <p14:sldIdLst>
            <p14:sldId id="256"/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Benoit,KR" initials="B [7]" lastIdx="1" clrIdx="6"/>
  <p:cmAuthor id="1" name="Benoit,KR" initials="B" lastIdx="1" clrIdx="0"/>
  <p:cmAuthor id="8" name="Benoit,KR" initials="B [8]" lastIdx="1" clrIdx="7"/>
  <p:cmAuthor id="2" name="Benoit,KR" initials="B [2]" lastIdx="1" clrIdx="1"/>
  <p:cmAuthor id="9" name="Benoit,KR" initials="B [9]" lastIdx="1" clrIdx="8"/>
  <p:cmAuthor id="3" name="Benoit,KR" initials="B [3]" lastIdx="1" clrIdx="2"/>
  <p:cmAuthor id="10" name="Benoit,KR" initials="B [10]" lastIdx="1" clrIdx="9"/>
  <p:cmAuthor id="4" name="Benoit,KR" initials="B [4]" lastIdx="1" clrIdx="3"/>
  <p:cmAuthor id="5" name="Benoit,KR" initials="B [5]" lastIdx="1" clrIdx="4"/>
  <p:cmAuthor id="6" name="Benoit,KR" initials="B [6]" lastIdx="1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AC7"/>
    <a:srgbClr val="DAF7FF"/>
    <a:srgbClr val="BCE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9481"/>
    <p:restoredTop sz="94663"/>
  </p:normalViewPr>
  <p:slideViewPr>
    <p:cSldViewPr snapToGrid="0" snapToObjects="1">
      <p:cViewPr>
        <p:scale>
          <a:sx n="121" d="100"/>
          <a:sy n="121" d="100"/>
        </p:scale>
        <p:origin x="304" y="144"/>
      </p:cViewPr>
      <p:guideLst/>
    </p:cSldViewPr>
  </p:slideViewPr>
  <p:notesTextViewPr>
    <p:cViewPr>
      <p:scale>
        <a:sx n="300" d="100"/>
        <a:sy n="3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162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1pPr>
    <a:lvl2pPr indent="228580" defTabSz="457162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2pPr>
    <a:lvl3pPr indent="457162" defTabSz="457162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3pPr>
    <a:lvl4pPr indent="685743" defTabSz="457162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4pPr>
    <a:lvl5pPr indent="914323" defTabSz="457162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5pPr>
    <a:lvl6pPr indent="1142905" defTabSz="457162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6pPr>
    <a:lvl7pPr indent="1371486" defTabSz="457162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7pPr>
    <a:lvl8pPr indent="1600066" defTabSz="457162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8pPr>
    <a:lvl9pPr indent="1828648" defTabSz="457162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5416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421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1364257" y="1918643"/>
            <a:ext cx="11241487" cy="354707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1364257" y="5561212"/>
            <a:ext cx="11241487" cy="121419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228600" algn="ctr">
              <a:spcBef>
                <a:spcPts val="0"/>
              </a:spcBef>
              <a:buSzTx/>
              <a:buNone/>
              <a:defRPr sz="3400"/>
            </a:lvl2pPr>
            <a:lvl3pPr marL="0" indent="457200" algn="ctr">
              <a:spcBef>
                <a:spcPts val="0"/>
              </a:spcBef>
              <a:buSzTx/>
              <a:buNone/>
              <a:defRPr sz="3400"/>
            </a:lvl3pPr>
            <a:lvl4pPr marL="0" indent="685800" algn="ctr">
              <a:spcBef>
                <a:spcPts val="0"/>
              </a:spcBef>
              <a:buSzTx/>
              <a:buNone/>
              <a:defRPr sz="3400"/>
            </a:lvl4pPr>
            <a:lvl5pPr marL="0" indent="914400" algn="ctr">
              <a:spcBef>
                <a:spcPts val="0"/>
              </a:spcBef>
              <a:buSzTx/>
              <a:buNone/>
              <a:defRPr sz="3400"/>
            </a:lvl5pPr>
          </a:lstStyle>
          <a:p>
            <a:pPr lvl="0">
              <a:defRPr sz="1800"/>
            </a:pPr>
            <a:r>
              <a:rPr sz="3400"/>
              <a:t>Body Level One</a:t>
            </a:r>
          </a:p>
          <a:p>
            <a:pPr lvl="1">
              <a:defRPr sz="1800"/>
            </a:pPr>
            <a:r>
              <a:rPr sz="3400"/>
              <a:t>Body Level Two</a:t>
            </a:r>
          </a:p>
          <a:p>
            <a:pPr lvl="2">
              <a:defRPr sz="1800"/>
            </a:pPr>
            <a:r>
              <a:rPr sz="3400"/>
              <a:t>Body Level Three</a:t>
            </a:r>
          </a:p>
          <a:p>
            <a:pPr lvl="3">
              <a:defRPr sz="1800"/>
            </a:pPr>
            <a:r>
              <a:rPr sz="3400"/>
              <a:t>Body Level Four</a:t>
            </a:r>
          </a:p>
          <a:p>
            <a:pPr lvl="4">
              <a:defRPr sz="1800"/>
            </a:pPr>
            <a:r>
              <a:rPr sz="3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1364257" y="7375674"/>
            <a:ext cx="11241487" cy="1527969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1364257" y="8958213"/>
            <a:ext cx="11241487" cy="121419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228600" algn="ctr">
              <a:spcBef>
                <a:spcPts val="0"/>
              </a:spcBef>
              <a:buSzTx/>
              <a:buNone/>
              <a:defRPr sz="3400"/>
            </a:lvl2pPr>
            <a:lvl3pPr marL="0" indent="457200" algn="ctr">
              <a:spcBef>
                <a:spcPts val="0"/>
              </a:spcBef>
              <a:buSzTx/>
              <a:buNone/>
              <a:defRPr sz="3400"/>
            </a:lvl3pPr>
            <a:lvl4pPr marL="0" indent="685800" algn="ctr">
              <a:spcBef>
                <a:spcPts val="0"/>
              </a:spcBef>
              <a:buSzTx/>
              <a:buNone/>
              <a:defRPr sz="3400"/>
            </a:lvl4pPr>
            <a:lvl5pPr marL="0" indent="914400" algn="ctr">
              <a:spcBef>
                <a:spcPts val="0"/>
              </a:spcBef>
              <a:buSzTx/>
              <a:buNone/>
              <a:defRPr sz="3400"/>
            </a:lvl5pPr>
          </a:lstStyle>
          <a:p>
            <a:pPr lvl="0">
              <a:defRPr sz="1800"/>
            </a:pPr>
            <a:r>
              <a:rPr sz="3400"/>
              <a:t>Body Level One</a:t>
            </a:r>
          </a:p>
          <a:p>
            <a:pPr lvl="1">
              <a:defRPr sz="1800"/>
            </a:pPr>
            <a:r>
              <a:rPr sz="3400"/>
              <a:t>Body Level Two</a:t>
            </a:r>
          </a:p>
          <a:p>
            <a:pPr lvl="2">
              <a:defRPr sz="1800"/>
            </a:pPr>
            <a:r>
              <a:rPr sz="3400"/>
              <a:t>Body Level Three</a:t>
            </a:r>
          </a:p>
          <a:p>
            <a:pPr lvl="3">
              <a:defRPr sz="1800"/>
            </a:pPr>
            <a:r>
              <a:rPr sz="3400"/>
              <a:t>Body Level Four</a:t>
            </a:r>
          </a:p>
          <a:p>
            <a:pPr lvl="4">
              <a:defRPr sz="1800"/>
            </a:pPr>
            <a:r>
              <a:rPr sz="3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364257" y="3623964"/>
            <a:ext cx="11241487" cy="354707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1023194" y="840879"/>
            <a:ext cx="5729884" cy="4283772"/>
          </a:xfrm>
          <a:prstGeom prst="rect">
            <a:avLst/>
          </a:prstGeom>
        </p:spPr>
        <p:txBody>
          <a:bodyPr anchor="b"/>
          <a:lstStyle>
            <a:lvl1pPr>
              <a:defRPr sz="6600"/>
            </a:lvl1pPr>
          </a:lstStyle>
          <a:p>
            <a:pPr lvl="0">
              <a:defRPr sz="1800"/>
            </a:pPr>
            <a:r>
              <a:rPr sz="6600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1023194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228600" algn="ctr">
              <a:spcBef>
                <a:spcPts val="0"/>
              </a:spcBef>
              <a:buSzTx/>
              <a:buNone/>
              <a:defRPr sz="3400"/>
            </a:lvl2pPr>
            <a:lvl3pPr marL="0" indent="457200" algn="ctr">
              <a:spcBef>
                <a:spcPts val="0"/>
              </a:spcBef>
              <a:buSzTx/>
              <a:buNone/>
              <a:defRPr sz="3400"/>
            </a:lvl3pPr>
            <a:lvl4pPr marL="0" indent="685800" algn="ctr">
              <a:spcBef>
                <a:spcPts val="0"/>
              </a:spcBef>
              <a:buSzTx/>
              <a:buNone/>
              <a:defRPr sz="3400"/>
            </a:lvl4pPr>
            <a:lvl5pPr marL="0" indent="914400" algn="ctr">
              <a:spcBef>
                <a:spcPts val="0"/>
              </a:spcBef>
              <a:buSzTx/>
              <a:buNone/>
              <a:defRPr sz="3400"/>
            </a:lvl5pPr>
          </a:lstStyle>
          <a:p>
            <a:pPr lvl="0">
              <a:defRPr sz="1800"/>
            </a:pPr>
            <a:r>
              <a:rPr sz="3400"/>
              <a:t>Body Level One</a:t>
            </a:r>
          </a:p>
          <a:p>
            <a:pPr lvl="1">
              <a:defRPr sz="1800"/>
            </a:pPr>
            <a:r>
              <a:rPr sz="3400"/>
              <a:t>Body Level Two</a:t>
            </a:r>
          </a:p>
          <a:p>
            <a:pPr lvl="2">
              <a:defRPr sz="1800"/>
            </a:pPr>
            <a:r>
              <a:rPr sz="3400"/>
              <a:t>Body Level Three</a:t>
            </a:r>
          </a:p>
          <a:p>
            <a:pPr lvl="3">
              <a:defRPr sz="1800"/>
            </a:pPr>
            <a:r>
              <a:rPr sz="3400"/>
              <a:t>Body Level Four</a:t>
            </a:r>
          </a:p>
          <a:p>
            <a:pPr lvl="4">
              <a:defRPr sz="1800"/>
            </a:pPr>
            <a:r>
              <a:rPr sz="3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800"/>
              <a:t>Body Level One</a:t>
            </a:r>
          </a:p>
          <a:p>
            <a:pPr lvl="1">
              <a:defRPr sz="1800"/>
            </a:pPr>
            <a:r>
              <a:rPr sz="3800"/>
              <a:t>Body Level Two</a:t>
            </a:r>
          </a:p>
          <a:p>
            <a:pPr lvl="2">
              <a:defRPr sz="1800"/>
            </a:pPr>
            <a:r>
              <a:rPr sz="3800"/>
              <a:t>Body Level Three</a:t>
            </a:r>
          </a:p>
          <a:p>
            <a:pPr lvl="3">
              <a:defRPr sz="1800"/>
            </a:pPr>
            <a:r>
              <a:rPr sz="3800"/>
              <a:t>Body Level Four</a:t>
            </a:r>
          </a:p>
          <a:p>
            <a:pPr lvl="4">
              <a:defRPr sz="1800"/>
            </a:pPr>
            <a:r>
              <a:rPr sz="38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1023194" y="2955478"/>
            <a:ext cx="5729884" cy="6753077"/>
          </a:xfrm>
          <a:prstGeom prst="rect">
            <a:avLst/>
          </a:prstGeom>
        </p:spPr>
        <p:txBody>
          <a:bodyPr/>
          <a:lstStyle>
            <a:lvl1pPr marL="367392" indent="-367392">
              <a:spcBef>
                <a:spcPts val="3200"/>
              </a:spcBef>
              <a:defRPr sz="3000"/>
            </a:lvl1pPr>
            <a:lvl2pPr marL="710292" indent="-367392">
              <a:spcBef>
                <a:spcPts val="3200"/>
              </a:spcBef>
              <a:defRPr sz="3000"/>
            </a:lvl2pPr>
            <a:lvl3pPr marL="1053192" indent="-367392">
              <a:spcBef>
                <a:spcPts val="3200"/>
              </a:spcBef>
              <a:defRPr sz="3000"/>
            </a:lvl3pPr>
            <a:lvl4pPr marL="1396092" indent="-367392">
              <a:spcBef>
                <a:spcPts val="3200"/>
              </a:spcBef>
              <a:defRPr sz="3000"/>
            </a:lvl4pPr>
            <a:lvl5pPr marL="1738992" indent="-367392">
              <a:spcBef>
                <a:spcPts val="3200"/>
              </a:spcBef>
              <a:defRPr sz="3000"/>
            </a:lvl5pPr>
          </a:lstStyle>
          <a:p>
            <a:pPr lvl="0">
              <a:defRPr sz="1800"/>
            </a:pPr>
            <a:r>
              <a:rPr sz="3000"/>
              <a:t>Body Level One</a:t>
            </a:r>
          </a:p>
          <a:p>
            <a:pPr lvl="1">
              <a:defRPr sz="1800"/>
            </a:pPr>
            <a:r>
              <a:rPr sz="3000"/>
              <a:t>Body Level Two</a:t>
            </a:r>
          </a:p>
          <a:p>
            <a:pPr lvl="2">
              <a:defRPr sz="1800"/>
            </a:pPr>
            <a:r>
              <a:rPr sz="3000"/>
              <a:t>Body Level Three</a:t>
            </a:r>
          </a:p>
          <a:p>
            <a:pPr lvl="3">
              <a:defRPr sz="1800"/>
            </a:pPr>
            <a:r>
              <a:rPr sz="3000"/>
              <a:t>Body Level Four</a:t>
            </a:r>
          </a:p>
          <a:p>
            <a:pPr lvl="4">
              <a:defRPr sz="1800"/>
            </a:pPr>
            <a:r>
              <a:rPr sz="30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1023193" y="1523009"/>
            <a:ext cx="11923614" cy="774898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800"/>
              <a:t>Body Level One</a:t>
            </a:r>
          </a:p>
          <a:p>
            <a:pPr lvl="1">
              <a:defRPr sz="1800"/>
            </a:pPr>
            <a:r>
              <a:rPr sz="3800"/>
              <a:t>Body Level Two</a:t>
            </a:r>
          </a:p>
          <a:p>
            <a:pPr lvl="2">
              <a:defRPr sz="1800"/>
            </a:pPr>
            <a:r>
              <a:rPr sz="3800"/>
              <a:t>Body Level Three</a:t>
            </a:r>
          </a:p>
          <a:p>
            <a:pPr lvl="3">
              <a:defRPr sz="1800"/>
            </a:pPr>
            <a:r>
              <a:rPr sz="3800"/>
              <a:t>Body Level Four</a:t>
            </a:r>
          </a:p>
          <a:p>
            <a:pPr lvl="4">
              <a:defRPr sz="1800"/>
            </a:pPr>
            <a:r>
              <a:rPr sz="38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023193" y="636242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3800"/>
              <a:t>Body Level One</a:t>
            </a:r>
          </a:p>
          <a:p>
            <a:pPr lvl="1">
              <a:defRPr sz="1800"/>
            </a:pPr>
            <a:r>
              <a:rPr sz="3800"/>
              <a:t>Body Level Two</a:t>
            </a:r>
          </a:p>
          <a:p>
            <a:pPr lvl="2">
              <a:defRPr sz="1800"/>
            </a:pPr>
            <a:r>
              <a:rPr sz="3800"/>
              <a:t>Body Level Three</a:t>
            </a:r>
          </a:p>
          <a:p>
            <a:pPr lvl="3">
              <a:defRPr sz="1800"/>
            </a:pPr>
            <a:r>
              <a:rPr sz="3800"/>
              <a:t>Body Level Four</a:t>
            </a:r>
          </a:p>
          <a:p>
            <a:pPr lvl="4">
              <a:defRPr sz="1800"/>
            </a:pPr>
            <a:r>
              <a:rPr sz="38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algn="ctr" defTabSz="584200">
        <a:defRPr sz="88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8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8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8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8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8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8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8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800">
          <a:latin typeface="+mn-lt"/>
          <a:ea typeface="+mn-ea"/>
          <a:cs typeface="+mn-cs"/>
          <a:sym typeface="Helvetica Light"/>
        </a:defRPr>
      </a:lvl9pPr>
    </p:titleStyle>
    <p:bodyStyle>
      <a:lvl1pPr marL="4691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1pPr>
      <a:lvl2pPr marL="9136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2pPr>
      <a:lvl3pPr marL="13581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3pPr>
      <a:lvl4pPr marL="18026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4pPr>
      <a:lvl5pPr marL="22471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5pPr>
      <a:lvl6pPr marL="26916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6pPr>
      <a:lvl7pPr marL="31361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7pPr>
      <a:lvl8pPr marL="35806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8pPr>
      <a:lvl9pPr marL="40251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234138" y="1216444"/>
            <a:ext cx="3531950" cy="2724140"/>
          </a:xfrm>
          <a:prstGeom prst="rect">
            <a:avLst/>
          </a:prstGeom>
          <a:solidFill>
            <a:srgbClr val="DAF7FF"/>
          </a:solidFill>
          <a:ln w="762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831787" y="1212238"/>
            <a:ext cx="3052773" cy="2728346"/>
          </a:xfrm>
          <a:prstGeom prst="rect">
            <a:avLst/>
          </a:prstGeom>
          <a:solidFill>
            <a:srgbClr val="DAF7FF"/>
          </a:solidFill>
          <a:ln w="762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62622" y="4351975"/>
            <a:ext cx="6588000" cy="6233192"/>
          </a:xfrm>
          <a:prstGeom prst="rect">
            <a:avLst/>
          </a:prstGeom>
          <a:noFill/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037878" y="8064987"/>
            <a:ext cx="6840676" cy="2305932"/>
          </a:xfrm>
          <a:prstGeom prst="rect">
            <a:avLst/>
          </a:prstGeom>
          <a:noFill/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5" name="Shape 35"/>
          <p:cNvSpPr/>
          <p:nvPr/>
        </p:nvSpPr>
        <p:spPr>
          <a:xfrm>
            <a:off x="288983" y="1607350"/>
            <a:ext cx="3503467" cy="22570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marL="171450" indent="-171450" algn="l">
              <a:buFont typeface="Arial" charset="0"/>
              <a:buChar char="•"/>
            </a:pPr>
            <a:r>
              <a:rPr lang="en-US" sz="1400" b="1" dirty="0">
                <a:latin typeface="Source Sans Pro" charset="0"/>
                <a:ea typeface="Source Sans Pro" charset="0"/>
                <a:cs typeface="Source Sans Pro" charset="0"/>
              </a:rPr>
              <a:t>corpus_*</a:t>
            </a:r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</a:rPr>
              <a:t> manage text collections/metadata</a:t>
            </a:r>
          </a:p>
          <a:p>
            <a:pPr marL="171450" indent="-171450" algn="l">
              <a:buFont typeface="Arial" charset="0"/>
              <a:buChar char="•"/>
            </a:pPr>
            <a:r>
              <a:rPr lang="en-US" sz="1400" b="1" dirty="0">
                <a:latin typeface="Source Sans Pro" charset="0"/>
                <a:ea typeface="Source Sans Pro" charset="0"/>
                <a:cs typeface="Source Sans Pro" charset="0"/>
              </a:rPr>
              <a:t>tokens_*</a:t>
            </a:r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</a:rPr>
              <a:t> create/modify tokenized texts</a:t>
            </a:r>
          </a:p>
          <a:p>
            <a:pPr marL="171450" indent="-171450" algn="l">
              <a:buFont typeface="Arial" charset="0"/>
              <a:buChar char="•"/>
            </a:pPr>
            <a:r>
              <a:rPr lang="en-US" sz="1400" b="1" dirty="0" err="1">
                <a:latin typeface="Source Sans Pro" charset="0"/>
                <a:ea typeface="Source Sans Pro" charset="0"/>
                <a:cs typeface="Source Sans Pro" charset="0"/>
              </a:rPr>
              <a:t>dfm</a:t>
            </a:r>
            <a:r>
              <a:rPr lang="en-US" sz="1400" b="1" dirty="0">
                <a:latin typeface="Source Sans Pro" charset="0"/>
                <a:ea typeface="Source Sans Pro" charset="0"/>
                <a:cs typeface="Source Sans Pro" charset="0"/>
              </a:rPr>
              <a:t>_*</a:t>
            </a:r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</a:rPr>
              <a:t> create/modify doc-feature matrices</a:t>
            </a:r>
          </a:p>
          <a:p>
            <a:pPr marL="171450" indent="-171450" algn="l">
              <a:buFont typeface="Arial" charset="0"/>
              <a:buChar char="•"/>
            </a:pPr>
            <a:r>
              <a:rPr lang="en-US" sz="1400" b="1" dirty="0" err="1">
                <a:latin typeface="Source Sans Pro" charset="0"/>
                <a:ea typeface="Source Sans Pro" charset="0"/>
                <a:cs typeface="Source Sans Pro" charset="0"/>
              </a:rPr>
              <a:t>fcm</a:t>
            </a:r>
            <a:r>
              <a:rPr lang="en-US" sz="1400" b="1" dirty="0">
                <a:latin typeface="Source Sans Pro" charset="0"/>
                <a:ea typeface="Source Sans Pro" charset="0"/>
                <a:cs typeface="Source Sans Pro" charset="0"/>
              </a:rPr>
              <a:t>_</a:t>
            </a:r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</a:rPr>
              <a:t>* work with co-occurrence matrices</a:t>
            </a:r>
          </a:p>
          <a:p>
            <a:pPr marL="171450" indent="-171450" algn="l">
              <a:buFont typeface="Arial" charset="0"/>
              <a:buChar char="•"/>
            </a:pPr>
            <a:r>
              <a:rPr lang="en-US" sz="1400" b="1" dirty="0" err="1">
                <a:latin typeface="Source Sans Pro" charset="0"/>
                <a:ea typeface="Source Sans Pro" charset="0"/>
                <a:cs typeface="Source Sans Pro" charset="0"/>
              </a:rPr>
              <a:t>textstat</a:t>
            </a:r>
            <a:r>
              <a:rPr lang="en-US" sz="1400" b="1" dirty="0">
                <a:latin typeface="Source Sans Pro" charset="0"/>
                <a:ea typeface="Source Sans Pro" charset="0"/>
                <a:cs typeface="Source Sans Pro" charset="0"/>
              </a:rPr>
              <a:t>_*</a:t>
            </a:r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</a:rPr>
              <a:t> calculate text-based statistics</a:t>
            </a:r>
            <a:endParaRPr lang="en-US" sz="1400" b="1" dirty="0">
              <a:latin typeface="Source Sans Pro" charset="0"/>
              <a:ea typeface="Source Sans Pro" charset="0"/>
              <a:cs typeface="Source Sans Pro" charset="0"/>
            </a:endParaRPr>
          </a:p>
          <a:p>
            <a:pPr marL="171450" indent="-171450" algn="l">
              <a:buFont typeface="Arial" charset="0"/>
              <a:buChar char="•"/>
            </a:pPr>
            <a:r>
              <a:rPr lang="en-US" sz="1400" b="1" dirty="0" err="1">
                <a:latin typeface="Source Sans Pro" charset="0"/>
                <a:ea typeface="Source Sans Pro" charset="0"/>
                <a:cs typeface="Source Sans Pro" charset="0"/>
              </a:rPr>
              <a:t>textmodel</a:t>
            </a:r>
            <a:r>
              <a:rPr lang="en-US" sz="1400" b="1" dirty="0">
                <a:latin typeface="Source Sans Pro" charset="0"/>
                <a:ea typeface="Source Sans Pro" charset="0"/>
                <a:cs typeface="Source Sans Pro" charset="0"/>
              </a:rPr>
              <a:t>_</a:t>
            </a:r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</a:rPr>
              <a:t>* fit (un-)supervised models</a:t>
            </a:r>
          </a:p>
          <a:p>
            <a:pPr marL="171450" indent="-171450" algn="l">
              <a:buFont typeface="Arial" charset="0"/>
              <a:buChar char="•"/>
            </a:pPr>
            <a:r>
              <a:rPr lang="en-US" sz="1400" b="1" dirty="0" err="1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textplot</a:t>
            </a:r>
            <a:r>
              <a:rPr lang="en-US" sz="1400" b="1" dirty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_</a:t>
            </a:r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*</a:t>
            </a:r>
            <a:r>
              <a:rPr lang="en-US" sz="1400" b="1" dirty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 </a:t>
            </a:r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create text-based visualizations</a:t>
            </a:r>
            <a:endParaRPr lang="en-US" sz="1400" b="1" dirty="0">
              <a:latin typeface="Source Sans Pro" charset="0"/>
              <a:ea typeface="Source Sans Pro" charset="0"/>
              <a:cs typeface="Source Sans Pro" charset="0"/>
              <a:sym typeface="Source Sans Pro Light"/>
            </a:endParaRPr>
          </a:p>
          <a:p>
            <a:pPr algn="l">
              <a:spcBef>
                <a:spcPts val="800"/>
              </a:spcBef>
            </a:pPr>
            <a:r>
              <a:rPr lang="en-US" sz="1400" b="1" dirty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Consistent grammar:</a:t>
            </a:r>
          </a:p>
          <a:p>
            <a:pPr marL="171450" indent="-171450" algn="l">
              <a:buFont typeface="Arial" charset="0"/>
              <a:buChar char="•"/>
            </a:pPr>
            <a:r>
              <a:rPr lang="en-US" sz="1400" b="1" dirty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object() </a:t>
            </a:r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constructor for the object type</a:t>
            </a:r>
          </a:p>
          <a:p>
            <a:pPr marL="171450" indent="-171450" algn="l">
              <a:buFont typeface="Arial" charset="0"/>
              <a:buChar char="•"/>
            </a:pPr>
            <a:r>
              <a:rPr lang="en-US" sz="1400" b="1" dirty="0" err="1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object_verb</a:t>
            </a:r>
            <a:r>
              <a:rPr lang="en-US" sz="1400" b="1" dirty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() </a:t>
            </a:r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inputs &amp; returns object type </a:t>
            </a:r>
          </a:p>
        </p:txBody>
      </p:sp>
      <p:sp>
        <p:nvSpPr>
          <p:cNvPr id="37" name="Shape 37"/>
          <p:cNvSpPr>
            <a:spLocks noGrp="1"/>
          </p:cNvSpPr>
          <p:nvPr>
            <p:ph type="title"/>
          </p:nvPr>
        </p:nvSpPr>
        <p:spPr>
          <a:xfrm>
            <a:off x="3559271" y="192638"/>
            <a:ext cx="3511910" cy="53684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5000" dirty="0">
                <a:latin typeface="Source Sans Pro" charset="0"/>
                <a:ea typeface="Source Sans Pro" charset="0"/>
                <a:cs typeface="Source Sans Pro" charset="0"/>
              </a:rPr>
              <a:t>Cheat Sheet</a:t>
            </a:r>
            <a:endParaRPr lang="en-US" sz="5000" dirty="0">
              <a:solidFill>
                <a:srgbClr val="53585F"/>
              </a:solidFill>
              <a:latin typeface="Source Sans Pro" charset="0"/>
              <a:ea typeface="Source Sans Pro" charset="0"/>
              <a:cs typeface="Source Sans Pro" charset="0"/>
              <a:sym typeface="Source Sans Pro Light"/>
            </a:endParaRPr>
          </a:p>
        </p:txBody>
      </p:sp>
      <p:sp>
        <p:nvSpPr>
          <p:cNvPr id="38" name="Shape 38"/>
          <p:cNvSpPr/>
          <p:nvPr/>
        </p:nvSpPr>
        <p:spPr>
          <a:xfrm>
            <a:off x="234138" y="1052562"/>
            <a:ext cx="3531950" cy="465035"/>
          </a:xfrm>
          <a:prstGeom prst="roundRect">
            <a:avLst>
              <a:gd name="adj" fmla="val 20098"/>
            </a:avLst>
          </a:prstGeom>
          <a:solidFill>
            <a:srgbClr val="006AC7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spcBef>
                <a:spcPts val="800"/>
              </a:spcBef>
              <a:defRPr sz="1800"/>
            </a:pPr>
            <a:r>
              <a:rPr lang="en-US"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General syntax</a:t>
            </a:r>
          </a:p>
        </p:txBody>
      </p:sp>
      <p:sp>
        <p:nvSpPr>
          <p:cNvPr id="303" name="Shape 35"/>
          <p:cNvSpPr/>
          <p:nvPr/>
        </p:nvSpPr>
        <p:spPr>
          <a:xfrm>
            <a:off x="520861" y="4738679"/>
            <a:ext cx="6216624" cy="53347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sz="1500" b="1" dirty="0">
                <a:latin typeface="Source Sans Pro" charset="0"/>
                <a:ea typeface="Source Sans Pro" charset="0"/>
                <a:cs typeface="Source Sans Pro" charset="0"/>
              </a:rPr>
              <a:t>Read texts (txt, pdf, csv, doc, </a:t>
            </a:r>
            <a:r>
              <a:rPr lang="en-US" sz="1500" b="1" dirty="0" err="1">
                <a:latin typeface="Source Sans Pro" charset="0"/>
                <a:ea typeface="Source Sans Pro" charset="0"/>
                <a:cs typeface="Source Sans Pro" charset="0"/>
              </a:rPr>
              <a:t>docx</a:t>
            </a:r>
            <a:r>
              <a:rPr lang="en-US" sz="1500" b="1" dirty="0">
                <a:latin typeface="Source Sans Pro" charset="0"/>
                <a:ea typeface="Source Sans Pro" charset="0"/>
                <a:cs typeface="Source Sans Pro" charset="0"/>
              </a:rPr>
              <a:t>, </a:t>
            </a:r>
            <a:r>
              <a:rPr lang="en-US" sz="1500" b="1" dirty="0" err="1">
                <a:latin typeface="Source Sans Pro" charset="0"/>
                <a:ea typeface="Source Sans Pro" charset="0"/>
                <a:cs typeface="Source Sans Pro" charset="0"/>
              </a:rPr>
              <a:t>json</a:t>
            </a:r>
            <a:r>
              <a:rPr lang="en-US" sz="1500" b="1" dirty="0">
                <a:latin typeface="Source Sans Pro" charset="0"/>
                <a:ea typeface="Source Sans Pro" charset="0"/>
                <a:cs typeface="Source Sans Pro" charset="0"/>
              </a:rPr>
              <a:t>, xml)</a:t>
            </a:r>
          </a:p>
          <a:p>
            <a:pPr algn="l"/>
            <a:r>
              <a:rPr lang="en-US" sz="1300" dirty="0" err="1">
                <a:latin typeface="Monaco" charset="0"/>
                <a:ea typeface="Monaco" charset="0"/>
                <a:cs typeface="Monaco" charset="0"/>
              </a:rPr>
              <a:t>my_texts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 &lt;- </a:t>
            </a:r>
            <a:r>
              <a:rPr lang="en-US" sz="1300" dirty="0" err="1">
                <a:latin typeface="Monaco" charset="0"/>
                <a:ea typeface="Monaco" charset="0"/>
                <a:cs typeface="Monaco" charset="0"/>
              </a:rPr>
              <a:t>readtext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::</a:t>
            </a:r>
            <a:r>
              <a:rPr lang="en-US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readtext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("~/link/to/path/*") 	</a:t>
            </a:r>
            <a:endParaRPr lang="en-US" sz="1500" i="1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>
              <a:spcBef>
                <a:spcPts val="800"/>
              </a:spcBef>
            </a:pPr>
            <a:r>
              <a:rPr lang="en-US" sz="1500" b="1" dirty="0">
                <a:latin typeface="Source Sans Pro" charset="0"/>
                <a:ea typeface="Source Sans Pro" charset="0"/>
                <a:cs typeface="Source Sans Pro" charset="0"/>
              </a:rPr>
              <a:t>Construct a corpus from a character vector</a:t>
            </a:r>
          </a:p>
          <a:p>
            <a:pPr algn="l"/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x &lt;- </a:t>
            </a:r>
            <a:r>
              <a:rPr lang="en-US" sz="1300" dirty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corpus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(data_char_ukimmig2010, </a:t>
            </a:r>
            <a:r>
              <a:rPr lang="en-US" sz="1300" dirty="0" err="1">
                <a:latin typeface="Monaco" charset="0"/>
                <a:ea typeface="Monaco" charset="0"/>
                <a:cs typeface="Monaco" charset="0"/>
              </a:rPr>
              <a:t>text_field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 = "text")</a:t>
            </a:r>
            <a:endParaRPr lang="en-US" sz="1300" i="1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>
              <a:spcBef>
                <a:spcPts val="800"/>
              </a:spcBef>
            </a:pPr>
            <a:r>
              <a:rPr lang="en-US" sz="1500" b="1" dirty="0">
                <a:latin typeface="Source Sans Pro" charset="0"/>
                <a:ea typeface="Source Sans Pro" charset="0"/>
                <a:cs typeface="Source Sans Pro" charset="0"/>
              </a:rPr>
              <a:t>Explore a corpus</a:t>
            </a:r>
          </a:p>
          <a:p>
            <a:pPr algn="l"/>
            <a:r>
              <a:rPr lang="en-US" sz="1300" dirty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summary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1300" dirty="0" err="1">
                <a:latin typeface="Monaco" charset="0"/>
                <a:ea typeface="Monaco" charset="0"/>
                <a:cs typeface="Monaco" charset="0"/>
              </a:rPr>
              <a:t>data_corpus_inaugural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, n = 2)</a:t>
            </a:r>
            <a:endParaRPr lang="en-US" sz="1300" b="1" dirty="0">
              <a:solidFill>
                <a:srgbClr val="006AC7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algn="l"/>
            <a:r>
              <a:rPr lang="en-US" sz="900" dirty="0">
                <a:latin typeface="Monaco" charset="0"/>
                <a:ea typeface="Monaco" charset="0"/>
                <a:cs typeface="Monaco" charset="0"/>
              </a:rPr>
              <a:t>## Corpus consisting of 58 documents, showing 2 documents:</a:t>
            </a:r>
          </a:p>
          <a:p>
            <a:pPr algn="l"/>
            <a:r>
              <a:rPr lang="en-US" sz="900" dirty="0">
                <a:latin typeface="Monaco" charset="0"/>
                <a:ea typeface="Monaco" charset="0"/>
                <a:cs typeface="Monaco" charset="0"/>
              </a:rPr>
              <a:t>## </a:t>
            </a:r>
          </a:p>
          <a:p>
            <a:pPr algn="l"/>
            <a:r>
              <a:rPr lang="en-US" sz="900" dirty="0">
                <a:latin typeface="Monaco" charset="0"/>
                <a:ea typeface="Monaco" charset="0"/>
                <a:cs typeface="Monaco" charset="0"/>
              </a:rPr>
              <a:t>##             Text Types Tokens Sentences Year  President FirstName Party</a:t>
            </a:r>
          </a:p>
          <a:p>
            <a:pPr algn="l"/>
            <a:r>
              <a:rPr lang="en-US" sz="900" dirty="0">
                <a:latin typeface="Monaco" charset="0"/>
                <a:ea typeface="Monaco" charset="0"/>
                <a:cs typeface="Monaco" charset="0"/>
              </a:rPr>
              <a:t>##  1789-Washington   625   1537        23 1789 Washington    George  none</a:t>
            </a:r>
          </a:p>
          <a:p>
            <a:pPr algn="l"/>
            <a:r>
              <a:rPr lang="en-US" sz="900" dirty="0">
                <a:latin typeface="Monaco" charset="0"/>
                <a:ea typeface="Monaco" charset="0"/>
                <a:cs typeface="Monaco" charset="0"/>
              </a:rPr>
              <a:t>##  1793-Washington    96    147         4 1793 Washington    George  none</a:t>
            </a:r>
          </a:p>
          <a:p>
            <a:pPr algn="l">
              <a:spcBef>
                <a:spcPts val="800"/>
              </a:spcBef>
            </a:pPr>
            <a:r>
              <a:rPr lang="en-US" sz="1500" b="1" dirty="0">
                <a:latin typeface="Source Sans Pro" charset="0"/>
                <a:ea typeface="Source Sans Pro" charset="0"/>
                <a:cs typeface="Source Sans Pro" charset="0"/>
              </a:rPr>
              <a:t>Extract or add document-level variables</a:t>
            </a:r>
            <a:br>
              <a:rPr lang="en-US" sz="1500" b="1" dirty="0">
                <a:latin typeface="Source Sans Pro" charset="0"/>
                <a:ea typeface="Source Sans Pro" charset="0"/>
                <a:cs typeface="Source Sans Pro" charset="0"/>
              </a:rPr>
            </a:br>
            <a:r>
              <a:rPr lang="en-US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party &lt;- </a:t>
            </a:r>
            <a:r>
              <a:rPr lang="en-US" sz="1300" dirty="0" err="1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data_corpus_inaugural$Party</a:t>
            </a:r>
            <a:br>
              <a:rPr lang="en-US" sz="1300" dirty="0">
                <a:latin typeface="Monaco" charset="0"/>
                <a:ea typeface="Monaco" charset="0"/>
                <a:cs typeface="Monaco" charset="0"/>
              </a:rPr>
            </a:br>
            <a:r>
              <a:rPr lang="en-US" sz="1300" dirty="0" err="1">
                <a:latin typeface="Monaco" charset="0"/>
                <a:ea typeface="Monaco" charset="0"/>
                <a:cs typeface="Monaco" charset="0"/>
              </a:rPr>
              <a:t>x$serial_number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" &lt;- 1:ndoc(x)</a:t>
            </a:r>
            <a:endParaRPr lang="en-US" sz="1300" dirty="0">
              <a:solidFill>
                <a:srgbClr val="006AC7"/>
              </a:solidFill>
              <a:latin typeface="Monaco" charset="0"/>
              <a:ea typeface="Monaco" charset="0"/>
              <a:cs typeface="Monaco" charset="0"/>
            </a:endParaRPr>
          </a:p>
          <a:p>
            <a:pPr algn="l">
              <a:spcBef>
                <a:spcPts val="800"/>
              </a:spcBef>
            </a:pPr>
            <a:r>
              <a:rPr lang="en-US" sz="1500" b="1" dirty="0">
                <a:latin typeface="Source Sans Pro" charset="0"/>
                <a:ea typeface="Source Sans Pro" charset="0"/>
                <a:cs typeface="Source Sans Pro" charset="0"/>
              </a:rPr>
              <a:t>Bind or subset corpora</a:t>
            </a:r>
          </a:p>
          <a:p>
            <a:pPr algn="l"/>
            <a:r>
              <a:rPr lang="en-US" sz="1300" dirty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corpus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(x[1:5]) + </a:t>
            </a:r>
            <a:r>
              <a:rPr lang="en-US" sz="1300" dirty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corpus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(x[7:9])</a:t>
            </a:r>
          </a:p>
          <a:p>
            <a:pPr algn="l"/>
            <a:r>
              <a:rPr lang="en-US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corpus_subset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(x</a:t>
            </a:r>
            <a:r>
              <a:rPr lang="en-US" sz="1300" i="1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Year &gt; 1990</a:t>
            </a:r>
            <a:r>
              <a:rPr lang="en-US" sz="1300" i="1" dirty="0">
                <a:latin typeface="Monaco" charset="0"/>
                <a:ea typeface="Monaco" charset="0"/>
                <a:cs typeface="Monaco" charset="0"/>
              </a:rPr>
              <a:t>)</a:t>
            </a:r>
            <a:endParaRPr lang="en-US" sz="1500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>
              <a:spcBef>
                <a:spcPts val="800"/>
              </a:spcBef>
            </a:pPr>
            <a:r>
              <a:rPr lang="en-US" sz="1500" b="1" dirty="0">
                <a:latin typeface="Source Sans Pro" charset="0"/>
                <a:ea typeface="Source Sans Pro" charset="0"/>
                <a:cs typeface="Source Sans Pro" charset="0"/>
              </a:rPr>
              <a:t>Change units of a corpus</a:t>
            </a:r>
          </a:p>
          <a:p>
            <a:pPr algn="l"/>
            <a:r>
              <a:rPr lang="en-US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corpus_reshape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(x, to = "sentences"))</a:t>
            </a:r>
          </a:p>
          <a:p>
            <a:pPr algn="l">
              <a:spcBef>
                <a:spcPts val="800"/>
              </a:spcBef>
            </a:pPr>
            <a:r>
              <a:rPr lang="en-US" sz="1500" b="1" dirty="0">
                <a:latin typeface="Source Sans Pro" charset="0"/>
                <a:ea typeface="Source Sans Pro" charset="0"/>
                <a:cs typeface="Source Sans Pro" charset="0"/>
              </a:rPr>
              <a:t>Segment texts on a pattern match</a:t>
            </a:r>
          </a:p>
          <a:p>
            <a:pPr algn="l"/>
            <a:r>
              <a:rPr lang="en-US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corpus_segment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(x, pattern, </a:t>
            </a:r>
            <a:r>
              <a:rPr lang="en-US" sz="1300" dirty="0" err="1">
                <a:latin typeface="Monaco" charset="0"/>
                <a:ea typeface="Monaco" charset="0"/>
                <a:cs typeface="Monaco" charset="0"/>
              </a:rPr>
              <a:t>valuetype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1300" dirty="0" err="1">
                <a:latin typeface="Monaco" charset="0"/>
                <a:ea typeface="Monaco" charset="0"/>
                <a:cs typeface="Monaco" charset="0"/>
              </a:rPr>
              <a:t>extract_pattern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 = TRUE)</a:t>
            </a:r>
          </a:p>
          <a:p>
            <a:pPr algn="l">
              <a:spcBef>
                <a:spcPts val="800"/>
              </a:spcBef>
            </a:pPr>
            <a:r>
              <a:rPr lang="en-US" sz="1500" b="1" dirty="0">
                <a:latin typeface="Source Sans Pro" charset="0"/>
                <a:ea typeface="Source Sans Pro" charset="0"/>
                <a:cs typeface="Source Sans Pro" charset="0"/>
              </a:rPr>
              <a:t>Take a random sample of corpus texts</a:t>
            </a:r>
          </a:p>
          <a:p>
            <a:pPr algn="l"/>
            <a:r>
              <a:rPr lang="en-US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corpus_sample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(x, size = 10, replace = FALSE)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66" y="34885"/>
            <a:ext cx="3268239" cy="93600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302" name="Shape 38"/>
          <p:cNvSpPr/>
          <p:nvPr/>
        </p:nvSpPr>
        <p:spPr>
          <a:xfrm>
            <a:off x="234138" y="4049688"/>
            <a:ext cx="6650422" cy="486431"/>
          </a:xfrm>
          <a:prstGeom prst="roundRect">
            <a:avLst>
              <a:gd name="adj" fmla="val 20098"/>
            </a:avLst>
          </a:prstGeom>
          <a:solidFill>
            <a:srgbClr val="006AC7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en-US" sz="24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Create a corpus from texts (</a:t>
            </a:r>
            <a:r>
              <a:rPr lang="en-US" sz="2000" dirty="0">
                <a:solidFill>
                  <a:srgbClr val="FFFFFF"/>
                </a:solidFill>
                <a:latin typeface="Monaco" charset="0"/>
                <a:ea typeface="Monaco" charset="0"/>
                <a:cs typeface="Monaco" charset="0"/>
                <a:sym typeface="Source Sans Pro"/>
              </a:rPr>
              <a:t>corpus_*</a:t>
            </a:r>
            <a:r>
              <a:rPr lang="en-US" sz="2400" dirty="0">
                <a:solidFill>
                  <a:srgbClr val="FFFFFF"/>
                </a:solidFill>
                <a:latin typeface="Source Sans Pro" charset="0"/>
                <a:ea typeface="Source Sans Pro" charset="0"/>
                <a:cs typeface="Source Sans Pro" charset="0"/>
                <a:sym typeface="Source Sans Pro"/>
              </a:rPr>
              <a:t>)</a:t>
            </a:r>
            <a:endParaRPr lang="en-US" sz="2400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3" name="Shape 35"/>
          <p:cNvSpPr/>
          <p:nvPr/>
        </p:nvSpPr>
        <p:spPr>
          <a:xfrm>
            <a:off x="7153641" y="554077"/>
            <a:ext cx="6743492" cy="73609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algn="l"/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Create a document-feature matrix (</a:t>
            </a:r>
            <a:r>
              <a:rPr lang="en-GB" sz="1500" b="1" dirty="0" err="1">
                <a:latin typeface="Source Sans Pro" charset="0"/>
                <a:ea typeface="Source Sans Pro" charset="0"/>
                <a:cs typeface="Source Sans Pro" charset="0"/>
              </a:rPr>
              <a:t>dfm</a:t>
            </a:r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) from a corpus</a:t>
            </a:r>
          </a:p>
          <a:p>
            <a:pPr algn="l"/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x &lt;- </a:t>
            </a:r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dfm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GB" sz="1300" dirty="0" err="1">
                <a:latin typeface="Monaco" charset="0"/>
                <a:ea typeface="Monaco" charset="0"/>
                <a:cs typeface="Monaco" charset="0"/>
              </a:rPr>
              <a:t>data_corpus_inaugural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, </a:t>
            </a:r>
          </a:p>
          <a:p>
            <a:pPr algn="l"/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	   </a:t>
            </a:r>
            <a:r>
              <a:rPr lang="en-GB" sz="1300" dirty="0" err="1">
                <a:latin typeface="Monaco" charset="0"/>
                <a:ea typeface="Monaco" charset="0"/>
                <a:cs typeface="Monaco" charset="0"/>
              </a:rPr>
              <a:t>tolower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 = TRUE, stem = FALSE, </a:t>
            </a:r>
            <a:r>
              <a:rPr lang="en-GB" sz="1300" dirty="0" err="1">
                <a:latin typeface="Monaco" charset="0"/>
                <a:ea typeface="Monaco" charset="0"/>
                <a:cs typeface="Monaco" charset="0"/>
              </a:rPr>
              <a:t>remove_punct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 = TRUE, 	   	   remove = </a:t>
            </a:r>
            <a:r>
              <a:rPr lang="en-GB" sz="1300" dirty="0" err="1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stopwords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("</a:t>
            </a:r>
            <a:r>
              <a:rPr lang="en-GB" sz="1300" dirty="0" err="1">
                <a:latin typeface="Monaco" charset="0"/>
                <a:ea typeface="Monaco" charset="0"/>
                <a:cs typeface="Monaco" charset="0"/>
              </a:rPr>
              <a:t>english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"))</a:t>
            </a:r>
          </a:p>
          <a:p>
            <a:pPr algn="l"/>
            <a:endParaRPr lang="en-GB" sz="1300" dirty="0">
              <a:latin typeface="Source Sans Pro" charset="0"/>
              <a:ea typeface="Source Sans Pro" charset="0"/>
              <a:cs typeface="Source Sans Pro" charset="0"/>
            </a:endParaRPr>
          </a:p>
          <a:p>
            <a:pPr lvl="0" algn="l"/>
            <a:r>
              <a:rPr lang="de-DE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print</a:t>
            </a:r>
            <a:r>
              <a:rPr lang="de-DE" sz="1300" dirty="0">
                <a:latin typeface="Monaco" charset="0"/>
                <a:ea typeface="Monaco" charset="0"/>
                <a:cs typeface="Monaco" charset="0"/>
              </a:rPr>
              <a:t>(x, </a:t>
            </a:r>
            <a:r>
              <a:rPr lang="de-DE" sz="1300" dirty="0" err="1">
                <a:latin typeface="Monaco" charset="0"/>
                <a:ea typeface="Monaco" charset="0"/>
                <a:cs typeface="Monaco" charset="0"/>
              </a:rPr>
              <a:t>max</a:t>
            </a:r>
            <a:r>
              <a:rPr lang="de-DE" sz="1300" dirty="0">
                <a:latin typeface="Monaco" charset="0"/>
                <a:ea typeface="Monaco" charset="0"/>
                <a:cs typeface="Monaco" charset="0"/>
              </a:rPr>
              <a:t>-_</a:t>
            </a:r>
            <a:r>
              <a:rPr lang="de-DE" sz="1300" dirty="0" err="1">
                <a:latin typeface="Monaco" charset="0"/>
                <a:ea typeface="Monaco" charset="0"/>
                <a:cs typeface="Monaco" charset="0"/>
              </a:rPr>
              <a:t>ndoc</a:t>
            </a:r>
            <a:r>
              <a:rPr lang="de-DE" sz="1300" dirty="0">
                <a:latin typeface="Monaco" charset="0"/>
                <a:ea typeface="Monaco" charset="0"/>
                <a:cs typeface="Monaco" charset="0"/>
              </a:rPr>
              <a:t> = 2, </a:t>
            </a:r>
            <a:r>
              <a:rPr lang="de-DE" sz="1300" dirty="0" err="1">
                <a:latin typeface="Monaco" charset="0"/>
                <a:ea typeface="Monaco" charset="0"/>
                <a:cs typeface="Monaco" charset="0"/>
              </a:rPr>
              <a:t>max_nfeat</a:t>
            </a:r>
            <a:r>
              <a:rPr lang="de-DE" sz="1300" dirty="0">
                <a:latin typeface="Monaco" charset="0"/>
                <a:ea typeface="Monaco" charset="0"/>
                <a:cs typeface="Monaco" charset="0"/>
              </a:rPr>
              <a:t> = 4)</a:t>
            </a:r>
          </a:p>
          <a:p>
            <a:pPr lvl="0" algn="l"/>
            <a:r>
              <a:rPr lang="en-IE" sz="900" dirty="0">
                <a:latin typeface="Monaco" charset="0"/>
                <a:ea typeface="Monaco" charset="0"/>
                <a:cs typeface="Monaco" charset="0"/>
              </a:rPr>
              <a:t>## Document-feature matrix of: 58 documents, 9,210 features (92.6% sparse) and 4 </a:t>
            </a:r>
            <a:r>
              <a:rPr lang="en-IE" sz="900" dirty="0" err="1">
                <a:latin typeface="Monaco" charset="0"/>
                <a:ea typeface="Monaco" charset="0"/>
                <a:cs typeface="Monaco" charset="0"/>
              </a:rPr>
              <a:t>docvars</a:t>
            </a:r>
            <a:r>
              <a:rPr lang="en-IE" sz="900" dirty="0">
                <a:latin typeface="Monaco" charset="0"/>
                <a:ea typeface="Monaco" charset="0"/>
                <a:cs typeface="Monaco" charset="0"/>
              </a:rPr>
              <a:t>.</a:t>
            </a:r>
          </a:p>
          <a:p>
            <a:pPr lvl="0" algn="l"/>
            <a:r>
              <a:rPr lang="en-IE" sz="900" dirty="0">
                <a:latin typeface="Monaco" charset="0"/>
                <a:ea typeface="Monaco" charset="0"/>
                <a:cs typeface="Monaco" charset="0"/>
              </a:rPr>
              <a:t>##                  features</a:t>
            </a:r>
          </a:p>
          <a:p>
            <a:pPr lvl="0" algn="l"/>
            <a:r>
              <a:rPr lang="en-IE" sz="900" dirty="0">
                <a:latin typeface="Monaco" charset="0"/>
                <a:ea typeface="Monaco" charset="0"/>
                <a:cs typeface="Monaco" charset="0"/>
              </a:rPr>
              <a:t>## docs              fellow-citizens senate house representatives</a:t>
            </a:r>
          </a:p>
          <a:p>
            <a:pPr lvl="0" algn="l"/>
            <a:r>
              <a:rPr lang="en-IE" sz="900" dirty="0">
                <a:latin typeface="Monaco" charset="0"/>
                <a:ea typeface="Monaco" charset="0"/>
                <a:cs typeface="Monaco" charset="0"/>
              </a:rPr>
              <a:t>##   1789-Washington               1      1     2               2</a:t>
            </a:r>
          </a:p>
          <a:p>
            <a:pPr lvl="0" algn="l"/>
            <a:r>
              <a:rPr lang="en-IE" sz="900" dirty="0">
                <a:latin typeface="Monaco" charset="0"/>
                <a:ea typeface="Monaco" charset="0"/>
                <a:cs typeface="Monaco" charset="0"/>
              </a:rPr>
              <a:t>##   1793-Washington               0      0     0               0</a:t>
            </a:r>
          </a:p>
          <a:p>
            <a:pPr lvl="0" algn="l"/>
            <a:r>
              <a:rPr lang="en-IE" sz="900" dirty="0">
                <a:latin typeface="Monaco" charset="0"/>
                <a:ea typeface="Monaco" charset="0"/>
                <a:cs typeface="Monaco" charset="0"/>
              </a:rPr>
              <a:t>## [ reached </a:t>
            </a:r>
            <a:r>
              <a:rPr lang="en-IE" sz="900" dirty="0" err="1">
                <a:latin typeface="Monaco" charset="0"/>
                <a:ea typeface="Monaco" charset="0"/>
                <a:cs typeface="Monaco" charset="0"/>
              </a:rPr>
              <a:t>max_ndoc</a:t>
            </a:r>
            <a:r>
              <a:rPr lang="en-IE" sz="900" dirty="0">
                <a:latin typeface="Monaco" charset="0"/>
                <a:ea typeface="Monaco" charset="0"/>
                <a:cs typeface="Monaco" charset="0"/>
              </a:rPr>
              <a:t> ... 56 more documents, reached </a:t>
            </a:r>
            <a:r>
              <a:rPr lang="en-IE" sz="900" dirty="0" err="1">
                <a:latin typeface="Monaco" charset="0"/>
                <a:ea typeface="Monaco" charset="0"/>
                <a:cs typeface="Monaco" charset="0"/>
              </a:rPr>
              <a:t>max_nfeat</a:t>
            </a:r>
            <a:r>
              <a:rPr lang="en-IE" sz="900" dirty="0">
                <a:latin typeface="Monaco" charset="0"/>
                <a:ea typeface="Monaco" charset="0"/>
                <a:cs typeface="Monaco" charset="0"/>
              </a:rPr>
              <a:t> ... 9,206 more features ]</a:t>
            </a:r>
            <a:endParaRPr lang="en-GB" sz="900" dirty="0">
              <a:latin typeface="Monaco" charset="0"/>
              <a:ea typeface="Monaco" charset="0"/>
              <a:cs typeface="Monaco" charset="0"/>
            </a:endParaRPr>
          </a:p>
          <a:p>
            <a:pPr algn="l">
              <a:spcBef>
                <a:spcPts val="800"/>
              </a:spcBef>
            </a:pPr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Create a dictionary</a:t>
            </a:r>
            <a:endParaRPr lang="en-GB" sz="1500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/>
            <a:r>
              <a:rPr lang="en-GB" sz="1300" dirty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dictionary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(list(negative = c("bad", "awful", "sad"),</a:t>
            </a:r>
          </a:p>
          <a:p>
            <a:pPr algn="l"/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	          positive = c("good", "wonderful", "happy")))</a:t>
            </a:r>
          </a:p>
          <a:p>
            <a:pPr algn="l">
              <a:spcBef>
                <a:spcPts val="800"/>
              </a:spcBef>
            </a:pPr>
            <a:r>
              <a:rPr lang="en-GB" sz="1400" b="1" dirty="0">
                <a:latin typeface="Source Sans Pro" charset="0"/>
                <a:ea typeface="Source Sans Pro" charset="0"/>
                <a:cs typeface="Source Sans Pro" charset="0"/>
              </a:rPr>
              <a:t>Apply a dictionary</a:t>
            </a:r>
            <a:endParaRPr lang="en-GB" sz="1300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/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dfm_lookup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(x, dictionary = data_dictionary_LSD2015)</a:t>
            </a:r>
          </a:p>
          <a:p>
            <a:pPr algn="l">
              <a:spcBef>
                <a:spcPts val="800"/>
              </a:spcBef>
            </a:pPr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Select features</a:t>
            </a:r>
            <a:br>
              <a:rPr lang="en-GB" sz="1300" dirty="0">
                <a:solidFill>
                  <a:srgbClr val="006AC7"/>
                </a:solidFill>
                <a:latin typeface="Source Sans Pro" charset="0"/>
                <a:ea typeface="Source Sans Pro" charset="0"/>
                <a:cs typeface="Source Sans Pro" charset="0"/>
              </a:rPr>
            </a:br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dfm_select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(x, pattern = data_dictionary_LSD2015, selection = "keep")</a:t>
            </a:r>
          </a:p>
          <a:p>
            <a:pPr algn="l">
              <a:spcBef>
                <a:spcPts val="800"/>
              </a:spcBef>
            </a:pPr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Randomly sample documents or features </a:t>
            </a:r>
          </a:p>
          <a:p>
            <a:pPr algn="l"/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dfm_sample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(x, what = c("documents", "features"))</a:t>
            </a:r>
          </a:p>
          <a:p>
            <a:pPr algn="l">
              <a:spcBef>
                <a:spcPts val="800"/>
              </a:spcBef>
            </a:pPr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Weight or smooth the feature frequencies</a:t>
            </a:r>
            <a:endParaRPr lang="en-GB" sz="1500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/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dfm_weight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(x</a:t>
            </a:r>
            <a:r>
              <a:rPr lang="en-GB" sz="1300" dirty="0">
                <a:latin typeface="Monaco" pitchFamily="2" charset="77"/>
                <a:ea typeface="Monaco" charset="0"/>
                <a:cs typeface="Monaco" charset="0"/>
              </a:rPr>
              <a:t>, </a:t>
            </a:r>
            <a:r>
              <a:rPr lang="en-IE" sz="1400" dirty="0">
                <a:latin typeface="Monaco" pitchFamily="2" charset="77"/>
              </a:rPr>
              <a:t>scheme</a:t>
            </a:r>
            <a:r>
              <a:rPr lang="en-GB" sz="1300" dirty="0">
                <a:latin typeface="Monaco" pitchFamily="2" charset="77"/>
                <a:ea typeface="Monaco" charset="0"/>
                <a:cs typeface="Monaco" charset="0"/>
              </a:rPr>
              <a:t> = "prop") 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| </a:t>
            </a:r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dfm_smooth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(x, smoothing = 0.5)</a:t>
            </a:r>
            <a:endParaRPr lang="en-GB" sz="1300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>
              <a:spcBef>
                <a:spcPts val="800"/>
              </a:spcBef>
            </a:pPr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Sort or group a </a:t>
            </a:r>
            <a:r>
              <a:rPr lang="en-GB" sz="1500" b="1" dirty="0" err="1">
                <a:latin typeface="Source Sans Pro" charset="0"/>
                <a:ea typeface="Source Sans Pro" charset="0"/>
                <a:cs typeface="Source Sans Pro" charset="0"/>
              </a:rPr>
              <a:t>dfm</a:t>
            </a:r>
            <a:endParaRPr lang="en-GB" sz="1500" b="1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/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dfm_sort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(x, margin = c("features", "documents", "both"))</a:t>
            </a:r>
            <a:br>
              <a:rPr lang="en-GB" sz="1300" dirty="0">
                <a:latin typeface="Monaco" charset="0"/>
                <a:ea typeface="Monaco" charset="0"/>
                <a:cs typeface="Monaco" charset="0"/>
              </a:rPr>
            </a:br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dfm_group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(x, groups = "President")</a:t>
            </a:r>
            <a:endParaRPr lang="en-GB" sz="1300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>
              <a:spcBef>
                <a:spcPts val="800"/>
              </a:spcBef>
            </a:pPr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Combine identical dimension elements of a </a:t>
            </a:r>
            <a:r>
              <a:rPr lang="en-GB" sz="1500" b="1" dirty="0" err="1">
                <a:latin typeface="Source Sans Pro" charset="0"/>
                <a:ea typeface="Source Sans Pro" charset="0"/>
                <a:cs typeface="Source Sans Pro" charset="0"/>
              </a:rPr>
              <a:t>dfm</a:t>
            </a:r>
            <a:b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</a:br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dfm_compress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(x, margin = c("both", "documents", "features")) </a:t>
            </a:r>
            <a:endParaRPr lang="en-GB" sz="1300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>
              <a:spcBef>
                <a:spcPts val="800"/>
              </a:spcBef>
            </a:pPr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Create a feature co-occurrence matrix (</a:t>
            </a:r>
            <a:r>
              <a:rPr lang="en-GB" sz="1500" b="1" dirty="0" err="1">
                <a:latin typeface="Source Sans Pro" charset="0"/>
                <a:ea typeface="Source Sans Pro" charset="0"/>
                <a:cs typeface="Source Sans Pro" charset="0"/>
              </a:rPr>
              <a:t>fcm</a:t>
            </a:r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)</a:t>
            </a:r>
          </a:p>
          <a:p>
            <a:pPr algn="l"/>
            <a:r>
              <a:rPr lang="de-DE" sz="1300" dirty="0">
                <a:latin typeface="Monaco" charset="0"/>
                <a:ea typeface="Monaco" charset="0"/>
                <a:cs typeface="Monaco" charset="0"/>
              </a:rPr>
              <a:t>x &lt;- </a:t>
            </a:r>
            <a:r>
              <a:rPr lang="de-DE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fcm</a:t>
            </a:r>
            <a:r>
              <a:rPr lang="de-DE" sz="13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de-DE" sz="1300" dirty="0" err="1">
                <a:latin typeface="Monaco" charset="0"/>
                <a:ea typeface="Monaco" charset="0"/>
                <a:cs typeface="Monaco" charset="0"/>
              </a:rPr>
              <a:t>data_corpus_inaugural</a:t>
            </a:r>
            <a:r>
              <a:rPr lang="de-DE" sz="13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de-DE" sz="1300" dirty="0" err="1">
                <a:latin typeface="Monaco" charset="0"/>
                <a:ea typeface="Monaco" charset="0"/>
                <a:cs typeface="Monaco" charset="0"/>
              </a:rPr>
              <a:t>context</a:t>
            </a:r>
            <a:r>
              <a:rPr lang="de-DE" sz="1300" dirty="0">
                <a:latin typeface="Monaco" charset="0"/>
                <a:ea typeface="Monaco" charset="0"/>
                <a:cs typeface="Monaco" charset="0"/>
              </a:rPr>
              <a:t> = "</a:t>
            </a:r>
            <a:r>
              <a:rPr lang="de-DE" sz="1300" dirty="0" err="1">
                <a:latin typeface="Monaco" charset="0"/>
                <a:ea typeface="Monaco" charset="0"/>
                <a:cs typeface="Monaco" charset="0"/>
              </a:rPr>
              <a:t>window</a:t>
            </a:r>
            <a:r>
              <a:rPr lang="de-DE" sz="1300" dirty="0">
                <a:latin typeface="Monaco" charset="0"/>
                <a:ea typeface="Monaco" charset="0"/>
                <a:cs typeface="Monaco" charset="0"/>
              </a:rPr>
              <a:t>", </a:t>
            </a:r>
            <a:r>
              <a:rPr lang="de-DE" sz="1300" dirty="0" err="1">
                <a:latin typeface="Monaco" charset="0"/>
                <a:ea typeface="Monaco" charset="0"/>
                <a:cs typeface="Monaco" charset="0"/>
              </a:rPr>
              <a:t>size</a:t>
            </a:r>
            <a:r>
              <a:rPr lang="de-DE" sz="1300" dirty="0">
                <a:latin typeface="Monaco" charset="0"/>
                <a:ea typeface="Monaco" charset="0"/>
                <a:cs typeface="Monaco" charset="0"/>
              </a:rPr>
              <a:t> = 5)</a:t>
            </a:r>
          </a:p>
          <a:p>
            <a:pPr algn="l"/>
            <a:r>
              <a:rPr lang="de-DE" sz="1300" dirty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f</a:t>
            </a:r>
            <a:r>
              <a:rPr lang="en-US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cm_compress</a:t>
            </a:r>
            <a:r>
              <a:rPr lang="en-US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/</a:t>
            </a:r>
            <a:r>
              <a:rPr lang="en-US" sz="1300" dirty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remove</a:t>
            </a:r>
            <a:r>
              <a:rPr lang="en-US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/</a:t>
            </a:r>
            <a:r>
              <a:rPr lang="en-US" sz="1300" dirty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select</a:t>
            </a:r>
            <a:r>
              <a:rPr lang="en-US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/</a:t>
            </a:r>
            <a:r>
              <a:rPr lang="en-US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toupper</a:t>
            </a:r>
            <a:r>
              <a:rPr lang="en-US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/</a:t>
            </a:r>
            <a:r>
              <a:rPr lang="en-US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tolower</a:t>
            </a:r>
            <a:r>
              <a:rPr lang="en-US" sz="1300" dirty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GB" sz="15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are also available</a:t>
            </a:r>
          </a:p>
          <a:p>
            <a:pPr algn="l"/>
            <a:endParaRPr lang="de-DE" sz="13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49" name="Shape 35"/>
          <p:cNvSpPr/>
          <p:nvPr/>
        </p:nvSpPr>
        <p:spPr>
          <a:xfrm>
            <a:off x="3931008" y="1577042"/>
            <a:ext cx="3053316" cy="23698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sz="1400" b="1" dirty="0" err="1">
                <a:latin typeface="Source Sans Pro" charset="0"/>
                <a:ea typeface="Source Sans Pro" charset="0"/>
                <a:cs typeface="Source Sans Pro" charset="0"/>
              </a:rPr>
              <a:t>quanteda</a:t>
            </a:r>
            <a:r>
              <a:rPr lang="en-US" sz="1400" b="1" dirty="0"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</a:rPr>
              <a:t>works well with these companion packages:</a:t>
            </a:r>
          </a:p>
          <a:p>
            <a:pPr marL="171450" indent="-171450" algn="l">
              <a:buFont typeface="Arial" charset="0"/>
              <a:buChar char="•"/>
            </a:pPr>
            <a:r>
              <a:rPr lang="en-US" sz="1400" b="1" dirty="0" err="1">
                <a:latin typeface="Source Sans Pro" charset="0"/>
                <a:ea typeface="Source Sans Pro" charset="0"/>
                <a:cs typeface="Source Sans Pro" charset="0"/>
              </a:rPr>
              <a:t>quanteda.textmodels</a:t>
            </a:r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</a:rPr>
              <a:t>: Text scaling and classification models</a:t>
            </a:r>
            <a:endParaRPr lang="en-US" sz="1400" b="1" dirty="0">
              <a:latin typeface="Source Sans Pro" charset="0"/>
              <a:ea typeface="Source Sans Pro" charset="0"/>
              <a:cs typeface="Source Sans Pro" charset="0"/>
            </a:endParaRPr>
          </a:p>
          <a:p>
            <a:pPr marL="171450" indent="-171450" algn="l">
              <a:buFont typeface="Arial" charset="0"/>
              <a:buChar char="•"/>
            </a:pPr>
            <a:r>
              <a:rPr lang="en-US" sz="1400" b="1" dirty="0" err="1">
                <a:latin typeface="Source Sans Pro" charset="0"/>
                <a:ea typeface="Source Sans Pro" charset="0"/>
                <a:cs typeface="Source Sans Pro" charset="0"/>
              </a:rPr>
              <a:t>readtext</a:t>
            </a:r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</a:rPr>
              <a:t>: an easy way to read text data</a:t>
            </a:r>
          </a:p>
          <a:p>
            <a:pPr marL="171450" indent="-171450" algn="l">
              <a:buFont typeface="Arial" charset="0"/>
              <a:buChar char="•"/>
            </a:pPr>
            <a:r>
              <a:rPr lang="en-US" sz="1400" b="1" dirty="0" err="1">
                <a:latin typeface="Source Sans Pro" charset="0"/>
                <a:ea typeface="Source Sans Pro" charset="0"/>
                <a:cs typeface="Source Sans Pro" charset="0"/>
              </a:rPr>
              <a:t>spacyr</a:t>
            </a:r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</a:rPr>
              <a:t>: NLP using the </a:t>
            </a:r>
            <a:r>
              <a:rPr lang="en-US" sz="1400" dirty="0" err="1">
                <a:latin typeface="Source Sans Pro" charset="0"/>
                <a:ea typeface="Source Sans Pro" charset="0"/>
                <a:cs typeface="Source Sans Pro" charset="0"/>
              </a:rPr>
              <a:t>spaCy</a:t>
            </a:r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</a:rPr>
              <a:t> library</a:t>
            </a:r>
          </a:p>
          <a:p>
            <a:pPr marL="171450" indent="-171450" algn="l">
              <a:buFont typeface="Arial" charset="0"/>
              <a:buChar char="•"/>
            </a:pPr>
            <a:r>
              <a:rPr lang="en-US" sz="1400" b="1" dirty="0" err="1">
                <a:latin typeface="Source Sans Pro" charset="0"/>
                <a:ea typeface="Source Sans Pro" charset="0"/>
                <a:cs typeface="Source Sans Pro" charset="0"/>
              </a:rPr>
              <a:t>quanteda.corpora</a:t>
            </a:r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</a:rPr>
              <a:t>: additional text corpora</a:t>
            </a:r>
          </a:p>
          <a:p>
            <a:pPr marL="171450" indent="-171450" algn="l">
              <a:buFont typeface="Arial" charset="0"/>
              <a:buChar char="•"/>
            </a:pPr>
            <a:r>
              <a:rPr lang="en-US" sz="1400" b="1" dirty="0" err="1">
                <a:latin typeface="Source Sans Pro" charset="0"/>
                <a:ea typeface="Source Sans Pro" charset="0"/>
                <a:cs typeface="Source Sans Pro" charset="0"/>
              </a:rPr>
              <a:t>stopwords</a:t>
            </a:r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</a:rPr>
              <a:t>: multilingual </a:t>
            </a:r>
            <a:r>
              <a:rPr lang="en-US" sz="1400" dirty="0" err="1">
                <a:latin typeface="Source Sans Pro" charset="0"/>
                <a:ea typeface="Source Sans Pro" charset="0"/>
                <a:cs typeface="Source Sans Pro" charset="0"/>
              </a:rPr>
              <a:t>stopword</a:t>
            </a:r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</a:rPr>
              <a:t> lists in R</a:t>
            </a:r>
            <a:endParaRPr lang="en-US" sz="1400" b="1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50" name="Shape 38"/>
          <p:cNvSpPr/>
          <p:nvPr/>
        </p:nvSpPr>
        <p:spPr>
          <a:xfrm>
            <a:off x="3831787" y="1052562"/>
            <a:ext cx="3052774" cy="460830"/>
          </a:xfrm>
          <a:prstGeom prst="roundRect">
            <a:avLst>
              <a:gd name="adj" fmla="val 20098"/>
            </a:avLst>
          </a:prstGeom>
          <a:solidFill>
            <a:srgbClr val="006AC7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en-US"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Extensions</a:t>
            </a:r>
          </a:p>
        </p:txBody>
      </p:sp>
      <p:sp>
        <p:nvSpPr>
          <p:cNvPr id="25" name="Shape 38"/>
          <p:cNvSpPr/>
          <p:nvPr/>
        </p:nvSpPr>
        <p:spPr>
          <a:xfrm>
            <a:off x="7009130" y="7804223"/>
            <a:ext cx="6903234" cy="478998"/>
          </a:xfrm>
          <a:prstGeom prst="roundRect">
            <a:avLst>
              <a:gd name="adj" fmla="val 20098"/>
            </a:avLst>
          </a:prstGeom>
          <a:solidFill>
            <a:srgbClr val="006AC7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en-US" sz="24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Useful additional functions</a:t>
            </a:r>
          </a:p>
        </p:txBody>
      </p:sp>
      <p:sp>
        <p:nvSpPr>
          <p:cNvPr id="27" name="Shape 35"/>
          <p:cNvSpPr/>
          <p:nvPr/>
        </p:nvSpPr>
        <p:spPr>
          <a:xfrm>
            <a:off x="10510859" y="9585423"/>
            <a:ext cx="3044708" cy="2000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algn="l"/>
            <a:endParaRPr lang="en-US" sz="13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043041" y="272053"/>
            <a:ext cx="6835513" cy="7424897"/>
          </a:xfrm>
          <a:prstGeom prst="rect">
            <a:avLst/>
          </a:prstGeom>
          <a:noFill/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5" name="Shape 38"/>
          <p:cNvSpPr/>
          <p:nvPr/>
        </p:nvSpPr>
        <p:spPr>
          <a:xfrm>
            <a:off x="7009130" y="42189"/>
            <a:ext cx="6910791" cy="491636"/>
          </a:xfrm>
          <a:prstGeom prst="roundRect">
            <a:avLst>
              <a:gd name="adj" fmla="val 20098"/>
            </a:avLst>
          </a:prstGeom>
          <a:solidFill>
            <a:srgbClr val="006AC7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en-US" sz="24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Extract features (</a:t>
            </a:r>
            <a:r>
              <a:rPr lang="en-US" sz="2000" dirty="0" err="1">
                <a:solidFill>
                  <a:srgbClr val="FFFFFF"/>
                </a:solidFill>
                <a:latin typeface="Monaco" charset="0"/>
                <a:ea typeface="Monaco" charset="0"/>
                <a:cs typeface="Monaco" charset="0"/>
                <a:sym typeface="Source Sans Pro"/>
              </a:rPr>
              <a:t>dfm</a:t>
            </a:r>
            <a:r>
              <a:rPr lang="en-US" sz="2000" dirty="0">
                <a:solidFill>
                  <a:srgbClr val="FFFFFF"/>
                </a:solidFill>
                <a:latin typeface="Monaco" charset="0"/>
                <a:ea typeface="Monaco" charset="0"/>
                <a:cs typeface="Monaco" charset="0"/>
                <a:sym typeface="Source Sans Pro"/>
              </a:rPr>
              <a:t>_*; </a:t>
            </a:r>
            <a:r>
              <a:rPr lang="en-US" sz="2000" dirty="0" err="1">
                <a:solidFill>
                  <a:srgbClr val="FFFFFF"/>
                </a:solidFill>
                <a:latin typeface="Monaco" charset="0"/>
                <a:ea typeface="Monaco" charset="0"/>
                <a:cs typeface="Monaco" charset="0"/>
                <a:sym typeface="Source Sans Pro"/>
              </a:rPr>
              <a:t>fcm</a:t>
            </a:r>
            <a:r>
              <a:rPr lang="en-US" sz="2000" dirty="0">
                <a:solidFill>
                  <a:srgbClr val="FFFFFF"/>
                </a:solidFill>
                <a:latin typeface="Monaco" charset="0"/>
                <a:ea typeface="Monaco" charset="0"/>
                <a:cs typeface="Monaco" charset="0"/>
                <a:sym typeface="Source Sans Pro"/>
              </a:rPr>
              <a:t>_*</a:t>
            </a:r>
            <a:r>
              <a:rPr lang="en-US" sz="24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</a:p>
        </p:txBody>
      </p:sp>
      <p:sp>
        <p:nvSpPr>
          <p:cNvPr id="24" name="Shape 35"/>
          <p:cNvSpPr/>
          <p:nvPr/>
        </p:nvSpPr>
        <p:spPr>
          <a:xfrm>
            <a:off x="7142151" y="8347979"/>
            <a:ext cx="6306988" cy="19261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algn="l">
              <a:spcBef>
                <a:spcPts val="800"/>
              </a:spcBef>
            </a:pPr>
            <a:r>
              <a:rPr lang="en-GB" sz="1500" b="1" dirty="0">
                <a:uFill>
                  <a:solidFill>
                    <a:schemeClr val="bg1"/>
                  </a:solidFill>
                </a:uFill>
                <a:latin typeface="Source Sans Pro" charset="0"/>
                <a:ea typeface="Source Sans Pro" charset="0"/>
                <a:cs typeface="Source Sans Pro" charset="0"/>
              </a:rPr>
              <a:t>Locate keywords-in-context</a:t>
            </a:r>
          </a:p>
          <a:p>
            <a:pPr algn="l"/>
            <a:r>
              <a:rPr lang="en-GB" sz="1300" dirty="0" err="1">
                <a:solidFill>
                  <a:srgbClr val="006AC7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kwic</a:t>
            </a:r>
            <a:r>
              <a:rPr lang="en-GB" sz="1300" dirty="0"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1300" dirty="0" err="1"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data_corpus_inaugural</a:t>
            </a:r>
            <a:r>
              <a:rPr lang="en-US" sz="1300" dirty="0"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, pattern = "</a:t>
            </a:r>
            <a:r>
              <a:rPr lang="en-US" sz="1300" dirty="0" err="1"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america</a:t>
            </a:r>
            <a:r>
              <a:rPr lang="en-US" sz="1300" dirty="0"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*"</a:t>
            </a:r>
            <a:r>
              <a:rPr lang="en-GB" sz="1300" dirty="0"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pPr algn="l">
              <a:spcBef>
                <a:spcPts val="500"/>
              </a:spcBef>
            </a:pPr>
            <a:r>
              <a:rPr lang="en-US" sz="1500" b="1" dirty="0">
                <a:latin typeface="Source Sans Pro" charset="0"/>
                <a:ea typeface="Source Sans Pro" charset="0"/>
                <a:cs typeface="Source Sans Pro" charset="0"/>
              </a:rPr>
              <a:t>Utility functions</a:t>
            </a:r>
          </a:p>
          <a:p>
            <a:pPr algn="l"/>
            <a:r>
              <a:rPr lang="en-US" sz="1300" dirty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texts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(corpus)			</a:t>
            </a:r>
            <a:r>
              <a:rPr lang="en-US" sz="1300" i="1" dirty="0">
                <a:latin typeface="Source Sans Pro" charset="0"/>
                <a:ea typeface="Source Sans Pro" charset="0"/>
                <a:cs typeface="Source Sans Pro" charset="0"/>
              </a:rPr>
              <a:t>Show texts of a corpus</a:t>
            </a:r>
          </a:p>
          <a:p>
            <a:pPr algn="l"/>
            <a:r>
              <a:rPr lang="en-US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ndoc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(corpus/</a:t>
            </a:r>
            <a:r>
              <a:rPr lang="en-US" sz="1300" dirty="0" err="1">
                <a:latin typeface="Monaco" charset="0"/>
                <a:ea typeface="Monaco" charset="0"/>
                <a:cs typeface="Monaco" charset="0"/>
              </a:rPr>
              <a:t>dfm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/tokens)		</a:t>
            </a:r>
            <a:r>
              <a:rPr lang="en-US" sz="1300" i="1" dirty="0">
                <a:latin typeface="Source Sans Pro" charset="0"/>
                <a:ea typeface="Source Sans Pro" charset="0"/>
                <a:cs typeface="Source Sans Pro" charset="0"/>
              </a:rPr>
              <a:t>Count documents/features</a:t>
            </a:r>
          </a:p>
          <a:p>
            <a:pPr algn="l"/>
            <a:r>
              <a:rPr lang="en-US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nfeat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(corpus/</a:t>
            </a:r>
            <a:r>
              <a:rPr lang="en-US" sz="1300" dirty="0" err="1">
                <a:latin typeface="Monaco" charset="0"/>
                <a:ea typeface="Monaco" charset="0"/>
                <a:cs typeface="Monaco" charset="0"/>
              </a:rPr>
              <a:t>dfm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/tokens)	</a:t>
            </a:r>
            <a:r>
              <a:rPr lang="en-US" sz="1300" i="1" dirty="0">
                <a:latin typeface="Source Sans Pro" charset="0"/>
                <a:ea typeface="Source Sans Pro" charset="0"/>
                <a:cs typeface="Source Sans Pro" charset="0"/>
              </a:rPr>
              <a:t>Count features</a:t>
            </a:r>
          </a:p>
          <a:p>
            <a:pPr algn="l"/>
            <a:r>
              <a:rPr lang="en-US" sz="1300" dirty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summary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(corpus/</a:t>
            </a:r>
            <a:r>
              <a:rPr lang="en-US" sz="1300" dirty="0" err="1">
                <a:latin typeface="Monaco" charset="0"/>
                <a:ea typeface="Monaco" charset="0"/>
                <a:cs typeface="Monaco" charset="0"/>
              </a:rPr>
              <a:t>dfm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)		</a:t>
            </a:r>
            <a:r>
              <a:rPr lang="en-US" sz="1300" i="1" dirty="0">
                <a:latin typeface="Source Sans Pro" charset="0"/>
                <a:ea typeface="Source Sans Pro" charset="0"/>
                <a:cs typeface="Source Sans Pro" charset="0"/>
              </a:rPr>
              <a:t>Print summary</a:t>
            </a:r>
          </a:p>
          <a:p>
            <a:pPr algn="l"/>
            <a:r>
              <a:rPr lang="en-US" sz="1300" dirty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head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(corpus/</a:t>
            </a:r>
            <a:r>
              <a:rPr lang="en-US" sz="1300" dirty="0" err="1">
                <a:latin typeface="Monaco" charset="0"/>
                <a:ea typeface="Monaco" charset="0"/>
                <a:cs typeface="Monaco" charset="0"/>
              </a:rPr>
              <a:t>dfm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)			</a:t>
            </a:r>
            <a:r>
              <a:rPr lang="en-US" sz="1300" i="1" dirty="0">
                <a:latin typeface="Source Sans Pro" charset="0"/>
                <a:ea typeface="Source Sans Pro" charset="0"/>
                <a:cs typeface="Source Sans Pro" charset="0"/>
              </a:rPr>
              <a:t>Return first part</a:t>
            </a:r>
          </a:p>
          <a:p>
            <a:pPr algn="l"/>
            <a:r>
              <a:rPr lang="en-US" sz="1300" dirty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tail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(corpus/</a:t>
            </a:r>
            <a:r>
              <a:rPr lang="en-US" sz="1300" dirty="0" err="1">
                <a:latin typeface="Monaco" charset="0"/>
                <a:ea typeface="Monaco" charset="0"/>
                <a:cs typeface="Monaco" charset="0"/>
              </a:rPr>
              <a:t>dfm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)			</a:t>
            </a:r>
            <a:r>
              <a:rPr lang="en-US" sz="1300" i="1" dirty="0">
                <a:latin typeface="Source Sans Pro" charset="0"/>
                <a:ea typeface="Source Sans Pro" charset="0"/>
                <a:cs typeface="Source Sans Pro" charset="0"/>
              </a:rPr>
              <a:t>Return last part</a:t>
            </a:r>
            <a:endParaRPr lang="en-US" sz="1500" b="1" i="1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435583" y="10386648"/>
            <a:ext cx="3389538" cy="2723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90000"/>
              </a:lnSpc>
              <a:defRPr sz="1800"/>
            </a:pPr>
            <a:r>
              <a:rPr lang="en-US" sz="1300" i="1" dirty="0">
                <a:solidFill>
                  <a:srgbClr val="000000"/>
                </a:solidFill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https://</a:t>
            </a:r>
            <a:r>
              <a:rPr lang="en-US" sz="1300" i="1" dirty="0" err="1">
                <a:solidFill>
                  <a:srgbClr val="000000"/>
                </a:solidFill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creativecommons.org</a:t>
            </a:r>
            <a:r>
              <a:rPr lang="en-US" sz="1300" i="1" dirty="0">
                <a:solidFill>
                  <a:srgbClr val="000000"/>
                </a:solidFill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/licenses/by/4.0/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67426" y="441368"/>
            <a:ext cx="6363268" cy="4190121"/>
          </a:xfrm>
          <a:prstGeom prst="rect">
            <a:avLst/>
          </a:prstGeom>
          <a:noFill/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69806" y="4931798"/>
            <a:ext cx="6362365" cy="4625726"/>
          </a:xfrm>
          <a:prstGeom prst="rect">
            <a:avLst/>
          </a:prstGeom>
          <a:noFill/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684461" y="441368"/>
            <a:ext cx="7178303" cy="4190120"/>
          </a:xfrm>
          <a:prstGeom prst="rect">
            <a:avLst/>
          </a:prstGeom>
          <a:noFill/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676472" y="4986597"/>
            <a:ext cx="7178303" cy="4570927"/>
          </a:xfrm>
          <a:prstGeom prst="rect">
            <a:avLst/>
          </a:prstGeom>
          <a:noFill/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2" name="Shape 35"/>
          <p:cNvSpPr/>
          <p:nvPr/>
        </p:nvSpPr>
        <p:spPr>
          <a:xfrm>
            <a:off x="6794697" y="1199478"/>
            <a:ext cx="7107106" cy="30982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algn="l"/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Correspondence Analysis (CA)</a:t>
            </a:r>
          </a:p>
          <a:p>
            <a:pPr algn="l"/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textmodel_ca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(x, threads = 2, sparse = TRUE, </a:t>
            </a:r>
            <a:r>
              <a:rPr lang="en-GB" sz="1300" dirty="0" err="1">
                <a:latin typeface="Monaco" charset="0"/>
                <a:ea typeface="Monaco" charset="0"/>
                <a:cs typeface="Monaco" charset="0"/>
              </a:rPr>
              <a:t>residual_floor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 = 0.1)</a:t>
            </a:r>
          </a:p>
          <a:p>
            <a:pPr algn="l">
              <a:spcBef>
                <a:spcPts val="800"/>
              </a:spcBef>
            </a:pPr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Naïve Bayes classifier for texts</a:t>
            </a:r>
          </a:p>
          <a:p>
            <a:pPr algn="l"/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textmodel_nb</a:t>
            </a:r>
            <a:r>
              <a:rPr lang="en-GB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(x, y = </a:t>
            </a:r>
            <a:r>
              <a:rPr lang="en-GB" sz="1300" dirty="0" err="1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training_labels</a:t>
            </a:r>
            <a:r>
              <a:rPr lang="en-GB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, distribution = "multinomial")</a:t>
            </a:r>
          </a:p>
          <a:p>
            <a:pPr algn="l">
              <a:spcBef>
                <a:spcPts val="800"/>
              </a:spcBef>
            </a:pPr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SVM classifier for texts</a:t>
            </a:r>
          </a:p>
          <a:p>
            <a:pPr algn="l"/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textmodel_svm</a:t>
            </a:r>
            <a:r>
              <a:rPr lang="en-GB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(x, y = </a:t>
            </a:r>
            <a:r>
              <a:rPr lang="en-GB" sz="1300" dirty="0" err="1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training_labels</a:t>
            </a:r>
            <a:r>
              <a:rPr lang="en-GB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pPr algn="l">
              <a:spcBef>
                <a:spcPts val="800"/>
              </a:spcBef>
            </a:pPr>
            <a:r>
              <a:rPr lang="en-GB" sz="1500" b="1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Wordscores</a:t>
            </a:r>
            <a:r>
              <a:rPr lang="en-GB" sz="1500" b="1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text model</a:t>
            </a:r>
          </a:p>
          <a:p>
            <a:pPr algn="l"/>
            <a:r>
              <a:rPr lang="en-GB" sz="1300" dirty="0" err="1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refscores</a:t>
            </a:r>
            <a:r>
              <a:rPr lang="en-GB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 &lt;- </a:t>
            </a:r>
            <a:r>
              <a:rPr lang="mr-IN" sz="1300" dirty="0" err="1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c</a:t>
            </a:r>
            <a:r>
              <a:rPr lang="mr-IN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mr-IN" sz="1300" dirty="0" err="1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seq</a:t>
            </a:r>
            <a:r>
              <a:rPr lang="mr-IN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(-1.5, 1.5, .75), NA))</a:t>
            </a:r>
            <a:endParaRPr lang="en-GB" sz="1300" dirty="0">
              <a:solidFill>
                <a:schemeClr val="tx1"/>
              </a:solidFill>
              <a:latin typeface="Monaco" charset="0"/>
              <a:ea typeface="Monaco" charset="0"/>
              <a:cs typeface="Monaco" charset="0"/>
            </a:endParaRPr>
          </a:p>
          <a:p>
            <a:pPr algn="l"/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textmodel_wordscores</a:t>
            </a:r>
            <a:r>
              <a:rPr lang="en-GB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GB" sz="1300" dirty="0" err="1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data_dfm_lbgexample</a:t>
            </a:r>
            <a:r>
              <a:rPr lang="en-GB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GB" sz="1300" dirty="0" err="1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refscores</a:t>
            </a:r>
            <a:r>
              <a:rPr lang="en-GB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)</a:t>
            </a:r>
            <a:endParaRPr lang="en-GB" sz="1300" dirty="0">
              <a:solidFill>
                <a:schemeClr val="tx1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algn="l">
              <a:spcBef>
                <a:spcPts val="800"/>
              </a:spcBef>
            </a:pPr>
            <a:r>
              <a:rPr lang="en-GB" sz="1500" b="1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Wordfish</a:t>
            </a:r>
            <a:r>
              <a:rPr lang="en-GB" sz="1500" b="1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Poisson scaling model</a:t>
            </a:r>
          </a:p>
          <a:p>
            <a:pPr algn="l"/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textmodel_wordfish</a:t>
            </a:r>
            <a:r>
              <a:rPr lang="en-GB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GB" sz="1300" dirty="0" err="1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dfm</a:t>
            </a:r>
            <a:r>
              <a:rPr lang="en-GB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(data_corpus_irishbudget2010), </a:t>
            </a:r>
            <a:r>
              <a:rPr lang="en-GB" sz="1300" dirty="0" err="1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dir</a:t>
            </a:r>
            <a:r>
              <a:rPr lang="en-GB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 = c(6,5))</a:t>
            </a:r>
          </a:p>
          <a:p>
            <a:pPr algn="l">
              <a:spcBef>
                <a:spcPts val="800"/>
              </a:spcBef>
            </a:pPr>
            <a:r>
              <a:rPr lang="en-GB" sz="1500" b="1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Textmodel</a:t>
            </a:r>
            <a:r>
              <a:rPr lang="en-GB" sz="1500" b="1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methods: </a:t>
            </a:r>
            <a:r>
              <a:rPr lang="en-GB" sz="1300" dirty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predict</a:t>
            </a:r>
            <a:r>
              <a:rPr lang="en-GB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(), </a:t>
            </a:r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coef</a:t>
            </a:r>
            <a:r>
              <a:rPr lang="en-GB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(), </a:t>
            </a:r>
            <a:r>
              <a:rPr lang="en-GB" sz="1300" dirty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summary</a:t>
            </a:r>
            <a:r>
              <a:rPr lang="en-GB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(), </a:t>
            </a:r>
            <a:r>
              <a:rPr lang="en-GB" sz="1300" dirty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print</a:t>
            </a:r>
            <a:r>
              <a:rPr lang="en-GB" sz="13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</a:rPr>
              <a:t>()</a:t>
            </a:r>
          </a:p>
        </p:txBody>
      </p:sp>
      <p:sp>
        <p:nvSpPr>
          <p:cNvPr id="25" name="Shape 35"/>
          <p:cNvSpPr/>
          <p:nvPr/>
        </p:nvSpPr>
        <p:spPr>
          <a:xfrm>
            <a:off x="6799156" y="5267948"/>
            <a:ext cx="6948911" cy="43550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algn="l"/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Plot features as a </a:t>
            </a:r>
            <a:r>
              <a:rPr lang="en-GB" sz="1500" b="1" dirty="0" err="1">
                <a:latin typeface="Source Sans Pro" charset="0"/>
                <a:ea typeface="Source Sans Pro" charset="0"/>
                <a:cs typeface="Source Sans Pro" charset="0"/>
              </a:rPr>
              <a:t>wordcloud</a:t>
            </a:r>
            <a:endParaRPr lang="en-GB" sz="1500" b="1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/>
            <a:r>
              <a:rPr lang="en-GB" sz="1300" dirty="0" err="1">
                <a:latin typeface="Monaco" charset="0"/>
                <a:ea typeface="Monaco" charset="0"/>
                <a:cs typeface="Monaco" charset="0"/>
              </a:rPr>
              <a:t>data_corpus_inaugural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 %&gt;%</a:t>
            </a:r>
          </a:p>
          <a:p>
            <a:pPr algn="l"/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corpus_subset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(President == "Obama") %&gt;%</a:t>
            </a:r>
          </a:p>
          <a:p>
            <a:pPr algn="l"/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dfm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(remove = </a:t>
            </a:r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stopwords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("</a:t>
            </a:r>
            <a:r>
              <a:rPr lang="en-GB" sz="1300" dirty="0" err="1">
                <a:latin typeface="Monaco" charset="0"/>
                <a:ea typeface="Monaco" charset="0"/>
                <a:cs typeface="Monaco" charset="0"/>
              </a:rPr>
              <a:t>english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")) %&gt;%</a:t>
            </a:r>
          </a:p>
          <a:p>
            <a:pPr algn="l"/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textplot_wordcloud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() </a:t>
            </a:r>
          </a:p>
          <a:p>
            <a:pPr algn="l"/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	</a:t>
            </a:r>
            <a:endParaRPr lang="en-GB" sz="1300" b="1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/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Plot word </a:t>
            </a:r>
            <a:r>
              <a:rPr lang="en-GB" sz="1500" b="1" dirty="0" err="1">
                <a:latin typeface="Source Sans Pro" charset="0"/>
                <a:ea typeface="Source Sans Pro" charset="0"/>
                <a:cs typeface="Source Sans Pro" charset="0"/>
              </a:rPr>
              <a:t>keyness</a:t>
            </a:r>
            <a:endParaRPr lang="en-GB" sz="1500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/>
            <a:r>
              <a:rPr lang="en-GB" sz="1300" dirty="0" err="1">
                <a:latin typeface="Monaco" charset="0"/>
                <a:ea typeface="Monaco" charset="0"/>
                <a:cs typeface="Monaco" charset="0"/>
              </a:rPr>
              <a:t>data_corpus_inaugural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 %&gt;%   </a:t>
            </a:r>
          </a:p>
          <a:p>
            <a:pPr algn="l"/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corpus_subset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(President %in% </a:t>
            </a:r>
          </a:p>
          <a:p>
            <a:pPr algn="l"/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  		    c("Obama", "Trump")) %&gt;%</a:t>
            </a:r>
          </a:p>
          <a:p>
            <a:pPr algn="l"/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dfm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(groups = "President", </a:t>
            </a:r>
          </a:p>
          <a:p>
            <a:pPr algn="l"/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	remove = </a:t>
            </a:r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stopwords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("</a:t>
            </a:r>
            <a:r>
              <a:rPr lang="en-GB" sz="1300" dirty="0" err="1">
                <a:latin typeface="Monaco" charset="0"/>
                <a:ea typeface="Monaco" charset="0"/>
                <a:cs typeface="Monaco" charset="0"/>
              </a:rPr>
              <a:t>en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")) %&gt;%   </a:t>
            </a:r>
          </a:p>
          <a:p>
            <a:pPr algn="l"/>
            <a:r>
              <a:rPr lang="en-GB" sz="1300" dirty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textstat_keyness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(target = "Trump") %&gt;%   </a:t>
            </a:r>
          </a:p>
          <a:p>
            <a:pPr algn="l"/>
            <a:r>
              <a:rPr lang="en-GB" sz="1300" dirty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textplot_keyness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()</a:t>
            </a:r>
          </a:p>
          <a:p>
            <a:pPr algn="l"/>
            <a:endParaRPr lang="en-GB" sz="1300" b="1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/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Plot </a:t>
            </a:r>
            <a:r>
              <a:rPr lang="en-GB" sz="1500" b="1" dirty="0" err="1">
                <a:latin typeface="Source Sans Pro" charset="0"/>
                <a:ea typeface="Source Sans Pro" charset="0"/>
                <a:cs typeface="Source Sans Pro" charset="0"/>
              </a:rPr>
              <a:t>Wordfish</a:t>
            </a:r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, </a:t>
            </a:r>
            <a:r>
              <a:rPr lang="en-GB" sz="1500" b="1" dirty="0" err="1">
                <a:latin typeface="Source Sans Pro" charset="0"/>
                <a:ea typeface="Source Sans Pro" charset="0"/>
                <a:cs typeface="Source Sans Pro" charset="0"/>
              </a:rPr>
              <a:t>Wordscores</a:t>
            </a:r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 or CA models </a:t>
            </a:r>
          </a:p>
          <a:p>
            <a:pPr algn="l"/>
            <a:r>
              <a:rPr lang="en-GB" sz="1500" dirty="0">
                <a:latin typeface="Source Sans Pro" charset="0"/>
                <a:ea typeface="Source Sans Pro" charset="0"/>
                <a:cs typeface="Source Sans Pro" charset="0"/>
              </a:rPr>
              <a:t>(requires the </a:t>
            </a:r>
            <a:r>
              <a:rPr lang="en-GB" sz="1500" b="1" dirty="0" err="1">
                <a:latin typeface="Source Sans Pro" charset="0"/>
                <a:ea typeface="Source Sans Pro" charset="0"/>
                <a:cs typeface="Source Sans Pro" charset="0"/>
              </a:rPr>
              <a:t>quanteda.textmodels</a:t>
            </a:r>
            <a:r>
              <a:rPr lang="en-GB" sz="1500" dirty="0">
                <a:latin typeface="Source Sans Pro" charset="0"/>
                <a:ea typeface="Source Sans Pro" charset="0"/>
                <a:cs typeface="Source Sans Pro" charset="0"/>
              </a:rPr>
              <a:t> package)</a:t>
            </a:r>
            <a:endParaRPr lang="en-GB" sz="1500" b="1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/>
            <a:r>
              <a:rPr lang="en-GB" sz="1300" dirty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textplot_scale1d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GB" sz="1300" i="1" dirty="0" err="1">
                <a:latin typeface="Monaco" charset="0"/>
                <a:ea typeface="Monaco" charset="0"/>
                <a:cs typeface="Monaco" charset="0"/>
              </a:rPr>
              <a:t>scaling_model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, </a:t>
            </a:r>
          </a:p>
          <a:p>
            <a:pPr algn="l"/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  groups = party, </a:t>
            </a:r>
          </a:p>
          <a:p>
            <a:pPr algn="l"/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  margin = "documents")</a:t>
            </a:r>
            <a:r>
              <a:rPr lang="en-GB" sz="1300" dirty="0">
                <a:latin typeface="Source Sans Pro" charset="0"/>
                <a:ea typeface="Source Sans Pro" charset="0"/>
                <a:cs typeface="Source Sans Pro" charset="0"/>
              </a:rPr>
              <a:t>	</a:t>
            </a:r>
          </a:p>
          <a:p>
            <a:pPr algn="l"/>
            <a:endParaRPr lang="en-GB" sz="1300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28" name="Shape 35"/>
          <p:cNvSpPr/>
          <p:nvPr/>
        </p:nvSpPr>
        <p:spPr>
          <a:xfrm>
            <a:off x="289478" y="5412621"/>
            <a:ext cx="6265777" cy="40985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algn="l"/>
            <a:r>
              <a:rPr lang="de-DE" sz="1500" b="1" dirty="0" err="1">
                <a:latin typeface="Source Sans Pro" charset="0"/>
                <a:ea typeface="Source Sans Pro" charset="0"/>
                <a:cs typeface="Source Sans Pro" charset="0"/>
              </a:rPr>
              <a:t>Tabulate</a:t>
            </a:r>
            <a:r>
              <a:rPr lang="de-DE" sz="1500" b="1" dirty="0"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1500" b="1" dirty="0" err="1">
                <a:latin typeface="Source Sans Pro" charset="0"/>
                <a:ea typeface="Source Sans Pro" charset="0"/>
                <a:cs typeface="Source Sans Pro" charset="0"/>
              </a:rPr>
              <a:t>feature</a:t>
            </a:r>
            <a:r>
              <a:rPr lang="de-DE" sz="1500" b="1" dirty="0"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1500" b="1" dirty="0" err="1">
                <a:latin typeface="Source Sans Pro" charset="0"/>
                <a:ea typeface="Source Sans Pro" charset="0"/>
                <a:cs typeface="Source Sans Pro" charset="0"/>
              </a:rPr>
              <a:t>frequencies</a:t>
            </a:r>
            <a:r>
              <a:rPr lang="de-DE" sz="1500" b="1" dirty="0"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de-DE" sz="1500" b="1" dirty="0" err="1">
                <a:latin typeface="Source Sans Pro" charset="0"/>
                <a:ea typeface="Source Sans Pro" charset="0"/>
                <a:cs typeface="Source Sans Pro" charset="0"/>
              </a:rPr>
              <a:t>from</a:t>
            </a:r>
            <a:r>
              <a:rPr lang="de-DE" sz="1500" b="1" dirty="0">
                <a:latin typeface="Source Sans Pro" charset="0"/>
                <a:ea typeface="Source Sans Pro" charset="0"/>
                <a:cs typeface="Source Sans Pro" charset="0"/>
              </a:rPr>
              <a:t> a </a:t>
            </a:r>
            <a:r>
              <a:rPr lang="de-DE" sz="1500" b="1" dirty="0" err="1">
                <a:latin typeface="Source Sans Pro" charset="0"/>
                <a:ea typeface="Source Sans Pro" charset="0"/>
                <a:cs typeface="Source Sans Pro" charset="0"/>
              </a:rPr>
              <a:t>dfm</a:t>
            </a:r>
            <a:endParaRPr lang="en-GB" sz="1500" b="1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/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textstat_frequency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(x) </a:t>
            </a:r>
            <a:r>
              <a:rPr lang="en-GB" sz="1300" i="1" dirty="0">
                <a:latin typeface="Source Sans Pro" charset="0"/>
                <a:ea typeface="Source Sans Pro" charset="0"/>
                <a:cs typeface="Source Sans Pro" charset="0"/>
              </a:rPr>
              <a:t>|</a:t>
            </a:r>
            <a:r>
              <a:rPr lang="en-GB" sz="1300" i="1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topfeatures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(x)</a:t>
            </a:r>
          </a:p>
          <a:p>
            <a:pPr algn="l">
              <a:spcBef>
                <a:spcPts val="800"/>
              </a:spcBef>
            </a:pPr>
            <a:r>
              <a:rPr lang="en-US" sz="1500" b="1" dirty="0">
                <a:latin typeface="Source Sans Pro" charset="0"/>
                <a:ea typeface="Source Sans Pro" charset="0"/>
                <a:cs typeface="Source Sans Pro" charset="0"/>
              </a:rPr>
              <a:t>Identify and score collocations from a tokenized text</a:t>
            </a:r>
          </a:p>
          <a:p>
            <a:pPr algn="l"/>
            <a:r>
              <a:rPr lang="en-US" sz="1300" dirty="0" err="1">
                <a:latin typeface="Monaco" charset="0"/>
                <a:ea typeface="Monaco" charset="0"/>
                <a:cs typeface="Monaco" charset="0"/>
              </a:rPr>
              <a:t>toks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 &lt;- </a:t>
            </a:r>
            <a:r>
              <a:rPr lang="en-US" sz="1300" dirty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tokens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(c("</a:t>
            </a:r>
            <a:r>
              <a:rPr lang="en-US" sz="1300" dirty="0" err="1">
                <a:latin typeface="Monaco" charset="0"/>
                <a:ea typeface="Monaco" charset="0"/>
                <a:cs typeface="Monaco" charset="0"/>
              </a:rPr>
              <a:t>quanteda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 is a </a:t>
            </a:r>
            <a:r>
              <a:rPr lang="en-US" sz="1300" dirty="0" err="1">
                <a:latin typeface="Monaco" charset="0"/>
                <a:ea typeface="Monaco" charset="0"/>
                <a:cs typeface="Monaco" charset="0"/>
              </a:rPr>
              <a:t>pkg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 for quant text analysis",</a:t>
            </a:r>
            <a:br>
              <a:rPr lang="en-US" sz="1300" dirty="0">
                <a:latin typeface="Monaco" charset="0"/>
                <a:ea typeface="Monaco" charset="0"/>
                <a:cs typeface="Monaco" charset="0"/>
              </a:rPr>
            </a:b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                 "quant text analysis is a growing field"))</a:t>
            </a:r>
          </a:p>
          <a:p>
            <a:pPr algn="l"/>
            <a:r>
              <a:rPr lang="en-US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textstat_collocations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1300" dirty="0" err="1">
                <a:latin typeface="Monaco" charset="0"/>
                <a:ea typeface="Monaco" charset="0"/>
                <a:cs typeface="Monaco" charset="0"/>
              </a:rPr>
              <a:t>toks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, size = 3, </a:t>
            </a:r>
            <a:r>
              <a:rPr lang="en-US" sz="1300" dirty="0" err="1">
                <a:latin typeface="Monaco" charset="0"/>
                <a:ea typeface="Monaco" charset="0"/>
                <a:cs typeface="Monaco" charset="0"/>
              </a:rPr>
              <a:t>min_count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 = 2</a:t>
            </a:r>
            <a:r>
              <a:rPr lang="de-DE" sz="1300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pPr algn="l">
              <a:spcBef>
                <a:spcPts val="800"/>
              </a:spcBef>
            </a:pPr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Calculate readability of a corpus</a:t>
            </a:r>
          </a:p>
          <a:p>
            <a:pPr algn="l"/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textstat_readability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GB" sz="1300" dirty="0" err="1">
                <a:latin typeface="Monaco" charset="0"/>
                <a:ea typeface="Monaco" charset="0"/>
                <a:cs typeface="Monaco" charset="0"/>
              </a:rPr>
              <a:t>data_corpus_inaugural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, measure = "</a:t>
            </a:r>
            <a:r>
              <a:rPr lang="en-GB" sz="1300" dirty="0" err="1">
                <a:latin typeface="Monaco" charset="0"/>
                <a:ea typeface="Monaco" charset="0"/>
                <a:cs typeface="Monaco" charset="0"/>
              </a:rPr>
              <a:t>Flesch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") </a:t>
            </a:r>
          </a:p>
          <a:p>
            <a:pPr algn="l">
              <a:spcBef>
                <a:spcPts val="800"/>
              </a:spcBef>
            </a:pPr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Calculate lexical diversity of a </a:t>
            </a:r>
            <a:r>
              <a:rPr lang="en-GB" sz="1500" b="1" dirty="0" err="1">
                <a:latin typeface="Source Sans Pro" charset="0"/>
                <a:ea typeface="Source Sans Pro" charset="0"/>
                <a:cs typeface="Source Sans Pro" charset="0"/>
              </a:rPr>
              <a:t>dfm</a:t>
            </a:r>
            <a:endParaRPr lang="en-GB" sz="1500" b="1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/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textstat_lexdiv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(x, measure = "TTR")</a:t>
            </a:r>
          </a:p>
          <a:p>
            <a:pPr algn="l">
              <a:spcBef>
                <a:spcPts val="800"/>
              </a:spcBef>
            </a:pPr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Measure distance or similarity from a </a:t>
            </a:r>
            <a:r>
              <a:rPr lang="en-GB" sz="1500" b="1" dirty="0" err="1">
                <a:latin typeface="Source Sans Pro" charset="0"/>
                <a:ea typeface="Source Sans Pro" charset="0"/>
                <a:cs typeface="Source Sans Pro" charset="0"/>
              </a:rPr>
              <a:t>dfm</a:t>
            </a:r>
            <a:endParaRPr lang="en-GB" sz="1500" b="1" dirty="0">
              <a:latin typeface="Source Sans Pro" charset="0"/>
              <a:ea typeface="Source Sans Pro" charset="0"/>
              <a:cs typeface="Source Sans Pro" charset="0"/>
            </a:endParaRPr>
          </a:p>
          <a:p>
            <a:pPr algn="l"/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textstat_simil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(x, "2017-Trump", method = "cosine", </a:t>
            </a:r>
          </a:p>
          <a:p>
            <a:pPr algn="l"/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		   margin = c("documents", "features"))</a:t>
            </a:r>
            <a:endParaRPr lang="en-GB" sz="1300" i="1" dirty="0">
              <a:solidFill>
                <a:srgbClr val="006AC7"/>
              </a:solidFill>
              <a:latin typeface="Monaco" charset="0"/>
              <a:ea typeface="Monaco" charset="0"/>
              <a:cs typeface="Monaco" charset="0"/>
            </a:endParaRPr>
          </a:p>
          <a:p>
            <a:pPr algn="l"/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textstat_dist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(x, "2017-Trump", </a:t>
            </a:r>
          </a:p>
          <a:p>
            <a:pPr algn="l"/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		  margin = c("documents", "features"))</a:t>
            </a:r>
            <a:endParaRPr lang="en-GB" sz="1300" i="1" dirty="0">
              <a:solidFill>
                <a:srgbClr val="006AC7"/>
              </a:solidFill>
              <a:latin typeface="Monaco" charset="0"/>
              <a:ea typeface="Monaco" charset="0"/>
              <a:cs typeface="Monaco" charset="0"/>
            </a:endParaRPr>
          </a:p>
          <a:p>
            <a:pPr algn="l">
              <a:spcBef>
                <a:spcPts val="800"/>
              </a:spcBef>
            </a:pPr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Calculate </a:t>
            </a:r>
            <a:r>
              <a:rPr lang="en-GB" sz="1500" b="1" dirty="0" err="1">
                <a:latin typeface="Source Sans Pro" charset="0"/>
                <a:ea typeface="Source Sans Pro" charset="0"/>
                <a:cs typeface="Source Sans Pro" charset="0"/>
              </a:rPr>
              <a:t>keyness</a:t>
            </a:r>
            <a:r>
              <a:rPr lang="en-GB" sz="1500" b="1" dirty="0">
                <a:latin typeface="Source Sans Pro" charset="0"/>
                <a:ea typeface="Source Sans Pro" charset="0"/>
                <a:cs typeface="Source Sans Pro" charset="0"/>
              </a:rPr>
              <a:t> statistics</a:t>
            </a:r>
          </a:p>
          <a:p>
            <a:pPr algn="l"/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textstat_keyness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(x, target = "2017-Trump")</a:t>
            </a:r>
          </a:p>
        </p:txBody>
      </p:sp>
      <p:sp>
        <p:nvSpPr>
          <p:cNvPr id="42" name="Shape 35"/>
          <p:cNvSpPr/>
          <p:nvPr/>
        </p:nvSpPr>
        <p:spPr>
          <a:xfrm>
            <a:off x="249128" y="5351834"/>
            <a:ext cx="6084291" cy="18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algn="l"/>
            <a:endParaRPr lang="en-GB" sz="1200" b="1" i="1">
              <a:solidFill>
                <a:srgbClr val="006AC7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44" name="Shape 38"/>
          <p:cNvSpPr/>
          <p:nvPr/>
        </p:nvSpPr>
        <p:spPr>
          <a:xfrm>
            <a:off x="132964" y="4744036"/>
            <a:ext cx="6436800" cy="482886"/>
          </a:xfrm>
          <a:prstGeom prst="roundRect">
            <a:avLst>
              <a:gd name="adj" fmla="val 20098"/>
            </a:avLst>
          </a:prstGeom>
          <a:solidFill>
            <a:srgbClr val="006AC7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en-US" sz="24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Calculate text statistics (</a:t>
            </a:r>
            <a:r>
              <a:rPr lang="en-US" sz="2000" dirty="0" err="1">
                <a:solidFill>
                  <a:srgbClr val="FFFFFF"/>
                </a:solidFill>
                <a:latin typeface="Monaco" charset="0"/>
                <a:ea typeface="Monaco" charset="0"/>
                <a:cs typeface="Monaco" charset="0"/>
                <a:sym typeface="Source Sans Pro"/>
              </a:rPr>
              <a:t>textstat</a:t>
            </a:r>
            <a:r>
              <a:rPr lang="en-US" sz="2000" dirty="0">
                <a:solidFill>
                  <a:srgbClr val="FFFFFF"/>
                </a:solidFill>
                <a:latin typeface="Monaco" charset="0"/>
                <a:ea typeface="Monaco" charset="0"/>
                <a:cs typeface="Monaco" charset="0"/>
                <a:sym typeface="Source Sans Pro"/>
              </a:rPr>
              <a:t>_*</a:t>
            </a:r>
            <a:r>
              <a:rPr lang="en-US" sz="24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</a:p>
        </p:txBody>
      </p:sp>
      <p:sp>
        <p:nvSpPr>
          <p:cNvPr id="49" name="Shape 38"/>
          <p:cNvSpPr/>
          <p:nvPr/>
        </p:nvSpPr>
        <p:spPr>
          <a:xfrm>
            <a:off x="6647804" y="196470"/>
            <a:ext cx="7253999" cy="858643"/>
          </a:xfrm>
          <a:prstGeom prst="roundRect">
            <a:avLst>
              <a:gd name="adj" fmla="val 20098"/>
            </a:avLst>
          </a:prstGeom>
          <a:solidFill>
            <a:srgbClr val="006AC7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en-US" sz="24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Fit text models based on a </a:t>
            </a:r>
            <a:r>
              <a:rPr lang="en-US" sz="2400" dirty="0" err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dfm</a:t>
            </a:r>
            <a:r>
              <a:rPr lang="en-US" sz="24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(</a:t>
            </a:r>
            <a:r>
              <a:rPr lang="en-US" sz="2000" dirty="0" err="1">
                <a:solidFill>
                  <a:srgbClr val="FFFFFF"/>
                </a:solidFill>
                <a:latin typeface="Monaco" charset="0"/>
                <a:ea typeface="Monaco" charset="0"/>
                <a:cs typeface="Monaco" charset="0"/>
                <a:sym typeface="Source Sans Pro"/>
              </a:rPr>
              <a:t>textmodel</a:t>
            </a:r>
            <a:r>
              <a:rPr lang="en-US" sz="2000" dirty="0">
                <a:solidFill>
                  <a:srgbClr val="FFFFFF"/>
                </a:solidFill>
                <a:latin typeface="Monaco" charset="0"/>
                <a:ea typeface="Monaco" charset="0"/>
                <a:cs typeface="Monaco" charset="0"/>
                <a:sym typeface="Source Sans Pro"/>
              </a:rPr>
              <a:t>_*</a:t>
            </a:r>
            <a:r>
              <a:rPr lang="en-US" sz="24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</a:p>
          <a:p>
            <a:pPr lvl="1" indent="0">
              <a:defRPr sz="1800"/>
            </a:pPr>
            <a:r>
              <a:rPr lang="en-US" sz="1400" i="1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These functions require the </a:t>
            </a:r>
            <a:r>
              <a:rPr lang="en-US" sz="1400" b="1" dirty="0" err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quanteda.textmodels</a:t>
            </a:r>
            <a:r>
              <a:rPr lang="en-US" sz="1400" b="1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1400" i="1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package</a:t>
            </a:r>
          </a:p>
        </p:txBody>
      </p:sp>
      <p:sp>
        <p:nvSpPr>
          <p:cNvPr id="53" name="Shape 35"/>
          <p:cNvSpPr/>
          <p:nvPr/>
        </p:nvSpPr>
        <p:spPr>
          <a:xfrm>
            <a:off x="6809909" y="6487781"/>
            <a:ext cx="6836713" cy="18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algn="l"/>
            <a:endParaRPr lang="en-GB" sz="1200" b="1" i="1">
              <a:solidFill>
                <a:srgbClr val="006AC7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55" name="Shape 38"/>
          <p:cNvSpPr/>
          <p:nvPr/>
        </p:nvSpPr>
        <p:spPr>
          <a:xfrm>
            <a:off x="6640309" y="4734386"/>
            <a:ext cx="7253999" cy="482886"/>
          </a:xfrm>
          <a:prstGeom prst="roundRect">
            <a:avLst>
              <a:gd name="adj" fmla="val 20098"/>
            </a:avLst>
          </a:prstGeom>
          <a:solidFill>
            <a:srgbClr val="006AC7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en-US" sz="24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Plot features or models (</a:t>
            </a:r>
            <a:r>
              <a:rPr lang="en-US" sz="2000" dirty="0" err="1">
                <a:solidFill>
                  <a:srgbClr val="FFFFFF"/>
                </a:solidFill>
                <a:latin typeface="Monaco" charset="0"/>
                <a:ea typeface="Monaco" charset="0"/>
                <a:cs typeface="Monaco" charset="0"/>
                <a:sym typeface="Source Sans Pro"/>
              </a:rPr>
              <a:t>textplot</a:t>
            </a:r>
            <a:r>
              <a:rPr lang="en-US" sz="2000" dirty="0">
                <a:solidFill>
                  <a:srgbClr val="FFFFFF"/>
                </a:solidFill>
                <a:latin typeface="Monaco" charset="0"/>
                <a:ea typeface="Monaco" charset="0"/>
                <a:cs typeface="Monaco" charset="0"/>
                <a:sym typeface="Source Sans Pro"/>
              </a:rPr>
              <a:t>_*</a:t>
            </a:r>
            <a:r>
              <a:rPr lang="en-US" sz="24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38" t="26147" r="25661" b="24848"/>
          <a:stretch/>
        </p:blipFill>
        <p:spPr>
          <a:xfrm>
            <a:off x="11963411" y="5208301"/>
            <a:ext cx="1328655" cy="1323367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5450" y="6753019"/>
            <a:ext cx="1902384" cy="1188990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7570" y="8106947"/>
            <a:ext cx="1800336" cy="1287657"/>
          </a:xfrm>
          <a:prstGeom prst="rect">
            <a:avLst/>
          </a:prstGeom>
        </p:spPr>
      </p:pic>
      <p:sp>
        <p:nvSpPr>
          <p:cNvPr id="24" name="Shape 39"/>
          <p:cNvSpPr/>
          <p:nvPr/>
        </p:nvSpPr>
        <p:spPr>
          <a:xfrm>
            <a:off x="-211206" y="9874973"/>
            <a:ext cx="6822465" cy="6780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 lvl="0" algn="r">
              <a:lnSpc>
                <a:spcPct val="90000"/>
              </a:lnSpc>
              <a:defRPr sz="1800"/>
            </a:pPr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by </a:t>
            </a:r>
            <a:r>
              <a:rPr lang="en-US" sz="1400" b="1" dirty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Stefan Müller </a:t>
            </a:r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and</a:t>
            </a:r>
            <a:r>
              <a:rPr lang="en-US" sz="1400" b="1" dirty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 Kenneth Benoit </a:t>
            </a:r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• </a:t>
            </a:r>
            <a:r>
              <a:rPr lang="en-US" sz="1400" i="1" dirty="0" err="1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smueller@quanteda.org</a:t>
            </a:r>
            <a:r>
              <a:rPr lang="en-US" sz="1400" i="1" dirty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, </a:t>
            </a:r>
            <a:r>
              <a:rPr lang="en-US" sz="1400" i="1" dirty="0" err="1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kbenoit@quanteda.org</a:t>
            </a:r>
            <a:r>
              <a:rPr lang="en-US" sz="1400" i="1" dirty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 </a:t>
            </a:r>
          </a:p>
          <a:p>
            <a:pPr lvl="0" algn="r">
              <a:lnSpc>
                <a:spcPct val="90000"/>
              </a:lnSpc>
              <a:defRPr sz="1800"/>
            </a:pPr>
            <a:r>
              <a:rPr lang="en-US" sz="1300" i="1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https://</a:t>
            </a:r>
            <a:r>
              <a:rPr lang="en-US" sz="1300" i="1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creativecommons.org</a:t>
            </a:r>
            <a:r>
              <a:rPr lang="en-US" sz="1300" i="1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/licenses/by/4.0/</a:t>
            </a:r>
          </a:p>
          <a:p>
            <a:pPr algn="r">
              <a:lnSpc>
                <a:spcPct val="90000"/>
              </a:lnSpc>
              <a:defRPr sz="1800"/>
            </a:pPr>
            <a:r>
              <a:rPr lang="en-US" sz="1400" i="1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Learn more at: </a:t>
            </a:r>
            <a:r>
              <a:rPr lang="en-US" sz="1400" i="1" dirty="0">
                <a:solidFill>
                  <a:srgbClr val="006AC7"/>
                </a:solidFill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http://</a:t>
            </a:r>
            <a:r>
              <a:rPr lang="en-US" sz="1400" i="1" dirty="0" err="1">
                <a:solidFill>
                  <a:srgbClr val="006AC7"/>
                </a:solidFill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quanteda.io</a:t>
            </a:r>
            <a:r>
              <a:rPr lang="en-US" sz="1400" i="1" dirty="0">
                <a:solidFill>
                  <a:srgbClr val="006AC7"/>
                </a:solidFill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  </a:t>
            </a:r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  <a:sym typeface="Source Sans Pro Light"/>
              </a:rPr>
              <a:t>•  updated: 05/2020</a:t>
            </a:r>
            <a:endParaRPr lang="en-US" sz="1400" dirty="0">
              <a:solidFill>
                <a:srgbClr val="006AC7"/>
              </a:solidFill>
              <a:latin typeface="Source Sans Pro" charset="0"/>
              <a:ea typeface="Source Sans Pro" charset="0"/>
              <a:cs typeface="Source Sans Pro" charset="0"/>
              <a:sym typeface="Source Sans Pro Light"/>
            </a:endParaRPr>
          </a:p>
        </p:txBody>
      </p:sp>
      <p:sp>
        <p:nvSpPr>
          <p:cNvPr id="32" name="Shape 35"/>
          <p:cNvSpPr/>
          <p:nvPr/>
        </p:nvSpPr>
        <p:spPr>
          <a:xfrm>
            <a:off x="288186" y="817605"/>
            <a:ext cx="6190725" cy="3760004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algn="l">
              <a:spcBef>
                <a:spcPts val="800"/>
              </a:spcBef>
            </a:pPr>
            <a:r>
              <a:rPr lang="en-GB" sz="1500" b="1" dirty="0">
                <a:uFill>
                  <a:solidFill>
                    <a:schemeClr val="bg1"/>
                  </a:solidFill>
                </a:uFill>
                <a:latin typeface="Source Sans Pro" charset="0"/>
                <a:ea typeface="Source Sans Pro" charset="0"/>
                <a:cs typeface="Source Sans Pro" charset="0"/>
              </a:rPr>
              <a:t>Tokenize texts from a character vector or corpus</a:t>
            </a:r>
          </a:p>
          <a:p>
            <a:pPr algn="l"/>
            <a:r>
              <a:rPr lang="en-GB" sz="1300" dirty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x &lt;- </a:t>
            </a:r>
            <a:r>
              <a:rPr lang="en-GB" sz="1300" dirty="0">
                <a:solidFill>
                  <a:srgbClr val="006AC7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tokens</a:t>
            </a:r>
            <a:r>
              <a:rPr lang="en-GB" sz="1300" dirty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("Powerful tool for text analysis.", </a:t>
            </a:r>
          </a:p>
          <a:p>
            <a:pPr algn="l"/>
            <a:r>
              <a:rPr lang="en-GB" sz="1300" dirty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             </a:t>
            </a:r>
            <a:r>
              <a:rPr lang="en-GB" sz="1300" dirty="0" err="1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remove_punct</a:t>
            </a:r>
            <a:r>
              <a:rPr lang="en-GB" sz="1300" dirty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 = TRUE)</a:t>
            </a:r>
            <a:endParaRPr lang="en-GB" sz="1300" dirty="0">
              <a:solidFill>
                <a:srgbClr val="006AC7"/>
              </a:solidFill>
              <a:uFill>
                <a:solidFill>
                  <a:schemeClr val="bg1"/>
                </a:solidFill>
              </a:uFill>
              <a:latin typeface="Monaco" charset="0"/>
              <a:ea typeface="Monaco" charset="0"/>
              <a:cs typeface="Monaco" charset="0"/>
            </a:endParaRPr>
          </a:p>
          <a:p>
            <a:pPr algn="l">
              <a:spcBef>
                <a:spcPts val="800"/>
              </a:spcBef>
            </a:pPr>
            <a:r>
              <a:rPr lang="en-GB" sz="1500" b="1" dirty="0">
                <a:uFill>
                  <a:solidFill>
                    <a:schemeClr val="bg1"/>
                  </a:solidFill>
                </a:uFill>
                <a:latin typeface="Source Sans Pro" charset="0"/>
                <a:ea typeface="Source Sans Pro" charset="0"/>
                <a:cs typeface="Source Sans Pro" charset="0"/>
              </a:rPr>
              <a:t>Convert sequences into compound tokens</a:t>
            </a:r>
          </a:p>
          <a:p>
            <a:pPr algn="l"/>
            <a:r>
              <a:rPr lang="en-GB" sz="1300" dirty="0" err="1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myseqs</a:t>
            </a:r>
            <a:r>
              <a:rPr lang="en-GB" sz="1300" dirty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 &lt;- </a:t>
            </a:r>
            <a:r>
              <a:rPr lang="en-GB" sz="1300" dirty="0">
                <a:solidFill>
                  <a:srgbClr val="006AC7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phrase</a:t>
            </a:r>
            <a:r>
              <a:rPr lang="en-GB" sz="1300" dirty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(c(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"</a:t>
            </a:r>
            <a:r>
              <a:rPr lang="en-GB" sz="1300" dirty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powerful", 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"</a:t>
            </a:r>
            <a:r>
              <a:rPr lang="en-GB" sz="1300" dirty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tool", 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"</a:t>
            </a:r>
            <a:r>
              <a:rPr lang="en-GB" sz="1300" dirty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text analysis"))</a:t>
            </a:r>
          </a:p>
          <a:p>
            <a:pPr algn="l"/>
            <a:r>
              <a:rPr lang="en-GB" sz="1300" dirty="0" err="1">
                <a:solidFill>
                  <a:srgbClr val="006AC7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tokens_compound</a:t>
            </a:r>
            <a:r>
              <a:rPr lang="en-GB" sz="1300" dirty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(x, </a:t>
            </a:r>
            <a:r>
              <a:rPr lang="en-GB" sz="1300" dirty="0" err="1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myseqs</a:t>
            </a:r>
            <a:r>
              <a:rPr lang="en-GB" sz="1300" dirty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pPr algn="l">
              <a:spcBef>
                <a:spcPts val="800"/>
              </a:spcBef>
            </a:pPr>
            <a:r>
              <a:rPr lang="en-GB" sz="1500" b="1" dirty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Source Sans Pro" charset="0"/>
                <a:ea typeface="Source Sans Pro" charset="0"/>
                <a:cs typeface="Source Sans Pro" charset="0"/>
              </a:rPr>
              <a:t>Select tokens</a:t>
            </a:r>
          </a:p>
          <a:p>
            <a:pPr algn="l"/>
            <a:r>
              <a:rPr lang="en-GB" sz="1300" dirty="0" err="1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tokens_select</a:t>
            </a:r>
            <a:r>
              <a:rPr lang="en-GB" sz="1300" dirty="0">
                <a:latin typeface="Monaco" charset="0"/>
                <a:ea typeface="Monaco" charset="0"/>
                <a:cs typeface="Monaco" charset="0"/>
              </a:rPr>
              <a:t>(x, c("powerful", "text"), selection = "keep") </a:t>
            </a:r>
          </a:p>
          <a:p>
            <a:pPr algn="l">
              <a:spcBef>
                <a:spcPts val="800"/>
              </a:spcBef>
            </a:pPr>
            <a:r>
              <a:rPr lang="en-GB" sz="1500" b="1" dirty="0">
                <a:uFill>
                  <a:solidFill>
                    <a:schemeClr val="bg1"/>
                  </a:solidFill>
                </a:uFill>
                <a:latin typeface="Source Sans Pro" charset="0"/>
                <a:ea typeface="Source Sans Pro" charset="0"/>
                <a:cs typeface="Source Sans Pro" charset="0"/>
              </a:rPr>
              <a:t>Create </a:t>
            </a:r>
            <a:r>
              <a:rPr lang="en-GB" sz="1500" b="1" dirty="0" err="1">
                <a:uFill>
                  <a:solidFill>
                    <a:schemeClr val="bg1"/>
                  </a:solidFill>
                </a:uFill>
                <a:latin typeface="Source Sans Pro" charset="0"/>
                <a:ea typeface="Source Sans Pro" charset="0"/>
                <a:cs typeface="Source Sans Pro" charset="0"/>
              </a:rPr>
              <a:t>ngrams</a:t>
            </a:r>
            <a:r>
              <a:rPr lang="en-GB" sz="1500" b="1" dirty="0">
                <a:uFill>
                  <a:solidFill>
                    <a:schemeClr val="bg1"/>
                  </a:solidFill>
                </a:uFill>
                <a:latin typeface="Source Sans Pro" charset="0"/>
                <a:ea typeface="Source Sans Pro" charset="0"/>
                <a:cs typeface="Source Sans Pro" charset="0"/>
              </a:rPr>
              <a:t> and </a:t>
            </a:r>
            <a:r>
              <a:rPr lang="en-GB" sz="1500" b="1" dirty="0" err="1">
                <a:uFill>
                  <a:solidFill>
                    <a:schemeClr val="bg1"/>
                  </a:solidFill>
                </a:uFill>
                <a:latin typeface="Source Sans Pro" charset="0"/>
                <a:ea typeface="Source Sans Pro" charset="0"/>
                <a:cs typeface="Source Sans Pro" charset="0"/>
              </a:rPr>
              <a:t>skipgrams</a:t>
            </a:r>
            <a:r>
              <a:rPr lang="en-GB" sz="1500" b="1" dirty="0">
                <a:uFill>
                  <a:solidFill>
                    <a:schemeClr val="bg1"/>
                  </a:solidFill>
                </a:uFill>
                <a:latin typeface="Source Sans Pro" charset="0"/>
                <a:ea typeface="Source Sans Pro" charset="0"/>
                <a:cs typeface="Source Sans Pro" charset="0"/>
              </a:rPr>
              <a:t> from tokens </a:t>
            </a:r>
          </a:p>
          <a:p>
            <a:pPr algn="l"/>
            <a:r>
              <a:rPr lang="en-GB" sz="1400" dirty="0" err="1">
                <a:solidFill>
                  <a:srgbClr val="006AC7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tokens_ngrams</a:t>
            </a:r>
            <a:r>
              <a:rPr lang="en-GB" sz="1400" dirty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(x, n = 1:3) </a:t>
            </a:r>
          </a:p>
          <a:p>
            <a:pPr algn="l"/>
            <a:r>
              <a:rPr lang="en-GB" sz="1400" dirty="0" err="1">
                <a:solidFill>
                  <a:srgbClr val="006AC7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tokens_skipgrams</a:t>
            </a:r>
            <a:r>
              <a:rPr lang="en-GB" sz="1400" dirty="0"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(x, n = 2, skip = 0:1) </a:t>
            </a:r>
          </a:p>
          <a:p>
            <a:pPr algn="l">
              <a:spcBef>
                <a:spcPts val="800"/>
              </a:spcBef>
            </a:pPr>
            <a:r>
              <a:rPr lang="en-GB" sz="1500" b="1" dirty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Source Sans Pro" charset="0"/>
                <a:ea typeface="Source Sans Pro" charset="0"/>
                <a:cs typeface="Source Sans Pro" charset="0"/>
              </a:rPr>
              <a:t>Convert case of tokens</a:t>
            </a:r>
          </a:p>
          <a:p>
            <a:pPr algn="l"/>
            <a:r>
              <a:rPr lang="en-GB" sz="1400" dirty="0" err="1">
                <a:solidFill>
                  <a:srgbClr val="006AC7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tokens_tolower</a:t>
            </a:r>
            <a:r>
              <a:rPr lang="en-GB" sz="1400" dirty="0"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(x) | </a:t>
            </a:r>
            <a:r>
              <a:rPr lang="en-GB" sz="1400" dirty="0" err="1">
                <a:solidFill>
                  <a:srgbClr val="006AC7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tokens_topupper</a:t>
            </a:r>
            <a:r>
              <a:rPr lang="en-GB" sz="1400" dirty="0"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(x)</a:t>
            </a:r>
          </a:p>
          <a:p>
            <a:pPr algn="l">
              <a:spcBef>
                <a:spcPts val="800"/>
              </a:spcBef>
            </a:pPr>
            <a:r>
              <a:rPr lang="en-GB" sz="1500" b="1" dirty="0">
                <a:solidFill>
                  <a:schemeClr val="tx1"/>
                </a:solidFill>
                <a:uFill>
                  <a:solidFill>
                    <a:schemeClr val="bg1"/>
                  </a:solidFill>
                </a:uFill>
                <a:latin typeface="Source Sans Pro" charset="0"/>
                <a:ea typeface="Source Sans Pro" charset="0"/>
                <a:cs typeface="Source Sans Pro" charset="0"/>
              </a:rPr>
              <a:t>Stem the terms in an object</a:t>
            </a:r>
          </a:p>
          <a:p>
            <a:pPr algn="l"/>
            <a:r>
              <a:rPr lang="en-GB" sz="1400" dirty="0" err="1">
                <a:solidFill>
                  <a:srgbClr val="006AC7"/>
                </a:solidFill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tokens_wordstem</a:t>
            </a:r>
            <a:r>
              <a:rPr lang="en-GB" sz="1400" dirty="0">
                <a:uFill>
                  <a:solidFill>
                    <a:schemeClr val="bg1"/>
                  </a:solidFill>
                </a:uFill>
                <a:latin typeface="Monaco" charset="0"/>
                <a:ea typeface="Monaco" charset="0"/>
                <a:cs typeface="Monaco" charset="0"/>
              </a:rPr>
              <a:t>(x)</a:t>
            </a:r>
          </a:p>
        </p:txBody>
      </p:sp>
      <p:sp>
        <p:nvSpPr>
          <p:cNvPr id="33" name="Shape 35"/>
          <p:cNvSpPr/>
          <p:nvPr/>
        </p:nvSpPr>
        <p:spPr>
          <a:xfrm>
            <a:off x="288186" y="811863"/>
            <a:ext cx="6084291" cy="18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algn="l"/>
            <a:endParaRPr lang="en-GB" sz="1200" b="1" i="1">
              <a:solidFill>
                <a:srgbClr val="006AC7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40" name="Shape 38"/>
          <p:cNvSpPr/>
          <p:nvPr/>
        </p:nvSpPr>
        <p:spPr>
          <a:xfrm>
            <a:off x="133549" y="204065"/>
            <a:ext cx="6436800" cy="482886"/>
          </a:xfrm>
          <a:prstGeom prst="roundRect">
            <a:avLst>
              <a:gd name="adj" fmla="val 20098"/>
            </a:avLst>
          </a:prstGeom>
          <a:solidFill>
            <a:srgbClr val="006AC7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en-US" sz="24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Tokenize a set of texts (</a:t>
            </a:r>
            <a:r>
              <a:rPr lang="en-US" sz="2000" dirty="0">
                <a:solidFill>
                  <a:srgbClr val="FFFFFF"/>
                </a:solidFill>
                <a:latin typeface="Monaco" charset="0"/>
                <a:ea typeface="Monaco" charset="0"/>
                <a:cs typeface="Monaco" charset="0"/>
                <a:sym typeface="Source Sans Pro"/>
              </a:rPr>
              <a:t>tokens_*</a:t>
            </a:r>
            <a:r>
              <a:rPr lang="en-US" sz="24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676471" y="9899220"/>
            <a:ext cx="7178303" cy="835234"/>
          </a:xfrm>
          <a:prstGeom prst="rect">
            <a:avLst/>
          </a:prstGeom>
          <a:noFill/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1" name="Shape 35"/>
          <p:cNvSpPr/>
          <p:nvPr/>
        </p:nvSpPr>
        <p:spPr>
          <a:xfrm>
            <a:off x="6799156" y="10214000"/>
            <a:ext cx="6265777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algn="l">
              <a:spcBef>
                <a:spcPts val="800"/>
              </a:spcBef>
            </a:pPr>
            <a:r>
              <a:rPr lang="en-US" sz="1300" dirty="0">
                <a:solidFill>
                  <a:srgbClr val="006AC7"/>
                </a:solidFill>
                <a:latin typeface="Monaco" charset="0"/>
                <a:ea typeface="Monaco" charset="0"/>
                <a:cs typeface="Monaco" charset="0"/>
              </a:rPr>
              <a:t>convert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(x, to = c("</a:t>
            </a:r>
            <a:r>
              <a:rPr lang="en-US" sz="1300" dirty="0" err="1">
                <a:latin typeface="Monaco" charset="0"/>
                <a:ea typeface="Monaco" charset="0"/>
                <a:cs typeface="Monaco" charset="0"/>
              </a:rPr>
              <a:t>lda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", "tm", "</a:t>
            </a:r>
            <a:r>
              <a:rPr lang="en-US" sz="1300" dirty="0" err="1">
                <a:latin typeface="Monaco" charset="0"/>
                <a:ea typeface="Monaco" charset="0"/>
                <a:cs typeface="Monaco" charset="0"/>
              </a:rPr>
              <a:t>stm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", "</a:t>
            </a:r>
            <a:r>
              <a:rPr lang="en-US" sz="1300" dirty="0" err="1">
                <a:latin typeface="Monaco" charset="0"/>
                <a:ea typeface="Monaco" charset="0"/>
                <a:cs typeface="Monaco" charset="0"/>
              </a:rPr>
              <a:t>austin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", "</a:t>
            </a:r>
            <a:r>
              <a:rPr lang="en-US" sz="1300" dirty="0" err="1">
                <a:latin typeface="Monaco" charset="0"/>
                <a:ea typeface="Monaco" charset="0"/>
                <a:cs typeface="Monaco" charset="0"/>
              </a:rPr>
              <a:t>topicmodels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", 	  		"</a:t>
            </a:r>
            <a:r>
              <a:rPr lang="en-US" sz="1300" dirty="0" err="1">
                <a:latin typeface="Monaco" charset="0"/>
                <a:ea typeface="Monaco" charset="0"/>
                <a:cs typeface="Monaco" charset="0"/>
              </a:rPr>
              <a:t>lsa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", "matrix", "</a:t>
            </a:r>
            <a:r>
              <a:rPr lang="en-US" sz="1300" dirty="0" err="1">
                <a:latin typeface="Monaco" charset="0"/>
                <a:ea typeface="Monaco" charset="0"/>
                <a:cs typeface="Monaco" charset="0"/>
              </a:rPr>
              <a:t>data.frame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"))</a:t>
            </a:r>
            <a:endParaRPr lang="en-GB" sz="13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34" name="Shape 38"/>
          <p:cNvSpPr/>
          <p:nvPr/>
        </p:nvSpPr>
        <p:spPr>
          <a:xfrm>
            <a:off x="6640003" y="9677869"/>
            <a:ext cx="7253999" cy="482886"/>
          </a:xfrm>
          <a:prstGeom prst="roundRect">
            <a:avLst>
              <a:gd name="adj" fmla="val 20098"/>
            </a:avLst>
          </a:prstGeom>
          <a:solidFill>
            <a:srgbClr val="006AC7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en-US" sz="24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Convert </a:t>
            </a:r>
            <a:r>
              <a:rPr lang="en-US" sz="2400" dirty="0" err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dfm</a:t>
            </a:r>
            <a:r>
              <a:rPr lang="en-US" sz="24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to a non-</a:t>
            </a:r>
            <a:r>
              <a:rPr lang="en-US" sz="2400" dirty="0" err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quanteda</a:t>
            </a:r>
            <a:r>
              <a:rPr lang="en-US" sz="24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format</a:t>
            </a:r>
          </a:p>
        </p:txBody>
      </p:sp>
    </p:spTree>
    <p:extLst>
      <p:ext uri="{BB962C8B-B14F-4D97-AF65-F5344CB8AC3E}">
        <p14:creationId xmlns:p14="http://schemas.microsoft.com/office/powerpoint/2010/main" val="1636965299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Custom 2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69D9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1035</TotalTime>
  <Words>1494</Words>
  <Application>Microsoft Macintosh PowerPoint</Application>
  <PresentationFormat>Custom</PresentationFormat>
  <Paragraphs>153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Avenir Book</vt:lpstr>
      <vt:lpstr>Helvetica Light</vt:lpstr>
      <vt:lpstr>Monaco</vt:lpstr>
      <vt:lpstr>Source Sans Pro</vt:lpstr>
      <vt:lpstr>White</vt:lpstr>
      <vt:lpstr>Cheat Sheet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Quantitative  Text Analysis  with    </dc:title>
  <cp:lastModifiedBy>Stefan Muller</cp:lastModifiedBy>
  <cp:revision>1098</cp:revision>
  <cp:lastPrinted>2020-05-11T15:05:47Z</cp:lastPrinted>
  <dcterms:modified xsi:type="dcterms:W3CDTF">2020-05-15T10:59:42Z</dcterms:modified>
</cp:coreProperties>
</file>