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/>
  <p:cmAuthor id="1" name="Benoit,KR" initials="B" lastIdx="1" clrIdx="0"/>
  <p:cmAuthor id="8" name="Benoit,KR" initials="B [8]" lastIdx="1" clrIdx="7"/>
  <p:cmAuthor id="2" name="Benoit,KR" initials="B [2]" lastIdx="1" clrIdx="1"/>
  <p:cmAuthor id="9" name="Benoit,KR" initials="B [9]" lastIdx="1" clrIdx="8"/>
  <p:cmAuthor id="3" name="Benoit,KR" initials="B [3]" lastIdx="1" clrIdx="2"/>
  <p:cmAuthor id="10" name="Benoit,KR" initials="B [10]" lastIdx="1" clrIdx="9"/>
  <p:cmAuthor id="4" name="Benoit,KR" initials="B [4]" lastIdx="1" clrIdx="3"/>
  <p:cmAuthor id="5" name="Benoit,KR" initials="B [5]" lastIdx="1" clrIdx="4"/>
  <p:cmAuthor id="6" name="Benoit,KR" initials="B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663"/>
  </p:normalViewPr>
  <p:slideViewPr>
    <p:cSldViewPr snapToGrid="0" snapToObjects="1">
      <p:cViewPr>
        <p:scale>
          <a:sx n="179" d="100"/>
          <a:sy n="179" d="100"/>
        </p:scale>
        <p:origin x="-2104" y="-336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216444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1787" y="1212238"/>
            <a:ext cx="3052773" cy="2728346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351975"/>
            <a:ext cx="6588000" cy="623319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7053" y="8064987"/>
            <a:ext cx="6696000" cy="230593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88983" y="1607350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tokens_*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fit (un-)supervised models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object 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object_verb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&amp; returns object 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625144" y="154129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1052562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</a:p>
        </p:txBody>
      </p:sp>
      <p:sp>
        <p:nvSpPr>
          <p:cNvPr id="303" name="Shape 35"/>
          <p:cNvSpPr/>
          <p:nvPr/>
        </p:nvSpPr>
        <p:spPr>
          <a:xfrm>
            <a:off x="520861" y="4738679"/>
            <a:ext cx="6216624" cy="5334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(txt, pdf, csv, doc,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xml)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my_texts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</a:p>
          <a:p>
            <a:pPr algn="l"/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"text")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Explore a corpus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n = 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## Corpus consisting of 58 documents, showing 2 documents: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## 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##             Text Types Tokens Sentences Year  President FirstName Party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##  1789-Washington   625   1537        23 1789 Washington    George  none</a:t>
            </a:r>
          </a:p>
          <a:p>
            <a:pPr algn="l"/>
            <a:r>
              <a:rPr lang="en-US" sz="1000" dirty="0">
                <a:latin typeface="Monaco" charset="0"/>
                <a:ea typeface="Monaco" charset="0"/>
                <a:cs typeface="Monaco" charset="0"/>
              </a:rPr>
              <a:t>##  1793-Washington    96    147         4 1793 Washington    George  none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"Party")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serial_number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 &lt;- 1:ndoc(x)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Bind or subset corpora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(x[1:5]) +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(x[7:9])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c("sentences", "paragraphs"))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Segment texts on a pattern match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corpus texts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size = 10, replace = FALSE)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34885"/>
            <a:ext cx="3268239" cy="936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2" name="Shape 38"/>
          <p:cNvSpPr/>
          <p:nvPr/>
        </p:nvSpPr>
        <p:spPr>
          <a:xfrm>
            <a:off x="228214" y="4049688"/>
            <a:ext cx="6659521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corpus_*</a:t>
            </a:r>
            <a:r>
              <a:rPr lang="en-US" sz="2400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Shape 35"/>
          <p:cNvSpPr/>
          <p:nvPr/>
        </p:nvSpPr>
        <p:spPr>
          <a:xfrm>
            <a:off x="7287686" y="554077"/>
            <a:ext cx="6645071" cy="7299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document-feature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 from a corpus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 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TRUE, stem = FALSE,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TRUE, 	   	   remove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l"/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2,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nf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4)</a:t>
            </a:r>
          </a:p>
          <a:p>
            <a:pPr lvl="0" algn="l"/>
            <a:r>
              <a:rPr lang="en-IE" sz="1000" dirty="0">
                <a:latin typeface="Monaco" charset="0"/>
                <a:ea typeface="Monaco" charset="0"/>
                <a:cs typeface="Monaco" charset="0"/>
              </a:rPr>
              <a:t>## Document-feature matrix of: 2 documents, 4 features (50.0% sparse) and 4 </a:t>
            </a:r>
            <a:r>
              <a:rPr lang="en-IE" sz="1000" dirty="0" err="1"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IE" sz="1000" dirty="0">
                <a:latin typeface="Monaco" charset="0"/>
                <a:ea typeface="Monaco" charset="0"/>
                <a:cs typeface="Monaco" charset="0"/>
              </a:rPr>
              <a:t>.</a:t>
            </a:r>
          </a:p>
          <a:p>
            <a:pPr lvl="0" algn="l"/>
            <a:r>
              <a:rPr lang="en-IE" sz="1000" dirty="0">
                <a:latin typeface="Monaco" charset="0"/>
                <a:ea typeface="Monaco" charset="0"/>
                <a:cs typeface="Monaco" charset="0"/>
              </a:rPr>
              <a:t>##                  features</a:t>
            </a:r>
          </a:p>
          <a:p>
            <a:pPr lvl="0" algn="l"/>
            <a:r>
              <a:rPr lang="en-IE" sz="1000" dirty="0">
                <a:latin typeface="Monaco" charset="0"/>
                <a:ea typeface="Monaco" charset="0"/>
                <a:cs typeface="Monaco" charset="0"/>
              </a:rPr>
              <a:t>## docs              fellow-citizens senate house representatives</a:t>
            </a:r>
          </a:p>
          <a:p>
            <a:pPr lvl="0" algn="l"/>
            <a:r>
              <a:rPr lang="en-IE" sz="1000" dirty="0">
                <a:latin typeface="Monaco" charset="0"/>
                <a:ea typeface="Monaco" charset="0"/>
                <a:cs typeface="Monaco" charset="0"/>
              </a:rPr>
              <a:t>##   1789-Washington               1      1     2               2</a:t>
            </a:r>
          </a:p>
          <a:p>
            <a:pPr lvl="0" algn="l"/>
            <a:r>
              <a:rPr lang="en-IE" sz="1000" dirty="0">
                <a:latin typeface="Monaco" charset="0"/>
                <a:ea typeface="Monaco" charset="0"/>
                <a:cs typeface="Monaco" charset="0"/>
              </a:rPr>
              <a:t>##   1793-Washington               0      0     0               0</a:t>
            </a:r>
            <a:endParaRPr lang="en-GB" sz="10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dictionary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(list(negative = c("bad", "awful", "sad"),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         positive = c("good", "wonderful", "happy")))</a:t>
            </a:r>
          </a:p>
          <a:p>
            <a:pPr algn="l">
              <a:spcBef>
                <a:spcPts val="800"/>
              </a:spcBef>
            </a:pPr>
            <a:r>
              <a:rPr lang="en-GB" sz="1400" b="1" dirty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dfm_lookup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dictionary = 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pattern = data_dictionary_LSD2015,                      	     selection = c ("keep", "remove"))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what = c("documents",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Weight or smooth the 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GB" sz="1300" dirty="0">
                <a:latin typeface="Monaco" pitchFamily="2" charset="77"/>
                <a:ea typeface="Monaco" charset="0"/>
                <a:cs typeface="Monaco" charset="0"/>
              </a:rPr>
              <a:t>, </a:t>
            </a:r>
            <a:r>
              <a:rPr lang="en-IE" sz="1400" dirty="0">
                <a:latin typeface="Monaco" pitchFamily="2" charset="77"/>
              </a:rPr>
              <a:t>scheme</a:t>
            </a:r>
            <a:r>
              <a:rPr lang="en-GB" sz="1300" dirty="0">
                <a:latin typeface="Monaco" pitchFamily="2" charset="77"/>
                <a:ea typeface="Monaco" charset="0"/>
                <a:cs typeface="Monaco" charset="0"/>
              </a:rPr>
              <a:t> = "prop") 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|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smoothing = 0.5)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margin = c("features", "documents", "both"))</a:t>
            </a:r>
            <a:br>
              <a:rPr lang="en-GB" sz="1300" dirty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groups = "President")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Combine identical dimension elements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margin = c("both", "documents", "features"))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3931008" y="1577042"/>
            <a:ext cx="3053316" cy="2369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quanteda.textmodels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Text scaling and classification models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quanteda.corpora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additional text corpora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stopwords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multilingual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stopword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lists in R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0" name="Shape 38"/>
          <p:cNvSpPr/>
          <p:nvPr/>
        </p:nvSpPr>
        <p:spPr>
          <a:xfrm>
            <a:off x="3831787" y="1052562"/>
            <a:ext cx="305277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</a:p>
        </p:txBody>
      </p:sp>
      <p:sp>
        <p:nvSpPr>
          <p:cNvPr id="25" name="Shape 38"/>
          <p:cNvSpPr/>
          <p:nvPr/>
        </p:nvSpPr>
        <p:spPr>
          <a:xfrm>
            <a:off x="7100633" y="7804223"/>
            <a:ext cx="6771600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</a:p>
        </p:txBody>
      </p:sp>
      <p:sp>
        <p:nvSpPr>
          <p:cNvPr id="27" name="Shape 35"/>
          <p:cNvSpPr/>
          <p:nvPr/>
        </p:nvSpPr>
        <p:spPr>
          <a:xfrm>
            <a:off x="10555295" y="9585423"/>
            <a:ext cx="3000271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9245" y="141937"/>
            <a:ext cx="6696000" cy="7555013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113394" y="42189"/>
            <a:ext cx="6771600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_*; 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fcm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24" name="Shape 35"/>
          <p:cNvSpPr/>
          <p:nvPr/>
        </p:nvSpPr>
        <p:spPr>
          <a:xfrm>
            <a:off x="7340628" y="8337479"/>
            <a:ext cx="6214938" cy="19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pattern = "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*"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functions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/tokens)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/tokens)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85053" y="10386648"/>
            <a:ext cx="3340068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7426" y="441368"/>
            <a:ext cx="6363268" cy="4190121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06" y="4931798"/>
            <a:ext cx="6362365" cy="4625726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441368"/>
            <a:ext cx="7178303" cy="419012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4986597"/>
            <a:ext cx="7178303" cy="457092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4697" y="1199478"/>
            <a:ext cx="7107106" cy="3098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Correspondence Analysis (CA)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threads = 2, sparse = TRUE,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Naïve Bayes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SVM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textmodel_svm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text model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methods: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5267948"/>
            <a:ext cx="6948911" cy="435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== "Obama")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(remove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 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%in%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		    c("Obama", "Trump"))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(groups = "President",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remove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(target = "Trump")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models </a:t>
            </a:r>
          </a:p>
          <a:p>
            <a:pPr algn="l"/>
            <a:r>
              <a:rPr lang="en-GB" sz="1500" dirty="0">
                <a:latin typeface="Source Sans Pro" charset="0"/>
                <a:ea typeface="Source Sans Pro" charset="0"/>
                <a:cs typeface="Source Sans Pro" charset="0"/>
              </a:rPr>
              <a:t>(requires the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quanteda.textmodels</a:t>
            </a:r>
            <a:r>
              <a:rPr lang="en-GB" sz="1500" dirty="0">
                <a:latin typeface="Source Sans Pro" charset="0"/>
                <a:ea typeface="Source Sans Pro" charset="0"/>
                <a:cs typeface="Source Sans Pro" charset="0"/>
              </a:rPr>
              <a:t> package)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i="1" dirty="0" err="1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groups = party,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margin = "documents")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Shape 35"/>
          <p:cNvSpPr/>
          <p:nvPr/>
        </p:nvSpPr>
        <p:spPr>
          <a:xfrm>
            <a:off x="289478" y="5412621"/>
            <a:ext cx="6265777" cy="3698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i="1" dirty="0">
                <a:latin typeface="Source Sans Pro" charset="0"/>
                <a:ea typeface="Source Sans Pro" charset="0"/>
                <a:cs typeface="Source Sans Pro" charset="0"/>
              </a:rPr>
              <a:t>|</a:t>
            </a:r>
            <a:r>
              <a:rPr lang="en-GB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Identify 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                "quant text analysis is a growing field"))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readability of a corpus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measure = 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Flesch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lexical diversity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measure = "TTR")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Measure distance or similarity from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margin = "features")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49128" y="5351834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4" name="Shape 38"/>
          <p:cNvSpPr/>
          <p:nvPr/>
        </p:nvSpPr>
        <p:spPr>
          <a:xfrm>
            <a:off x="132964" y="4744036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49" name="Shape 38"/>
          <p:cNvSpPr/>
          <p:nvPr/>
        </p:nvSpPr>
        <p:spPr>
          <a:xfrm>
            <a:off x="6647804" y="196470"/>
            <a:ext cx="7253999" cy="858643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1" indent="0">
              <a:defRPr sz="1800"/>
            </a:pPr>
            <a:r>
              <a:rPr lang="en-US" sz="14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functions require the </a:t>
            </a:r>
            <a:r>
              <a:rPr lang="en-US" sz="14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quanteda.textmodels</a:t>
            </a:r>
            <a:r>
              <a:rPr lang="en-US" sz="14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4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</a:t>
            </a:r>
          </a:p>
        </p:txBody>
      </p:sp>
      <p:sp>
        <p:nvSpPr>
          <p:cNvPr id="53" name="Shape 35"/>
          <p:cNvSpPr/>
          <p:nvPr/>
        </p:nvSpPr>
        <p:spPr>
          <a:xfrm>
            <a:off x="6809909" y="6487781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6640309" y="4734386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8" t="26147" r="25661" b="24848"/>
          <a:stretch/>
        </p:blipFill>
        <p:spPr>
          <a:xfrm>
            <a:off x="11963411" y="5208301"/>
            <a:ext cx="1328655" cy="13233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50" y="6753019"/>
            <a:ext cx="1902384" cy="11889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570" y="8106947"/>
            <a:ext cx="1800336" cy="1287657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-200696" y="9874973"/>
            <a:ext cx="6822465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by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Kenneth Benoit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smueller@quanteda.org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http://</a:t>
            </a:r>
            <a:r>
              <a:rPr lang="en-US" sz="1400" i="1" dirty="0" err="1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updated: 05/2020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2" name="Shape 35"/>
          <p:cNvSpPr/>
          <p:nvPr/>
        </p:nvSpPr>
        <p:spPr>
          <a:xfrm>
            <a:off x="288186" y="817605"/>
            <a:ext cx="6190725" cy="376000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analysis.",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           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= TRUE, stem = TRUE)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powerful",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tool",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c("powerful", "text"), selection = "keep")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4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n = 2, skip = 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 | </a:t>
            </a:r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tokens_topupper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the terms in an object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</a:p>
        </p:txBody>
      </p:sp>
      <p:sp>
        <p:nvSpPr>
          <p:cNvPr id="33" name="Shape 35"/>
          <p:cNvSpPr/>
          <p:nvPr/>
        </p:nvSpPr>
        <p:spPr>
          <a:xfrm>
            <a:off x="288186" y="811863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133549" y="204065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a set of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76471" y="989922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10214000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67786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1472</Words>
  <Application>Microsoft Macintosh PowerPoint</Application>
  <PresentationFormat>Custom</PresentationFormat>
  <Paragraphs>150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Helvetica Light</vt:lpstr>
      <vt:lpstr>Monaco</vt:lpstr>
      <vt:lpstr>Source Sans Pro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Stefan Muller</cp:lastModifiedBy>
  <cp:revision>1078</cp:revision>
  <cp:lastPrinted>2020-05-11T15:05:47Z</cp:lastPrinted>
  <dcterms:modified xsi:type="dcterms:W3CDTF">2020-05-11T15:12:19Z</dcterms:modified>
</cp:coreProperties>
</file>