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20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9" r:id="rId4"/>
    <p:sldId id="258" r:id="rId5"/>
    <p:sldId id="260" r:id="rId6"/>
    <p:sldId id="286" r:id="rId7"/>
    <p:sldId id="265" r:id="rId8"/>
    <p:sldId id="267" r:id="rId9"/>
    <p:sldId id="268" r:id="rId10"/>
    <p:sldId id="288" r:id="rId11"/>
    <p:sldId id="269" r:id="rId12"/>
    <p:sldId id="270" r:id="rId13"/>
    <p:sldId id="273" r:id="rId14"/>
    <p:sldId id="271" r:id="rId15"/>
    <p:sldId id="274" r:id="rId16"/>
    <p:sldId id="275" r:id="rId17"/>
    <p:sldId id="289" r:id="rId18"/>
    <p:sldId id="276" r:id="rId19"/>
    <p:sldId id="278" r:id="rId20"/>
    <p:sldId id="287" r:id="rId21"/>
    <p:sldId id="283" r:id="rId22"/>
    <p:sldId id="279" r:id="rId23"/>
    <p:sldId id="282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6570" autoAdjust="0"/>
    <p:restoredTop sz="94700" autoAdjust="0"/>
  </p:normalViewPr>
  <p:slideViewPr>
    <p:cSldViewPr snapToGrid="0" snapToObjects="1">
      <p:cViewPr varScale="1">
        <p:scale>
          <a:sx n="105" d="100"/>
          <a:sy n="105" d="100"/>
        </p:scale>
        <p:origin x="-9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800600"/>
            <a:ext cx="7772400" cy="6286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562600"/>
            <a:ext cx="6400800" cy="609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E9E1-40FA-DF43-80BA-D7B026D57031}" type="datetimeFigureOut">
              <a:rPr lang="en-US" smtClean="0"/>
              <a:pPr/>
              <a:t>9/14/10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A85-112F-8E43-AEE0-C1592B779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E9E1-40FA-DF43-80BA-D7B026D57031}" type="datetimeFigureOut">
              <a:rPr lang="en-US" smtClean="0"/>
              <a:pPr/>
              <a:t>9/14/10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A85-112F-8E43-AEE0-C1592B779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E9E1-40FA-DF43-80BA-D7B026D57031}" type="datetimeFigureOut">
              <a:rPr lang="en-US" smtClean="0"/>
              <a:pPr/>
              <a:t>9/14/10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A85-112F-8E43-AEE0-C1592B779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E9E1-40FA-DF43-80BA-D7B026D57031}" type="datetimeFigureOut">
              <a:rPr lang="en-US" smtClean="0"/>
              <a:pPr/>
              <a:t>9/14/10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A85-112F-8E43-AEE0-C1592B779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E9E1-40FA-DF43-80BA-D7B026D57031}" type="datetimeFigureOut">
              <a:rPr lang="en-US" smtClean="0"/>
              <a:pPr/>
              <a:t>9/14/10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A85-112F-8E43-AEE0-C1592B779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E9E1-40FA-DF43-80BA-D7B026D57031}" type="datetimeFigureOut">
              <a:rPr lang="en-US" smtClean="0"/>
              <a:pPr/>
              <a:t>9/14/10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A85-112F-8E43-AEE0-C1592B779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E9E1-40FA-DF43-80BA-D7B026D57031}" type="datetimeFigureOut">
              <a:rPr lang="en-US" smtClean="0"/>
              <a:pPr/>
              <a:t>9/14/10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A85-112F-8E43-AEE0-C1592B779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E9E1-40FA-DF43-80BA-D7B026D57031}" type="datetimeFigureOut">
              <a:rPr lang="en-US" smtClean="0"/>
              <a:pPr/>
              <a:t>9/14/10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A85-112F-8E43-AEE0-C1592B779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E9E1-40FA-DF43-80BA-D7B026D57031}" type="datetimeFigureOut">
              <a:rPr lang="en-US" smtClean="0"/>
              <a:pPr/>
              <a:t>9/14/10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A85-112F-8E43-AEE0-C1592B779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E9E1-40FA-DF43-80BA-D7B026D57031}" type="datetimeFigureOut">
              <a:rPr lang="en-US" smtClean="0"/>
              <a:pPr/>
              <a:t>9/14/10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A85-112F-8E43-AEE0-C1592B779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E9E1-40FA-DF43-80BA-D7B026D57031}" type="datetimeFigureOut">
              <a:rPr lang="en-US" smtClean="0"/>
              <a:pPr/>
              <a:t>9/14/10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A85-112F-8E43-AEE0-C1592B779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4E9E1-40FA-DF43-80BA-D7B026D57031}" type="datetimeFigureOut">
              <a:rPr lang="en-US" smtClean="0"/>
              <a:pPr/>
              <a:t>9/14/10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2AA85-112F-8E43-AEE0-C1592B779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ransition spd="slow">
    <p:fad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df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4969930"/>
            <a:ext cx="8348133" cy="628650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Proposing a Multi-touch Interface for Intrusion Detection Environments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5828690"/>
            <a:ext cx="6400800" cy="609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Jeffrey Guenther, Fred Volk, and Mark </a:t>
            </a:r>
            <a:r>
              <a:rPr lang="en-US" sz="2000" dirty="0" err="1" smtClean="0"/>
              <a:t>Shaneck</a:t>
            </a:r>
            <a:endParaRPr lang="en-US" sz="2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Goal: to develop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understanding</a:t>
            </a:r>
          </a:p>
          <a:p>
            <a:r>
              <a:rPr lang="en-US" dirty="0" smtClean="0"/>
              <a:t>Multiple views at different levels of data abstraction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Network management</a:t>
            </a:r>
          </a:p>
          <a:p>
            <a:r>
              <a:rPr lang="en-US" dirty="0" smtClean="0"/>
              <a:t>Parts of response: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B54A10"/>
                </a:solidFill>
              </a:rPr>
              <a:t>Record</a:t>
            </a:r>
            <a:r>
              <a:rPr lang="en-US" dirty="0" smtClean="0"/>
              <a:t> the happening of an event</a:t>
            </a:r>
          </a:p>
          <a:p>
            <a:pPr lvl="1"/>
            <a:r>
              <a:rPr lang="en-US" dirty="0" smtClean="0"/>
              <a:t>Affect </a:t>
            </a:r>
            <a:r>
              <a:rPr lang="en-US" dirty="0" smtClean="0">
                <a:solidFill>
                  <a:srgbClr val="B54A10"/>
                </a:solidFill>
              </a:rPr>
              <a:t>network changes</a:t>
            </a:r>
            <a:endParaRPr lang="en-US" dirty="0">
              <a:solidFill>
                <a:srgbClr val="B54A1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Management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Capture Jim’s experience</a:t>
            </a:r>
          </a:p>
          <a:p>
            <a:r>
              <a:rPr lang="en-US" dirty="0" smtClean="0"/>
              <a:t>Provides a library of case studies for future training</a:t>
            </a:r>
          </a:p>
          <a:p>
            <a:r>
              <a:rPr lang="en-US" dirty="0" smtClean="0"/>
              <a:t>Must be a by product of using the tool, </a:t>
            </a:r>
            <a:r>
              <a:rPr lang="en-US" dirty="0" smtClean="0">
                <a:solidFill>
                  <a:srgbClr val="B54A10"/>
                </a:solidFill>
              </a:rPr>
              <a:t>not</a:t>
            </a:r>
            <a:r>
              <a:rPr lang="en-US" dirty="0" smtClean="0"/>
              <a:t> an extra step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238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Our Design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Multi-touch based network analytics tool</a:t>
            </a:r>
            <a:endParaRPr lang="en-US" dirty="0"/>
          </a:p>
        </p:txBody>
      </p:sp>
      <p:pic>
        <p:nvPicPr>
          <p:cNvPr id="5" name="Picture 4" descr="wall1_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153" y="1819830"/>
            <a:ext cx="4905214" cy="2756370"/>
          </a:xfrm>
          <a:prstGeom prst="rect">
            <a:avLst/>
          </a:prstGeom>
        </p:spPr>
      </p:pic>
      <p:pic>
        <p:nvPicPr>
          <p:cNvPr id="4" name="Picture 3" descr="spec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1557757"/>
            <a:ext cx="4368800" cy="3238500"/>
          </a:xfrm>
          <a:prstGeom prst="rect">
            <a:avLst/>
          </a:prstGeom>
        </p:spPr>
      </p:pic>
      <p:pic>
        <p:nvPicPr>
          <p:cNvPr id="6" name="Picture 5" descr="logo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415" y="4796257"/>
            <a:ext cx="2663952" cy="451104"/>
          </a:xfrm>
          <a:prstGeom prst="rect">
            <a:avLst/>
          </a:prstGeom>
        </p:spPr>
      </p:pic>
      <p:pic>
        <p:nvPicPr>
          <p:cNvPr id="7" name="Picture 6" descr="File:Microsoft Surf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00" y="4796257"/>
            <a:ext cx="1701800" cy="806450"/>
          </a:xfrm>
          <a:prstGeom prst="rect">
            <a:avLst/>
          </a:prstGeom>
        </p:spPr>
      </p:pic>
      <p:cxnSp>
        <p:nvCxnSpPr>
          <p:cNvPr id="9" name="Curved Connector 8"/>
          <p:cNvCxnSpPr/>
          <p:nvPr/>
        </p:nvCxnSpPr>
        <p:spPr>
          <a:xfrm rot="5400000" flipH="1" flipV="1">
            <a:off x="1572308" y="4908893"/>
            <a:ext cx="856777" cy="191392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V="1">
            <a:off x="5654188" y="4606462"/>
            <a:ext cx="544306" cy="483784"/>
          </a:xfrm>
          <a:prstGeom prst="curvedConnector3">
            <a:avLst>
              <a:gd name="adj1" fmla="val 50000"/>
            </a:avLst>
          </a:prstGeom>
          <a:ln>
            <a:solidFill>
              <a:srgbClr val="EB641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Affordances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(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embodied</a:t>
            </a:r>
            <a:r>
              <a:rPr lang="en-US" dirty="0" smtClean="0"/>
              <a:t>) interaction with interface</a:t>
            </a:r>
          </a:p>
          <a:p>
            <a:r>
              <a:rPr lang="en-US" dirty="0" smtClean="0"/>
              <a:t>Gestures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EB641B"/>
                </a:solidFill>
              </a:rPr>
              <a:t>Faster</a:t>
            </a:r>
            <a:r>
              <a:rPr lang="en-US" dirty="0" smtClean="0"/>
              <a:t> interaction than with a mouse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825493" y="1417638"/>
            <a:ext cx="5013491" cy="378167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Zoomable, Spatial Exploration</a:t>
            </a:r>
            <a:endParaRPr lang="en-US" dirty="0"/>
          </a:p>
        </p:txBody>
      </p:sp>
      <p:pic>
        <p:nvPicPr>
          <p:cNvPr id="8" name="Content Placeholder 7" descr="NodeLinkClou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036" y="1071005"/>
            <a:ext cx="5722912" cy="4525963"/>
          </a:xfrm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Level</a:t>
            </a:r>
            <a:endParaRPr lang="en-US" dirty="0"/>
          </a:p>
        </p:txBody>
      </p:sp>
      <p:pic>
        <p:nvPicPr>
          <p:cNvPr id="4" name="Picture 3" descr="PacketStream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596571" y="1417638"/>
            <a:ext cx="5950857" cy="373154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</a:t>
            </a:r>
            <a:endParaRPr lang="en-US" dirty="0"/>
          </a:p>
        </p:txBody>
      </p:sp>
      <p:pic>
        <p:nvPicPr>
          <p:cNvPr id="5" name="Picture 4" descr="dial.png"/>
          <p:cNvPicPr>
            <a:picLocks noChangeAspect="1"/>
          </p:cNvPicPr>
          <p:nvPr/>
        </p:nvPicPr>
        <p:blipFill>
          <a:blip r:embed="rId2"/>
          <a:srcRect t="4607" r="4719" b="9683"/>
          <a:stretch>
            <a:fillRect/>
          </a:stretch>
        </p:blipFill>
        <p:spPr>
          <a:xfrm>
            <a:off x="2349806" y="1587577"/>
            <a:ext cx="4237842" cy="37055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70438" y="5293135"/>
            <a:ext cx="208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devcomponents.com</a:t>
            </a:r>
            <a:endParaRPr lang="en-US" sz="1400" dirty="0"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learn </a:t>
            </a:r>
            <a:r>
              <a:rPr lang="en-US" dirty="0" smtClean="0">
                <a:solidFill>
                  <a:srgbClr val="B54A10"/>
                </a:solidFill>
              </a:rPr>
              <a:t>context</a:t>
            </a:r>
          </a:p>
          <a:p>
            <a:r>
              <a:rPr lang="en-US" dirty="0" smtClean="0"/>
              <a:t>To describe interactions -&gt; create knowledge base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Huge text-based network logs with more being created every second</a:t>
            </a:r>
          </a:p>
          <a:p>
            <a:r>
              <a:rPr lang="en-US" dirty="0" smtClean="0"/>
              <a:t>	Context is difficult to acquire from detail level tools</a:t>
            </a:r>
          </a:p>
          <a:p>
            <a:r>
              <a:rPr lang="en-US" dirty="0" smtClean="0"/>
              <a:t>	And only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Jim </a:t>
            </a:r>
            <a:r>
              <a:rPr lang="en-US" dirty="0" smtClean="0"/>
              <a:t>knows what is really going on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ActionLine</a:t>
            </a:r>
            <a:endParaRPr lang="en-US" dirty="0"/>
          </a:p>
        </p:txBody>
      </p:sp>
      <p:pic>
        <p:nvPicPr>
          <p:cNvPr id="4" name="Picture 3" descr="Action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125" y="1586832"/>
            <a:ext cx="5635216" cy="3587754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Tracks</a:t>
            </a:r>
            <a:endParaRPr lang="en-US" dirty="0"/>
          </a:p>
        </p:txBody>
      </p:sp>
      <p:pic>
        <p:nvPicPr>
          <p:cNvPr id="5" name="Picture 4" descr="RepositoryTrack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01" y="1417638"/>
            <a:ext cx="8379127" cy="5236954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User-refined Alert Correlation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alert correlation interactive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B54A10"/>
                </a:solidFill>
              </a:rPr>
              <a:t>Guided exploration </a:t>
            </a:r>
            <a:r>
              <a:rPr lang="en-US" dirty="0" smtClean="0"/>
              <a:t>of data</a:t>
            </a:r>
          </a:p>
          <a:p>
            <a:endParaRPr lang="en-US" dirty="0" smtClean="0"/>
          </a:p>
          <a:p>
            <a:r>
              <a:rPr lang="en-US" dirty="0" smtClean="0"/>
              <a:t>Allow addition/removal of events from attack</a:t>
            </a:r>
          </a:p>
          <a:p>
            <a:r>
              <a:rPr lang="en-US" dirty="0" smtClean="0"/>
              <a:t>Correlation computation updated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Exposed the need for a multi-method research</a:t>
            </a:r>
          </a:p>
          <a:p>
            <a:r>
              <a:rPr lang="en-US" dirty="0" smtClean="0"/>
              <a:t>List of Requirements: </a:t>
            </a:r>
          </a:p>
          <a:p>
            <a:pPr lvl="1"/>
            <a:r>
              <a:rPr lang="en-US" dirty="0" smtClean="0"/>
              <a:t>Monitoring</a:t>
            </a:r>
          </a:p>
          <a:p>
            <a:pPr lvl="1"/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Response</a:t>
            </a:r>
          </a:p>
          <a:p>
            <a:pPr lvl="1">
              <a:buClr>
                <a:schemeClr val="tx2"/>
              </a:buClr>
            </a:pPr>
            <a:r>
              <a:rPr lang="en-US" dirty="0" smtClean="0">
                <a:solidFill>
                  <a:srgbClr val="B54A10"/>
                </a:solidFill>
              </a:rPr>
              <a:t>Knowledge Management</a:t>
            </a:r>
          </a:p>
          <a:p>
            <a:r>
              <a:rPr lang="en-US" dirty="0" smtClean="0"/>
              <a:t>	Argued for a new mode of interaction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1452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Analysts need tools which: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 LARGE datasets</a:t>
            </a:r>
          </a:p>
          <a:p>
            <a:r>
              <a:rPr lang="en-US" dirty="0" smtClean="0"/>
              <a:t>Provide context</a:t>
            </a:r>
          </a:p>
          <a:p>
            <a:r>
              <a:rPr lang="en-US" dirty="0" smtClean="0"/>
              <a:t>Afford exploration</a:t>
            </a:r>
          </a:p>
          <a:p>
            <a:r>
              <a:rPr lang="en-US" dirty="0" smtClean="0"/>
              <a:t>Manage cognitive load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Essentially, the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Fundamental Problem </a:t>
            </a:r>
            <a:r>
              <a:rPr lang="en-US" dirty="0" smtClean="0"/>
              <a:t>of Visual Analytics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Consensus on the need for more interactivity</a:t>
            </a:r>
          </a:p>
          <a:p>
            <a:pPr lvl="1"/>
            <a:r>
              <a:rPr lang="en-US" dirty="0" smtClean="0"/>
              <a:t>Access to </a:t>
            </a:r>
            <a:r>
              <a:rPr lang="en-US" dirty="0" smtClean="0">
                <a:solidFill>
                  <a:srgbClr val="B54A10"/>
                </a:solidFill>
              </a:rPr>
              <a:t>both</a:t>
            </a:r>
            <a:r>
              <a:rPr lang="en-US" dirty="0" smtClean="0"/>
              <a:t> detail and contextual information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See </a:t>
            </a:r>
            <a:r>
              <a:rPr lang="en-US" dirty="0" smtClean="0">
                <a:solidFill>
                  <a:srgbClr val="B54A10"/>
                </a:solidFill>
              </a:rPr>
              <a:t>Section 2.1</a:t>
            </a:r>
            <a:r>
              <a:rPr lang="en-US" dirty="0" smtClean="0"/>
              <a:t> for a more detailed discussion 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to Know Analysts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more than a CTA</a:t>
            </a:r>
          </a:p>
          <a:p>
            <a:r>
              <a:rPr lang="en-US" dirty="0" smtClean="0"/>
              <a:t>	Activity Theory</a:t>
            </a:r>
          </a:p>
          <a:p>
            <a:pPr lvl="1"/>
            <a:r>
              <a:rPr lang="en-US" dirty="0" smtClean="0"/>
              <a:t> provides a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theoretical </a:t>
            </a:r>
            <a:r>
              <a:rPr lang="en-US" dirty="0" smtClean="0"/>
              <a:t>basis</a:t>
            </a:r>
          </a:p>
          <a:p>
            <a:pPr lvl="1"/>
            <a:r>
              <a:rPr lang="en-US" dirty="0" smtClean="0"/>
              <a:t> need a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multi-methods</a:t>
            </a:r>
            <a:r>
              <a:rPr lang="en-US" dirty="0" smtClean="0"/>
              <a:t> approach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Activity Theory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 – keeping the network</a:t>
            </a:r>
          </a:p>
          <a:p>
            <a:r>
              <a:rPr lang="en-US" dirty="0" smtClean="0"/>
              <a:t>Actions – reviewing logs</a:t>
            </a:r>
          </a:p>
          <a:p>
            <a:r>
              <a:rPr lang="en-US" dirty="0" smtClean="0"/>
              <a:t>Operations – changing the configuration of a network sensor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87526"/>
            <a:ext cx="8229600" cy="1143000"/>
          </a:xfrm>
        </p:spPr>
        <p:txBody>
          <a:bodyPr/>
          <a:lstStyle/>
          <a:p>
            <a:r>
              <a:rPr lang="en-US" dirty="0" smtClean="0"/>
              <a:t>A New Design Approach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look at requirements: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Response</a:t>
            </a:r>
          </a:p>
          <a:p>
            <a:r>
              <a:rPr lang="en-US" dirty="0" smtClean="0"/>
              <a:t>Knowledge Management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87803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Identify network state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at a glance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Use pre-attentive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visual properties</a:t>
            </a:r>
            <a:r>
              <a:rPr lang="en-US" dirty="0" smtClean="0"/>
              <a:t> to control the amount required attention</a:t>
            </a:r>
          </a:p>
          <a:p>
            <a:pPr>
              <a:buClr>
                <a:schemeClr val="tx1"/>
              </a:buClr>
              <a:buNone/>
            </a:pP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LUSECS Powerpoint Template">
  <a:themeElements>
    <a:clrScheme name="Custom 2">
      <a:dk1>
        <a:srgbClr val="0A253C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339</Words>
  <Application>Microsoft Macintosh PowerPoint</Application>
  <PresentationFormat>On-screen Show (4:3)</PresentationFormat>
  <Paragraphs>90</Paragraphs>
  <Slides>24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LUSECS Powerpoint Template</vt:lpstr>
      <vt:lpstr>Proposing a Multi-touch Interface for Intrusion Detection Environments</vt:lpstr>
      <vt:lpstr>The Problem</vt:lpstr>
      <vt:lpstr>Analysts need tools which:</vt:lpstr>
      <vt:lpstr>Current Visualizations</vt:lpstr>
      <vt:lpstr>Getting to Know Analysts</vt:lpstr>
      <vt:lpstr>Applying Activity Theory Example</vt:lpstr>
      <vt:lpstr>A New Design Approach</vt:lpstr>
      <vt:lpstr>A look at requirements:</vt:lpstr>
      <vt:lpstr>Monitoring</vt:lpstr>
      <vt:lpstr>Analysis</vt:lpstr>
      <vt:lpstr>Response</vt:lpstr>
      <vt:lpstr>Knowledge Management</vt:lpstr>
      <vt:lpstr>Our Design</vt:lpstr>
      <vt:lpstr>Multi-touch based network analytics tool</vt:lpstr>
      <vt:lpstr>Affordances</vt:lpstr>
      <vt:lpstr>Zoomable, Spatial Exploration</vt:lpstr>
      <vt:lpstr>Packet Level</vt:lpstr>
      <vt:lpstr>Time</vt:lpstr>
      <vt:lpstr>Using Metadata</vt:lpstr>
      <vt:lpstr>ActionLine</vt:lpstr>
      <vt:lpstr>Knowledge Tracks</vt:lpstr>
      <vt:lpstr>User-refined Alert Correlation</vt:lpstr>
      <vt:lpstr>Wrapping Up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Jeffrey Guenther</dc:creator>
  <cp:lastModifiedBy>Jeffrey Guenther</cp:lastModifiedBy>
  <cp:revision>60</cp:revision>
  <dcterms:created xsi:type="dcterms:W3CDTF">2010-09-14T11:14:32Z</dcterms:created>
  <dcterms:modified xsi:type="dcterms:W3CDTF">2010-09-14T11:20:24Z</dcterms:modified>
</cp:coreProperties>
</file>