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98" r:id="rId3"/>
    <p:sldId id="295" r:id="rId4"/>
    <p:sldId id="300" r:id="rId5"/>
    <p:sldId id="277" r:id="rId6"/>
    <p:sldId id="280" r:id="rId7"/>
    <p:sldId id="279" r:id="rId8"/>
    <p:sldId id="282" r:id="rId9"/>
    <p:sldId id="278" r:id="rId10"/>
    <p:sldId id="284" r:id="rId11"/>
    <p:sldId id="285" r:id="rId12"/>
    <p:sldId id="290" r:id="rId13"/>
    <p:sldId id="287" r:id="rId14"/>
    <p:sldId id="291" r:id="rId15"/>
    <p:sldId id="286" r:id="rId16"/>
    <p:sldId id="299" r:id="rId17"/>
    <p:sldId id="294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3" autoAdjust="0"/>
  </p:normalViewPr>
  <p:slideViewPr>
    <p:cSldViewPr>
      <p:cViewPr>
        <p:scale>
          <a:sx n="50" d="100"/>
          <a:sy n="50" d="100"/>
        </p:scale>
        <p:origin x="-39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7143-278B-451D-A0B6-F3C79EC36296}" type="datetimeFigureOut">
              <a:rPr lang="en-US" smtClean="0"/>
              <a:pPr/>
              <a:t>10/10/2009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EF4D-C6EF-4968-B84C-0FE2CA6F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me give</a:t>
            </a:r>
            <a:r>
              <a:rPr lang="en-US" baseline="0" dirty="0" smtClean="0"/>
              <a:t> you a little background…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Sounds like the user needs more space!!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metaphor</a:t>
            </a:r>
            <a:r>
              <a:rPr lang="en-US" baseline="0" dirty="0" smtClean="0"/>
              <a:t> for the idea if giving the user more space to perform their work, without keeping in mind designing usable workspace that utilize the additional display space … the theme of this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Coolness</a:t>
            </a:r>
            <a:r>
              <a:rPr lang="en-US" baseline="0" dirty="0" smtClean="0"/>
              <a:t> Factor!!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I’d like to</a:t>
            </a:r>
            <a:r>
              <a:rPr lang="en-US" baseline="0" dirty="0" smtClean="0"/>
              <a:t> point out how important the VAST dataset 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did the analysts make use of this additional space?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dataset to use when testing tools is great!!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talk about the one’s in bold.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highlights Analysts want direct access to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r>
              <a:rPr lang="en-US" baseline="0" dirty="0" smtClean="0"/>
              <a:t> of all the interaction coupled with their previous knowledge makes up this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prototypes based 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Enjoyed working with the large displays. </a:t>
            </a:r>
          </a:p>
          <a:p>
            <a:endParaRPr lang="en-US" dirty="0" smtClean="0"/>
          </a:p>
          <a:p>
            <a:r>
              <a:rPr lang="en-US" dirty="0" smtClean="0"/>
              <a:t>Made them more</a:t>
            </a:r>
            <a:r>
              <a:rPr lang="en-US" baseline="0" dirty="0" smtClean="0"/>
              <a:t> easily organize their information and thoughts.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EF4D-C6EF-4968-B84C-0FE2CA6F49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4" descr="CHCI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400419"/>
            <a:ext cx="990600" cy="38138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9223-0E0B-4956-B211-8A9611E283A6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E4FC-732B-420C-931F-E51694A194A6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4" descr="CHCI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400419"/>
            <a:ext cx="990600" cy="38138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681EA3-F44B-41AD-A7DD-4FE79C19DFCE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00C4-ED9C-4C80-9D49-AEEFB65A27A4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8BD0-EA95-4A78-A645-6496EF9FB594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AB4-4C99-4B33-AD17-86E54103BB5E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A11-B153-4CD9-83B6-5C05AF2BD586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C528-08F6-4B1A-B4B7-9C287B4E7C2B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DCD-0099-4E24-A97B-8BF19C3DCB87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25D8B2-51E8-4EC7-9313-0E5E86A110E2}" type="datetime1">
              <a:rPr lang="en-US" smtClean="0"/>
              <a:pPr/>
              <a:t>10/10/2009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0DB5DD-5AFB-4610-8171-065936DFF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Cyber Security: Usable Workspaces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Glenn A. Fink, Christopher L. North, Alex Endert, Stuart Rose</a:t>
            </a:r>
            <a:endParaRPr lang="en-US" dirty="0"/>
          </a:p>
        </p:txBody>
      </p:sp>
      <p:pic>
        <p:nvPicPr>
          <p:cNvPr id="5" name="Picture 2" descr="C:\Documents and Settings\Alex\My Documents\Curved LHRD - Ch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33400"/>
            <a:ext cx="3429000" cy="3031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Quest for a “Query”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“Query” != SQL query</a:t>
            </a:r>
          </a:p>
          <a:p>
            <a:pPr lvl="1"/>
            <a:r>
              <a:rPr lang="en-US" dirty="0" smtClean="0"/>
              <a:t>“Query” is the question that finds the answer you have</a:t>
            </a:r>
          </a:p>
          <a:p>
            <a:pPr lvl="2"/>
            <a:r>
              <a:rPr lang="en-US" dirty="0" smtClean="0"/>
              <a:t>Cumulative result of </a:t>
            </a:r>
            <a:r>
              <a:rPr lang="en-US" i="1" dirty="0" smtClean="0"/>
              <a:t>interaction</a:t>
            </a:r>
            <a:r>
              <a:rPr lang="en-US" dirty="0" smtClean="0"/>
              <a:t> with variety of tools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i="1" dirty="0" smtClean="0"/>
          </a:p>
        </p:txBody>
      </p:sp>
      <p:pic>
        <p:nvPicPr>
          <p:cNvPr id="9" name="Picture 6" descr="W:\PNNL\cyber_trial_1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9112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i="1" dirty="0" smtClean="0"/>
              <a:t>The </a:t>
            </a:r>
            <a:r>
              <a:rPr lang="en-US" sz="2600" b="1" i="1" dirty="0" smtClean="0"/>
              <a:t>process</a:t>
            </a:r>
            <a:r>
              <a:rPr lang="en-US" sz="2600" i="1" dirty="0" smtClean="0"/>
              <a:t> of forming this query is key!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Usable Workspaces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Multi-scale Visualizations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De-Aggregate Vital Information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Support multiple, simultaneous investigation cases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Provide history and traceability for investigations 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Large, High-Resolution Visualization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86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Visibility of patterns at multiple scales</a:t>
            </a:r>
          </a:p>
          <a:p>
            <a:pPr lvl="1"/>
            <a:r>
              <a:rPr lang="en-US" dirty="0" smtClean="0"/>
              <a:t>Provides overview </a:t>
            </a:r>
            <a:r>
              <a:rPr lang="en-US" i="1" dirty="0" smtClean="0"/>
              <a:t>and</a:t>
            </a:r>
            <a:r>
              <a:rPr lang="en-US" dirty="0" smtClean="0"/>
              <a:t> detail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lum bright="-29000" contrast="38000"/>
          </a:blip>
          <a:srcRect/>
          <a:stretch>
            <a:fillRect/>
          </a:stretch>
        </p:blipFill>
        <p:spPr bwMode="auto">
          <a:xfrm>
            <a:off x="152400" y="2133600"/>
            <a:ext cx="883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0225" y="1066800"/>
            <a:ext cx="3533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267200" y="2362200"/>
            <a:ext cx="304800" cy="15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67200" y="1524000"/>
            <a:ext cx="1219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48200" y="2209800"/>
            <a:ext cx="838200" cy="2286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1066800"/>
            <a:ext cx="350520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De-Aggregate Vital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29000" y="1219200"/>
            <a:ext cx="5257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analyst with situational awareness</a:t>
            </a:r>
          </a:p>
          <a:p>
            <a:pPr lvl="1"/>
            <a:r>
              <a:rPr lang="en-US" dirty="0" smtClean="0"/>
              <a:t>De-aggregation of information</a:t>
            </a:r>
          </a:p>
          <a:p>
            <a:pPr lvl="1"/>
            <a:r>
              <a:rPr lang="en-US" dirty="0" smtClean="0"/>
              <a:t>More upfront information, while maintaining overview</a:t>
            </a:r>
            <a:endParaRPr lang="en-US" dirty="0"/>
          </a:p>
        </p:txBody>
      </p:sp>
      <p:pic>
        <p:nvPicPr>
          <p:cNvPr id="6" name="Picture 5" descr="Figure 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600"/>
            <a:ext cx="9144000" cy="2667000"/>
          </a:xfrm>
          <a:prstGeom prst="rect">
            <a:avLst/>
          </a:prstGeom>
        </p:spPr>
      </p:pic>
      <p:pic>
        <p:nvPicPr>
          <p:cNvPr id="2050" name="Picture 2" descr="http://www.secureroot.com/images/tools/big_broth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1362075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Simultaneous Cases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Shows live data</a:t>
            </a:r>
          </a:p>
          <a:p>
            <a:pPr lvl="1"/>
            <a:r>
              <a:rPr lang="en-US" dirty="0" smtClean="0"/>
              <a:t>Real time updating</a:t>
            </a:r>
          </a:p>
          <a:p>
            <a:r>
              <a:rPr lang="en-US" dirty="0" smtClean="0"/>
              <a:t>Analyst can set alerts for monitoring</a:t>
            </a:r>
          </a:p>
          <a:p>
            <a:r>
              <a:rPr lang="en-US" dirty="0" smtClean="0"/>
              <a:t>Enables collaboration by sharing cases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67001"/>
            <a:ext cx="89153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Traceability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“History Trees”: concept providing traceability and history of analyst’s workflow</a:t>
            </a:r>
            <a:endParaRPr lang="en-US" dirty="0"/>
          </a:p>
        </p:txBody>
      </p:sp>
      <p:pic>
        <p:nvPicPr>
          <p:cNvPr id="6" name="Picture 5" descr="Figur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9144000" cy="3352799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410200"/>
            <a:ext cx="8229600" cy="76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A visualization should be the </a:t>
            </a:r>
            <a:r>
              <a:rPr lang="en-US" sz="2800" u="sng" dirty="0" smtClean="0">
                <a:ea typeface="ＭＳ Ｐゴシック" pitchFamily="34" charset="-128"/>
              </a:rPr>
              <a:t>means</a:t>
            </a:r>
            <a:r>
              <a:rPr lang="en-US" sz="2800" dirty="0" smtClean="0">
                <a:ea typeface="ＭＳ Ｐゴシック" pitchFamily="34" charset="-128"/>
              </a:rPr>
              <a:t> for a user to </a:t>
            </a:r>
            <a:r>
              <a:rPr lang="en-US" sz="2800" u="sng" dirty="0" smtClean="0">
                <a:ea typeface="ＭＳ Ｐゴシック" pitchFamily="34" charset="-128"/>
              </a:rPr>
              <a:t>interact</a:t>
            </a:r>
            <a:r>
              <a:rPr lang="en-US" sz="2800" dirty="0" smtClean="0">
                <a:ea typeface="ＭＳ Ｐゴシック" pitchFamily="34" charset="-128"/>
              </a:rPr>
              <a:t> and </a:t>
            </a:r>
            <a:r>
              <a:rPr lang="en-US" sz="2800" u="sng" dirty="0" smtClean="0">
                <a:ea typeface="ＭＳ Ｐゴシック" pitchFamily="34" charset="-128"/>
              </a:rPr>
              <a:t>think.</a:t>
            </a:r>
            <a:endParaRPr lang="en-US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 vs. Cyber Analytics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842588"/>
          <a:ext cx="9144000" cy="356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1184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ea typeface="ＭＳ Ｐゴシック" pitchFamily="34" charset="-128"/>
                        </a:rPr>
                        <a:t>Stegosaurus</a:t>
                      </a:r>
                      <a:r>
                        <a:rPr lang="en-US" dirty="0" smtClean="0">
                          <a:ea typeface="ＭＳ Ｐゴシック" pitchFamily="34" charset="-128"/>
                        </a:rPr>
                        <a:t> </a:t>
                      </a:r>
                      <a:r>
                        <a:rPr lang="en-US" u="sng" dirty="0" smtClean="0">
                          <a:ea typeface="ＭＳ Ｐゴシック" pitchFamily="34" charset="-128"/>
                        </a:rPr>
                        <a:t>Scenario</a:t>
                      </a:r>
                      <a:r>
                        <a:rPr lang="en-US" dirty="0" smtClean="0">
                          <a:ea typeface="ＭＳ Ｐゴシック" pitchFamily="34" charset="-128"/>
                        </a:rPr>
                        <a:t> </a:t>
                      </a:r>
                      <a:br>
                        <a:rPr lang="en-US" dirty="0" smtClean="0">
                          <a:ea typeface="ＭＳ Ｐゴシック" pitchFamily="34" charset="-128"/>
                        </a:rPr>
                      </a:br>
                      <a:r>
                        <a:rPr lang="en-US" dirty="0" smtClean="0">
                          <a:ea typeface="ＭＳ Ｐゴシック" pitchFamily="34" charset="-128"/>
                        </a:rPr>
                        <a:t>(Intelligence Analytics)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ea typeface="ＭＳ Ｐゴシック" pitchFamily="34" charset="-128"/>
                        </a:rPr>
                        <a:t>Cyber</a:t>
                      </a:r>
                      <a:r>
                        <a:rPr lang="en-US" dirty="0" smtClean="0">
                          <a:ea typeface="ＭＳ Ｐゴシック" pitchFamily="34" charset="-128"/>
                        </a:rPr>
                        <a:t> </a:t>
                      </a:r>
                      <a:r>
                        <a:rPr lang="en-US" u="sng" dirty="0" smtClean="0">
                          <a:ea typeface="ＭＳ Ｐゴシック" pitchFamily="34" charset="-128"/>
                        </a:rPr>
                        <a:t>Security</a:t>
                      </a:r>
                      <a:r>
                        <a:rPr lang="en-US" dirty="0" smtClean="0">
                          <a:ea typeface="ＭＳ Ｐゴシック" pitchFamily="34" charset="-128"/>
                        </a:rPr>
                        <a:t> </a:t>
                      </a:r>
                      <a:r>
                        <a:rPr lang="en-US" u="sng" dirty="0" smtClean="0">
                          <a:ea typeface="ＭＳ Ｐゴシック" pitchFamily="34" charset="-128"/>
                        </a:rPr>
                        <a:t>Scenario</a:t>
                      </a:r>
                      <a:r>
                        <a:rPr lang="en-US" dirty="0" smtClean="0">
                          <a:ea typeface="ＭＳ Ｐゴシック" pitchFamily="34" charset="-128"/>
                        </a:rPr>
                        <a:t/>
                      </a:r>
                      <a:br>
                        <a:rPr lang="en-US" dirty="0" smtClean="0">
                          <a:ea typeface="ＭＳ Ｐゴシック" pitchFamily="34" charset="-128"/>
                        </a:rPr>
                      </a:br>
                      <a:r>
                        <a:rPr lang="en-US" dirty="0" smtClean="0">
                          <a:ea typeface="ＭＳ Ｐゴシック" pitchFamily="34" charset="-128"/>
                        </a:rPr>
                        <a:t>(Cyber Analytics)</a:t>
                      </a:r>
                      <a:endParaRPr lang="en-US" u="sng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Creating a </a:t>
                      </a:r>
                      <a:r>
                        <a:rPr lang="en-US" i="1" baseline="0" dirty="0" smtClean="0"/>
                        <a:t>story</a:t>
                      </a:r>
                      <a:r>
                        <a:rPr lang="en-US" i="0" baseline="0" dirty="0" smtClean="0"/>
                        <a:t> about the threat.</a:t>
                      </a:r>
                      <a:br>
                        <a:rPr lang="en-US" i="0" baseline="0" dirty="0" smtClean="0"/>
                      </a:br>
                      <a:r>
                        <a:rPr lang="en-US" i="0" baseline="0" dirty="0" smtClean="0"/>
                        <a:t>Product =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Building</a:t>
                      </a:r>
                      <a:r>
                        <a:rPr lang="en-US" i="0" baseline="0" dirty="0" smtClean="0"/>
                        <a:t> a </a:t>
                      </a:r>
                      <a:r>
                        <a:rPr lang="en-US" i="1" baseline="0" dirty="0" smtClean="0"/>
                        <a:t>query</a:t>
                      </a:r>
                      <a:r>
                        <a:rPr lang="en-US" i="0" baseline="0" dirty="0" smtClean="0"/>
                        <a:t> to identify the threat.</a:t>
                      </a:r>
                      <a:br>
                        <a:rPr lang="en-US" i="0" baseline="0" dirty="0" smtClean="0"/>
                      </a:br>
                      <a:r>
                        <a:rPr lang="en-US" i="0" baseline="0" dirty="0" smtClean="0"/>
                        <a:t>Product = query</a:t>
                      </a:r>
                      <a:endParaRPr lang="en-US" i="0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Work done in a </a:t>
                      </a:r>
                      <a:r>
                        <a:rPr lang="en-US" i="1" baseline="0" dirty="0" smtClean="0"/>
                        <a:t>visual space</a:t>
                      </a:r>
                      <a:r>
                        <a:rPr lang="en-US" baseline="0" dirty="0" smtClean="0"/>
                        <a:t>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(Sensemaking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Wor</a:t>
                      </a:r>
                      <a:r>
                        <a:rPr lang="en-US" i="0" baseline="0" dirty="0" smtClean="0"/>
                        <a:t>k done in </a:t>
                      </a:r>
                      <a:r>
                        <a:rPr lang="en-US" i="1" baseline="0" dirty="0" smtClean="0"/>
                        <a:t>textual space.</a:t>
                      </a:r>
                      <a:br>
                        <a:rPr lang="en-US" i="1" baseline="0" dirty="0" smtClean="0"/>
                      </a:br>
                      <a:r>
                        <a:rPr lang="en-US" i="0" baseline="0" dirty="0" smtClean="0"/>
                        <a:t>(Tools to Process the Data)</a:t>
                      </a:r>
                      <a:endParaRPr lang="en-US" i="0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Rely on </a:t>
                      </a:r>
                      <a:r>
                        <a:rPr lang="en-US" i="1" baseline="0" dirty="0" smtClean="0"/>
                        <a:t>Visualizations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Rely</a:t>
                      </a:r>
                      <a:r>
                        <a:rPr lang="en-US" i="0" baseline="0" dirty="0" smtClean="0"/>
                        <a:t> on </a:t>
                      </a:r>
                      <a:r>
                        <a:rPr lang="en-US" i="1" baseline="0" dirty="0" smtClean="0"/>
                        <a:t>Linux Command Line.</a:t>
                      </a:r>
                      <a:endParaRPr lang="en-US" i="0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Un-, semi-, and 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Mainly</a:t>
                      </a:r>
                      <a:r>
                        <a:rPr lang="en-US" i="0" baseline="0" dirty="0" smtClean="0"/>
                        <a:t> structured data. (packet, etc.)</a:t>
                      </a:r>
                      <a:endParaRPr lang="en-US" i="1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Lots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Even </a:t>
                      </a:r>
                      <a:r>
                        <a:rPr lang="en-US" i="1" dirty="0" smtClean="0"/>
                        <a:t>more</a:t>
                      </a:r>
                      <a:r>
                        <a:rPr lang="en-US" i="0" baseline="0" dirty="0" smtClean="0"/>
                        <a:t> data!</a:t>
                      </a:r>
                      <a:endParaRPr lang="en-US" i="1" dirty="0"/>
                    </a:p>
                  </a:txBody>
                  <a:tcPr/>
                </a:tc>
              </a:tr>
              <a:tr h="41184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Interactions reside outside the windows.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Interactions reside within the windows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give the </a:t>
            </a:r>
            <a:r>
              <a:rPr lang="en-US" i="1" dirty="0" smtClean="0"/>
              <a:t>user</a:t>
            </a:r>
            <a:r>
              <a:rPr lang="en-US" dirty="0" smtClean="0"/>
              <a:t> more </a:t>
            </a:r>
            <a:r>
              <a:rPr lang="en-US" i="1" dirty="0" smtClean="0"/>
              <a:t>space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a lonely desk in an empty ware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543800" cy="5080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the </a:t>
            </a:r>
            <a:r>
              <a:rPr lang="en-US" i="1" dirty="0" smtClean="0"/>
              <a:t>space</a:t>
            </a:r>
            <a:r>
              <a:rPr lang="en-US" dirty="0" smtClean="0"/>
              <a:t> more </a:t>
            </a:r>
            <a:r>
              <a:rPr lang="en-US" i="1" dirty="0" smtClean="0"/>
              <a:t>useful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lum bright="-29000" contrast="38000"/>
          </a:blip>
          <a:srcRect/>
          <a:stretch>
            <a:fillRect/>
          </a:stretch>
        </p:blipFill>
        <p:spPr bwMode="auto">
          <a:xfrm>
            <a:off x="60960" y="4968240"/>
            <a:ext cx="420624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560" y="1158240"/>
            <a:ext cx="420624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gure 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953000"/>
            <a:ext cx="4206240" cy="1280160"/>
          </a:xfrm>
          <a:prstGeom prst="rect">
            <a:avLst/>
          </a:prstGeom>
        </p:spPr>
      </p:pic>
      <p:pic>
        <p:nvPicPr>
          <p:cNvPr id="14" name="Picture 13" descr="Figure3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" y="1158240"/>
            <a:ext cx="4206240" cy="12801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52600" y="2571598"/>
            <a:ext cx="2762402" cy="933602"/>
            <a:chOff x="1451305" y="338785"/>
            <a:chExt cx="1390802" cy="1390802"/>
          </a:xfrm>
        </p:grpSpPr>
        <p:sp>
          <p:nvSpPr>
            <p:cNvPr id="16" name="Rounded Rectangle 15"/>
            <p:cNvSpPr/>
            <p:nvPr/>
          </p:nvSpPr>
          <p:spPr>
            <a:xfrm>
              <a:off x="1451305" y="338785"/>
              <a:ext cx="1390802" cy="139080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519198" y="406678"/>
              <a:ext cx="1255016" cy="1255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History and Traceability</a:t>
              </a:r>
              <a:endParaRPr lang="en-US" sz="1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3398" y="3866998"/>
            <a:ext cx="2762402" cy="933602"/>
            <a:chOff x="1451305" y="338785"/>
            <a:chExt cx="1390802" cy="1390802"/>
          </a:xfrm>
        </p:grpSpPr>
        <p:sp>
          <p:nvSpPr>
            <p:cNvPr id="22" name="Rounded Rectangle 21"/>
            <p:cNvSpPr/>
            <p:nvPr/>
          </p:nvSpPr>
          <p:spPr>
            <a:xfrm>
              <a:off x="1451305" y="338785"/>
              <a:ext cx="1390802" cy="139080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519198" y="406678"/>
              <a:ext cx="1255016" cy="1255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Large, High-Resolution Visualizations</a:t>
              </a:r>
              <a:endParaRPr lang="en-US" sz="16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8998" y="2571598"/>
            <a:ext cx="2762402" cy="933602"/>
            <a:chOff x="1451305" y="338785"/>
            <a:chExt cx="1390802" cy="1390802"/>
          </a:xfrm>
        </p:grpSpPr>
        <p:sp>
          <p:nvSpPr>
            <p:cNvPr id="25" name="Rounded Rectangle 24"/>
            <p:cNvSpPr/>
            <p:nvPr/>
          </p:nvSpPr>
          <p:spPr>
            <a:xfrm>
              <a:off x="1451305" y="338785"/>
              <a:ext cx="1390802" cy="139080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519198" y="406678"/>
              <a:ext cx="1255016" cy="1255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Multiple, Simultaneous Investigation cases</a:t>
              </a:r>
              <a:endParaRPr lang="en-US" sz="16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3866998"/>
            <a:ext cx="2762402" cy="933602"/>
            <a:chOff x="1451305" y="338785"/>
            <a:chExt cx="1390802" cy="1390802"/>
          </a:xfrm>
        </p:grpSpPr>
        <p:sp>
          <p:nvSpPr>
            <p:cNvPr id="28" name="Rounded Rectangle 27"/>
            <p:cNvSpPr/>
            <p:nvPr/>
          </p:nvSpPr>
          <p:spPr>
            <a:xfrm>
              <a:off x="1451305" y="338785"/>
              <a:ext cx="1390802" cy="139080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519198" y="406678"/>
              <a:ext cx="1255016" cy="1255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De-Aggregate Vital Information</a:t>
              </a:r>
              <a:endParaRPr lang="en-US" sz="1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How can we design visual workspaces that aid Cyber Security?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Tons of data?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Lots of windows and tools?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Why don’t we give the user more space?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give the </a:t>
            </a:r>
            <a:r>
              <a:rPr lang="en-US" i="1" dirty="0" smtClean="0"/>
              <a:t>user</a:t>
            </a:r>
            <a:r>
              <a:rPr lang="en-US" dirty="0" smtClean="0"/>
              <a:t> more </a:t>
            </a:r>
            <a:r>
              <a:rPr lang="en-US" i="1" dirty="0" smtClean="0"/>
              <a:t>space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a lonely desk in an empty ware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7543800" cy="5080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Large, High-Resolution Displays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V:\Grad School Stuff\Pubs\VAST2009 Contest Submission\Large, high-resolution displa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135" y="1239838"/>
            <a:ext cx="5760325" cy="43227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3716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(8) 30-inch high-res LCD Panels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33 Megapixel total resolution (10,240 x 3,200)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“Single PC” Architecture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Curved for optimal individual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ea typeface="ＭＳ Ｐゴシック" pitchFamily="34" charset="-128"/>
              </a:rPr>
              <a:t>1. Interviews (8 professional cyber analysts)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Typical tasks and data?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Work style?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E.g., Collaboration? Multi-tasking? Time constraints?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Office setup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What does your finished analysis product contain?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dirty="0" smtClean="0">
                <a:ea typeface="ＭＳ Ｐゴシック" pitchFamily="34" charset="-128"/>
              </a:rPr>
              <a:t>2. User study (4 cyber analysts, VAST09 dataset)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2 sources of data: Building/room access records (</a:t>
            </a:r>
            <a:r>
              <a:rPr lang="en-US" dirty="0" err="1" smtClean="0">
                <a:ea typeface="ＭＳ Ｐゴシック" pitchFamily="34" charset="-128"/>
              </a:rPr>
              <a:t>Prox</a:t>
            </a:r>
            <a:r>
              <a:rPr lang="en-US" dirty="0" smtClean="0">
                <a:ea typeface="ＭＳ Ｐゴシック" pitchFamily="34" charset="-128"/>
              </a:rPr>
              <a:t>) and simulated computer network flows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HINT: making connections between the sources is key!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Tools provided: Excel, </a:t>
            </a:r>
            <a:r>
              <a:rPr lang="en-US" dirty="0" err="1" smtClean="0">
                <a:ea typeface="ＭＳ Ｐゴシック" pitchFamily="34" charset="-128"/>
                <a:sym typeface="Wingdings" pitchFamily="2" charset="2"/>
              </a:rPr>
              <a:t>Spotfire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, Windows XP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dirty="0" smtClean="0">
                <a:ea typeface="ＭＳ Ｐゴシック" pitchFamily="34" charset="-128"/>
              </a:rPr>
              <a:t>3. Feedback from the analysts on our prototypes.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Ethnographic Discoveries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sources reside in separate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Analysts spend much time doing low-level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distrust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are on a “Quest for a Query”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Cyber data comes in huge volumes and velocities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Cyber data comes from many diverse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Analysts seek direct access to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Analysts routinely conduct a large number of tasks in parallel (multi-tasking)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Resides in Different 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Used space for visual path</a:t>
            </a:r>
          </a:p>
        </p:txBody>
      </p:sp>
      <p:pic>
        <p:nvPicPr>
          <p:cNvPr id="7" name="Picture 4" descr="W:\PNNL\tool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90738"/>
            <a:ext cx="91249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48006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Rote mechanical process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smtClean="0"/>
              <a:t>Analyst: “Tedious!”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Low-level Tasks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4999" y="1219200"/>
            <a:ext cx="2963863" cy="50069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Analysts filter </a:t>
            </a:r>
            <a:r>
              <a:rPr lang="en-US" dirty="0" smtClean="0">
                <a:ea typeface="ＭＳ Ｐゴシック" pitchFamily="34" charset="-128"/>
              </a:rPr>
              <a:t>out the “normal”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line-by-line</a:t>
            </a:r>
          </a:p>
          <a:p>
            <a:pPr lvl="1" eaLnBrk="1" hangingPunct="1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Seek patterns of familiar abnormalities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Previous experience creates personal “hit list”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Analysts observe data individually, not in connection with whole dataset</a:t>
            </a:r>
          </a:p>
        </p:txBody>
      </p:sp>
      <p:pic>
        <p:nvPicPr>
          <p:cNvPr id="7170" name="Picture 2" descr="http://blog.mandiant.com/wp-content/ammo/highlighter_sql_inj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55491"/>
            <a:ext cx="5562600" cy="43357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5867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Mandiant</a:t>
            </a:r>
            <a:r>
              <a:rPr lang="en-US" dirty="0" smtClean="0"/>
              <a:t> Highlighter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Distrust of Visualizations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B5DD-5AFB-4610-8171-065936DFF8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Analyst: “Visualizations are in the way of the data”</a:t>
            </a:r>
          </a:p>
        </p:txBody>
      </p:sp>
      <p:pic>
        <p:nvPicPr>
          <p:cNvPr id="6146" name="Picture 2" descr="http://www.triplecomm.co.uk/network_monitoring_images/network_monitor_yearly_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7753350" cy="2495551"/>
          </a:xfrm>
          <a:prstGeom prst="rect">
            <a:avLst/>
          </a:prstGeom>
          <a:noFill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4343400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Visualizations: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May be too slow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hide important, small details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baseline="0" dirty="0" smtClean="0"/>
              <a:t>Analysts</a:t>
            </a:r>
            <a:r>
              <a:rPr lang="en-US" sz="2600" dirty="0" smtClean="0"/>
              <a:t> can only </a:t>
            </a:r>
            <a:r>
              <a:rPr lang="en-US" sz="2600" i="1" dirty="0" smtClean="0"/>
              <a:t>see</a:t>
            </a:r>
            <a:r>
              <a:rPr lang="en-US" sz="2600" dirty="0" smtClean="0"/>
              <a:t>, not </a:t>
            </a:r>
            <a:r>
              <a:rPr lang="en-US" sz="2600" i="1" dirty="0" smtClean="0"/>
              <a:t>manipulate</a:t>
            </a:r>
            <a:r>
              <a:rPr lang="en-US" sz="2600" dirty="0" smtClean="0"/>
              <a:t> the data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3118</TotalTime>
  <Words>778</Words>
  <Application>Microsoft Office PowerPoint</Application>
  <PresentationFormat>On-screen Show (4:3)</PresentationFormat>
  <Paragraphs>155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Visualizing Cyber Security: Usable Workspaces</vt:lpstr>
      <vt:lpstr>What did we do?</vt:lpstr>
      <vt:lpstr>Let’s give the user more space! </vt:lpstr>
      <vt:lpstr>Large, High-Resolution Displays</vt:lpstr>
      <vt:lpstr>Methods</vt:lpstr>
      <vt:lpstr>Key Ethnographic Discoveries</vt:lpstr>
      <vt:lpstr>1. Data Resides in Different Tools</vt:lpstr>
      <vt:lpstr>2. Low-level Tasks</vt:lpstr>
      <vt:lpstr>3. Distrust of Visualizations</vt:lpstr>
      <vt:lpstr>4. Quest for a “Query”</vt:lpstr>
      <vt:lpstr>Guidelines for Usable Workspaces</vt:lpstr>
      <vt:lpstr>Large, High-Resolution Visualization</vt:lpstr>
      <vt:lpstr>De-Aggregate Vital Information</vt:lpstr>
      <vt:lpstr>Multiple Simultaneous Cases</vt:lpstr>
      <vt:lpstr>History and Traceability</vt:lpstr>
      <vt:lpstr>Intelligence vs. Cyber Analytics</vt:lpstr>
      <vt:lpstr>Let’s give the user more space! </vt:lpstr>
      <vt:lpstr>Let’s make the space more useful!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with a Curved Large Display using Chair Rotation</dc:title>
  <dc:creator>Alex Endert</dc:creator>
  <cp:lastModifiedBy>AEndert</cp:lastModifiedBy>
  <cp:revision>169</cp:revision>
  <dcterms:created xsi:type="dcterms:W3CDTF">2009-06-30T17:57:41Z</dcterms:created>
  <dcterms:modified xsi:type="dcterms:W3CDTF">2009-10-11T19:02:52Z</dcterms:modified>
</cp:coreProperties>
</file>