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0"/>
  </p:notesMasterIdLst>
  <p:handoutMasterIdLst>
    <p:handoutMasterId r:id="rId21"/>
  </p:handoutMasterIdLst>
  <p:sldIdLst>
    <p:sldId id="256" r:id="rId2"/>
    <p:sldId id="335" r:id="rId3"/>
    <p:sldId id="338" r:id="rId4"/>
    <p:sldId id="377" r:id="rId5"/>
    <p:sldId id="364" r:id="rId6"/>
    <p:sldId id="367" r:id="rId7"/>
    <p:sldId id="365" r:id="rId8"/>
    <p:sldId id="376" r:id="rId9"/>
    <p:sldId id="366" r:id="rId10"/>
    <p:sldId id="368" r:id="rId11"/>
    <p:sldId id="369" r:id="rId12"/>
    <p:sldId id="374" r:id="rId13"/>
    <p:sldId id="370" r:id="rId14"/>
    <p:sldId id="371" r:id="rId15"/>
    <p:sldId id="373" r:id="rId16"/>
    <p:sldId id="378" r:id="rId17"/>
    <p:sldId id="375" r:id="rId18"/>
    <p:sldId id="363" r:id="rId19"/>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E4E4E4"/>
    <a:srgbClr val="996633"/>
    <a:srgbClr val="FFFF00"/>
    <a:srgbClr val="0033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2" autoAdjust="0"/>
    <p:restoredTop sz="82815" autoAdjust="0"/>
  </p:normalViewPr>
  <p:slideViewPr>
    <p:cSldViewPr snapToGrid="0">
      <p:cViewPr varScale="1">
        <p:scale>
          <a:sx n="119" d="100"/>
          <a:sy n="119" d="100"/>
        </p:scale>
        <p:origin x="-1398" y="-90"/>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504"/>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_rels/viewProps.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4301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767A1F8B-EE74-455D-8C84-4F9937D871A4}" type="datetime1">
              <a:rPr lang="en-US"/>
              <a:pPr>
                <a:defRPr/>
              </a:pPr>
              <a:t>12/21/2010</a:t>
            </a:fld>
            <a:endParaRPr lang="en-US"/>
          </a:p>
        </p:txBody>
      </p:sp>
      <p:sp>
        <p:nvSpPr>
          <p:cNvPr id="4301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4301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5733D881-7A2B-4E97-8520-2CF0D761877F}"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1BA3E6D1-BE50-4842-860F-52249C8E2103}" type="datetime1">
              <a:rPr lang="en-US"/>
              <a:pPr>
                <a:defRPr/>
              </a:pPr>
              <a:t>12/21/2010</a:t>
            </a:fld>
            <a:endParaRPr lang="en-US"/>
          </a:p>
        </p:txBody>
      </p:sp>
      <p:sp>
        <p:nvSpPr>
          <p:cNvPr id="15364" name="Rectangle 4"/>
          <p:cNvSpPr>
            <a:spLocks noGrp="1"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3F92F7EC-9DD2-4B89-9AAE-72AB8B0272BC}" type="slidenum">
              <a:rPr lang="en-US"/>
              <a:pPr>
                <a:defRPr/>
              </a:pPr>
              <a:t>‹#›</a:t>
            </a:fld>
            <a:endParaRPr lang="en-US"/>
          </a:p>
        </p:txBody>
      </p:sp>
    </p:spTree>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3"/>
          <p:cNvSpPr>
            <a:spLocks noGrp="1" noChangeArrowheads="1"/>
          </p:cNvSpPr>
          <p:nvPr>
            <p:ph type="dt" sz="quarter" idx="1"/>
          </p:nvPr>
        </p:nvSpPr>
        <p:spPr>
          <a:noFill/>
        </p:spPr>
        <p:txBody>
          <a:bodyPr/>
          <a:lstStyle/>
          <a:p>
            <a:fld id="{92B72BF9-21CC-46B6-B2C0-2375123AD497}" type="datetime1">
              <a:rPr lang="en-US" smtClean="0"/>
              <a:pPr/>
              <a:t>12/21/2010</a:t>
            </a:fld>
            <a:endParaRPr lang="en-US" smtClean="0"/>
          </a:p>
        </p:txBody>
      </p:sp>
      <p:sp>
        <p:nvSpPr>
          <p:cNvPr id="18434" name="Rectangle 7"/>
          <p:cNvSpPr>
            <a:spLocks noGrp="1" noChangeArrowheads="1"/>
          </p:cNvSpPr>
          <p:nvPr>
            <p:ph type="sldNum" sz="quarter" idx="5"/>
          </p:nvPr>
        </p:nvSpPr>
        <p:spPr>
          <a:noFill/>
        </p:spPr>
        <p:txBody>
          <a:bodyPr/>
          <a:lstStyle/>
          <a:p>
            <a:fld id="{99321409-8B8A-4D27-BCA6-8E91C394D21B}" type="slidenum">
              <a:rPr lang="en-US" smtClean="0"/>
              <a:pPr/>
              <a:t>1</a:t>
            </a:fld>
            <a:endParaRPr lang="en-US" smtClean="0"/>
          </a:p>
        </p:txBody>
      </p:sp>
      <p:sp>
        <p:nvSpPr>
          <p:cNvPr id="18435" name="Rectangle 2"/>
          <p:cNvSpPr>
            <a:spLocks noGrp="1" noRo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r>
              <a:rPr lang="en-US" smtClean="0"/>
              <a:t>Introduce paper and authors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Rectangle 2"/>
          <p:cNvSpPr>
            <a:spLocks noGrp="1" noRot="1" noChangeArrowheads="1" noTextEdit="1"/>
          </p:cNvSpPr>
          <p:nvPr>
            <p:ph type="sldImg"/>
          </p:nvPr>
        </p:nvSpPr>
        <p:spPr>
          <a:ln/>
        </p:spPr>
      </p:sp>
      <p:sp>
        <p:nvSpPr>
          <p:cNvPr id="166914" name="Rectangle 3"/>
          <p:cNvSpPr>
            <a:spLocks noGrp="1" noChangeArrowheads="1"/>
          </p:cNvSpPr>
          <p:nvPr>
            <p:ph type="body" idx="1"/>
          </p:nvPr>
        </p:nvSpPr>
        <p:spPr>
          <a:noFill/>
          <a:ln/>
        </p:spPr>
        <p:txBody>
          <a:bodyPr/>
          <a:lstStyle/>
          <a:p>
            <a:r>
              <a:rPr lang="en-US" smtClean="0"/>
              <a:t>-why it’s important to show infrastructure</a:t>
            </a:r>
          </a:p>
          <a:p>
            <a:r>
              <a:rPr lang="en-US" smtClean="0"/>
              <a:t>-use of icons to show compromise to device itself</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Rectangle 2"/>
          <p:cNvSpPr>
            <a:spLocks noGrp="1" noRot="1" noChangeArrowheads="1" noTextEdit="1"/>
          </p:cNvSpPr>
          <p:nvPr>
            <p:ph type="sldImg"/>
          </p:nvPr>
        </p:nvSpPr>
        <p:spPr>
          <a:ln/>
        </p:spPr>
      </p:sp>
      <p:sp>
        <p:nvSpPr>
          <p:cNvPr id="168962" name="Rectangle 3"/>
          <p:cNvSpPr>
            <a:spLocks noGrp="1" noChangeArrowheads="1"/>
          </p:cNvSpPr>
          <p:nvPr>
            <p:ph type="body" idx="1"/>
          </p:nvPr>
        </p:nvSpPr>
        <p:spPr>
          <a:noFill/>
          <a:ln/>
        </p:spPr>
        <p:txBody>
          <a:bodyPr/>
          <a:lstStyle/>
          <a:p>
            <a:r>
              <a:rPr lang="en-US" smtClean="0"/>
              <a:t>-describe host group level and how eventually making the host groups bigger is no longer useful</a:t>
            </a:r>
          </a:p>
          <a:p>
            <a:r>
              <a:rPr lang="en-US" smtClean="0"/>
              <a:t>-talk about showing of individual hosts, what circles mean</a:t>
            </a:r>
          </a:p>
          <a:p>
            <a:r>
              <a:rPr lang="en-US" smtClean="0"/>
              <a:t>-what circles mean, what … means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Rectangle 2"/>
          <p:cNvSpPr>
            <a:spLocks noGrp="1" noRot="1" noChangeArrowheads="1" noTextEdit="1"/>
          </p:cNvSpPr>
          <p:nvPr>
            <p:ph type="sldImg"/>
          </p:nvPr>
        </p:nvSpPr>
        <p:spPr>
          <a:ln/>
        </p:spPr>
      </p:sp>
      <p:sp>
        <p:nvSpPr>
          <p:cNvPr id="171010" name="Rectangle 3"/>
          <p:cNvSpPr>
            <a:spLocks noGrp="1" noChangeArrowheads="1"/>
          </p:cNvSpPr>
          <p:nvPr>
            <p:ph type="body" idx="1"/>
          </p:nvPr>
        </p:nvSpPr>
        <p:spPr>
          <a:noFill/>
          <a:ln/>
        </p:spPr>
        <p:txBody>
          <a:bodyPr/>
          <a:lstStyle/>
          <a:p>
            <a:r>
              <a:rPr lang="en-US" smtClean="0"/>
              <a:t>Go over outline of talk</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Rectangle 2"/>
          <p:cNvSpPr>
            <a:spLocks noGrp="1" noRot="1" noChangeArrowheads="1" noTextEdit="1"/>
          </p:cNvSpPr>
          <p:nvPr>
            <p:ph type="sldImg"/>
          </p:nvPr>
        </p:nvSpPr>
        <p:spPr>
          <a:ln/>
        </p:spPr>
      </p:sp>
      <p:sp>
        <p:nvSpPr>
          <p:cNvPr id="173058" name="Rectangle 3"/>
          <p:cNvSpPr>
            <a:spLocks noGrp="1" noChangeArrowheads="1"/>
          </p:cNvSpPr>
          <p:nvPr>
            <p:ph type="body" idx="1"/>
          </p:nvPr>
        </p:nvSpPr>
        <p:spPr>
          <a:noFill/>
          <a:ln/>
        </p:spPr>
        <p:txBody>
          <a:bodyPr/>
          <a:lstStyle/>
          <a:p>
            <a:r>
              <a:rPr lang="en-US" smtClean="0"/>
              <a:t>Talk about what asset value is and why it’s important to show</a:t>
            </a:r>
          </a:p>
          <a:p>
            <a:r>
              <a:rPr lang="en-US" smtClean="0"/>
              <a:t>What aspect ratio is and why it’s important to have guarantees (easier interaction, etc.)</a:t>
            </a:r>
          </a:p>
          <a:p>
            <a:endParaRPr lang="en-US" smtClean="0"/>
          </a:p>
          <a:p>
            <a:r>
              <a:rPr lang="en-US" smtClean="0"/>
              <a:t>Go through each of the criteria in detail</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Rectangle 2"/>
          <p:cNvSpPr>
            <a:spLocks noGrp="1" noRot="1" noChangeArrowheads="1" noTextEdit="1"/>
          </p:cNvSpPr>
          <p:nvPr>
            <p:ph type="sldImg"/>
          </p:nvPr>
        </p:nvSpPr>
        <p:spPr>
          <a:ln/>
        </p:spPr>
      </p:sp>
      <p:sp>
        <p:nvSpPr>
          <p:cNvPr id="175106" name="Rectangle 3"/>
          <p:cNvSpPr>
            <a:spLocks noGrp="1" noChangeArrowheads="1"/>
          </p:cNvSpPr>
          <p:nvPr>
            <p:ph type="body" idx="1"/>
          </p:nvPr>
        </p:nvSpPr>
        <p:spPr>
          <a:noFill/>
          <a:ln/>
        </p:spPr>
        <p:txBody>
          <a:bodyPr/>
          <a:lstStyle/>
          <a:p>
            <a:r>
              <a:rPr lang="en-US" smtClean="0"/>
              <a:t>Some detail about the strip treemap algorithm and how we’ve changed it</a:t>
            </a:r>
          </a:p>
          <a:p>
            <a:r>
              <a:rPr lang="en-US" smtClean="0"/>
              <a:t>How this meets all of the criteria described on the previous slide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Rectangle 2"/>
          <p:cNvSpPr>
            <a:spLocks noGrp="1" noRot="1" noChangeArrowheads="1" noTextEdit="1"/>
          </p:cNvSpPr>
          <p:nvPr>
            <p:ph type="sldImg"/>
          </p:nvPr>
        </p:nvSpPr>
        <p:spPr>
          <a:ln/>
        </p:spPr>
      </p:sp>
      <p:sp>
        <p:nvSpPr>
          <p:cNvPr id="177154" name="Rectangle 3"/>
          <p:cNvSpPr>
            <a:spLocks noGrp="1" noChangeArrowheads="1"/>
          </p:cNvSpPr>
          <p:nvPr>
            <p:ph type="body" idx="1"/>
          </p:nvPr>
        </p:nvSpPr>
        <p:spPr>
          <a:noFill/>
          <a:ln/>
        </p:spPr>
        <p:txBody>
          <a:bodyPr/>
          <a:lstStyle/>
          <a:p>
            <a:r>
              <a:rPr lang="en-US" smtClean="0"/>
              <a:t>-use of symbols/ differentiate between forward and reverse reachability</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Rectangle 2"/>
          <p:cNvSpPr>
            <a:spLocks noGrp="1" noRot="1" noChangeArrowheads="1" noTextEdit="1"/>
          </p:cNvSpPr>
          <p:nvPr>
            <p:ph type="sldImg"/>
          </p:nvPr>
        </p:nvSpPr>
        <p:spPr>
          <a:ln/>
        </p:spPr>
      </p:sp>
      <p:sp>
        <p:nvSpPr>
          <p:cNvPr id="179202" name="Rectangle 3"/>
          <p:cNvSpPr>
            <a:spLocks noGrp="1" noChangeArrowheads="1"/>
          </p:cNvSpPr>
          <p:nvPr>
            <p:ph type="body" idx="1"/>
          </p:nvPr>
        </p:nvSpPr>
        <p:spPr>
          <a:noFill/>
          <a:ln/>
        </p:spPr>
        <p:txBody>
          <a:bodyPr/>
          <a:lstStyle/>
          <a:p>
            <a:r>
              <a:rPr lang="en-US" smtClean="0"/>
              <a:t>Talk about backend changes to the system that resulted in better speed and usability</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Rectangle 2"/>
          <p:cNvSpPr>
            <a:spLocks noGrp="1" noRot="1" noChangeArrowheads="1" noTextEdit="1"/>
          </p:cNvSpPr>
          <p:nvPr>
            <p:ph type="sldImg"/>
          </p:nvPr>
        </p:nvSpPr>
        <p:spPr>
          <a:ln/>
        </p:spPr>
      </p:sp>
      <p:sp>
        <p:nvSpPr>
          <p:cNvPr id="181250" name="Rectangle 3"/>
          <p:cNvSpPr>
            <a:spLocks noGrp="1" noChangeArrowheads="1"/>
          </p:cNvSpPr>
          <p:nvPr>
            <p:ph type="body" idx="1"/>
          </p:nvPr>
        </p:nvSpPr>
        <p:spPr>
          <a:noFill/>
          <a:ln/>
        </p:spPr>
        <p:txBody>
          <a:bodyPr/>
          <a:lstStyle/>
          <a:p>
            <a:r>
              <a:rPr lang="en-US" smtClean="0"/>
              <a:t>Go over outline of talk</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Rectangle 2"/>
          <p:cNvSpPr>
            <a:spLocks noGrp="1" noRot="1" noChangeArrowheads="1" noTextEdit="1"/>
          </p:cNvSpPr>
          <p:nvPr>
            <p:ph type="sldImg"/>
          </p:nvPr>
        </p:nvSpPr>
        <p:spPr>
          <a:ln/>
        </p:spPr>
      </p:sp>
      <p:sp>
        <p:nvSpPr>
          <p:cNvPr id="183298" name="Rectangle 3"/>
          <p:cNvSpPr>
            <a:spLocks noGrp="1" noChangeArrowheads="1"/>
          </p:cNvSpPr>
          <p:nvPr>
            <p:ph type="body" idx="1"/>
          </p:nvPr>
        </p:nvSpPr>
        <p:spPr>
          <a:noFill/>
          <a:ln/>
        </p:spPr>
        <p:txBody>
          <a:bodyPr/>
          <a:lstStyle/>
          <a:p>
            <a:r>
              <a:rPr lang="en-US" smtClean="0"/>
              <a:t>Conclude by going over the main points</a:t>
            </a:r>
          </a:p>
          <a:p>
            <a:r>
              <a:rPr lang="en-US" smtClean="0"/>
              <a:t>Attack graph visualization firsts</a:t>
            </a:r>
          </a:p>
          <a:p>
            <a:r>
              <a:rPr lang="en-US" smtClean="0"/>
              <a:t>Improvements over GARNET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Rectangle 2"/>
          <p:cNvSpPr>
            <a:spLocks noGrp="1" noRot="1" noChangeArrowheads="1" noTextEdit="1"/>
          </p:cNvSpPr>
          <p:nvPr>
            <p:ph type="sldImg"/>
          </p:nvPr>
        </p:nvSpPr>
        <p:spPr>
          <a:xfrm>
            <a:off x="1154113" y="692150"/>
            <a:ext cx="4554537" cy="3416300"/>
          </a:xfrm>
          <a:ln/>
        </p:spPr>
      </p:sp>
      <p:sp>
        <p:nvSpPr>
          <p:cNvPr id="150530" name="Rectangle 3"/>
          <p:cNvSpPr>
            <a:spLocks noGrp="1" noChangeArrowheads="1"/>
          </p:cNvSpPr>
          <p:nvPr>
            <p:ph type="body" idx="1"/>
          </p:nvPr>
        </p:nvSpPr>
        <p:spPr>
          <a:xfrm>
            <a:off x="911225" y="4344988"/>
            <a:ext cx="5032375" cy="4114800"/>
          </a:xfrm>
          <a:noFill/>
          <a:ln/>
        </p:spPr>
        <p:txBody>
          <a:bodyPr/>
          <a:lstStyle/>
          <a:p>
            <a:r>
              <a:rPr lang="en-US" smtClean="0"/>
              <a:t>The primary advantage a network defender has over an attacker is detailed knowledge of a network. For example, a system administrator knows which assets are most important and the adversary type that is of most concern. Routers and firewalls, including personal or host-based firewalls, define the network topology and reachability between hosts. Vulnerability scanners can be used to discover known vulnerabilities on the network, and online databases can be used to understand the requirements to exploit these vulnerabilities and the privileges or effects exploits provide. Unfortunately, currently, this information is largely independent and not integrated to provide an overall model of network security.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Rectangle 2"/>
          <p:cNvSpPr>
            <a:spLocks noGrp="1" noRot="1" noChangeArrowheads="1" noTextEdit="1"/>
          </p:cNvSpPr>
          <p:nvPr>
            <p:ph type="sldImg"/>
          </p:nvPr>
        </p:nvSpPr>
        <p:spPr>
          <a:xfrm>
            <a:off x="1154113" y="692150"/>
            <a:ext cx="4554537" cy="3416300"/>
          </a:xfrm>
          <a:ln/>
        </p:spPr>
      </p:sp>
      <p:sp>
        <p:nvSpPr>
          <p:cNvPr id="152578" name="Rectangle 3"/>
          <p:cNvSpPr>
            <a:spLocks noGrp="1" noChangeArrowheads="1"/>
          </p:cNvSpPr>
          <p:nvPr>
            <p:ph type="body" idx="1"/>
          </p:nvPr>
        </p:nvSpPr>
        <p:spPr>
          <a:xfrm>
            <a:off x="911225" y="4344988"/>
            <a:ext cx="5032375" cy="4114800"/>
          </a:xfrm>
          <a:noFill/>
          <a:ln/>
        </p:spPr>
        <p:txBody>
          <a:bodyPr/>
          <a:lstStyle/>
          <a:p>
            <a:r>
              <a:rPr lang="en-US" smtClean="0"/>
              <a:t>A tool named NetSPA (Network Security Planning Architecture) was created to bring this information together and analyze network security using attack graphs. It inputs the data sources described on the previous slide, infers the network topology, builds a network model, and calculates host-to-host reachability for this network using firewall and router filtering rules. NetSPA then creates an attack graph and generates recommendations to improve security and also security metrics from the attack graph. It also supports “What-If” experiments where a user can change host asset values, defenses such as firewall filtering rules and patches, and the adversary model including starting location and abilities to exploit known vulnerabilities and create zero-day attacks for currently unknown vulnerabilities. GARNET was a software tool created to provide easy access to these capabilities of NetSPA.</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2"/>
          <p:cNvSpPr>
            <a:spLocks noGrp="1" noRot="1" noChangeArrowheads="1" noTextEdit="1"/>
          </p:cNvSpPr>
          <p:nvPr>
            <p:ph type="sldImg"/>
          </p:nvPr>
        </p:nvSpPr>
        <p:spPr>
          <a:xfrm>
            <a:off x="1143000" y="687388"/>
            <a:ext cx="4572000" cy="3429000"/>
          </a:xfrm>
          <a:ln/>
        </p:spPr>
      </p:sp>
      <p:sp>
        <p:nvSpPr>
          <p:cNvPr id="154626" name="Rectangle 3"/>
          <p:cNvSpPr>
            <a:spLocks noGrp="1" noChangeArrowheads="1"/>
          </p:cNvSpPr>
          <p:nvPr>
            <p:ph type="body" idx="1"/>
          </p:nvPr>
        </p:nvSpPr>
        <p:spPr>
          <a:xfrm>
            <a:off x="685800" y="4343400"/>
            <a:ext cx="5486400" cy="4113213"/>
          </a:xfrm>
          <a:noFill/>
          <a:ln/>
        </p:spPr>
        <p:txBody>
          <a:bodyPr/>
          <a:lstStyle/>
          <a:p>
            <a:r>
              <a:rPr lang="en-US" smtClean="0"/>
              <a:t>Attack graphs, when displayed as node-link graphs, become confusing tangles of edges, even when grouping and hierarchical displays are used.</a:t>
            </a:r>
          </a:p>
          <a:p>
            <a:r>
              <a:rPr lang="en-US" smtClean="0"/>
              <a:t>The attack graph, therefore, is a very useful intermediate computational product, but is not useful to a human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Rectangle 2"/>
          <p:cNvSpPr>
            <a:spLocks noGrp="1" noRot="1" noChangeArrowheads="1" noTextEdit="1"/>
          </p:cNvSpPr>
          <p:nvPr>
            <p:ph type="sldImg"/>
          </p:nvPr>
        </p:nvSpPr>
        <p:spPr>
          <a:ln/>
        </p:spPr>
      </p:sp>
      <p:sp>
        <p:nvSpPr>
          <p:cNvPr id="156674" name="Rectangle 3"/>
          <p:cNvSpPr>
            <a:spLocks noGrp="1" noChangeArrowheads="1"/>
          </p:cNvSpPr>
          <p:nvPr>
            <p:ph type="body" idx="1"/>
          </p:nvPr>
        </p:nvSpPr>
        <p:spPr>
          <a:noFill/>
          <a:ln/>
        </p:spPr>
        <p:txBody>
          <a:bodyPr/>
          <a:lstStyle/>
          <a:p>
            <a:r>
              <a:rPr lang="en-US" smtClean="0"/>
              <a:t>We previously developed a NetSPA GUI called GARNET, which was a step forward in the area of attack graph visualization.  Many of its key features have been kept intact, but we have found shortcomings that needed to be addressed.  Also, some recent upgrades to the NetSPA engine opened up additional information that could be displayed by NAVIGATOR.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Rectangle 2"/>
          <p:cNvSpPr>
            <a:spLocks noGrp="1" noRot="1" noChangeArrowheads="1" noTextEdit="1"/>
          </p:cNvSpPr>
          <p:nvPr>
            <p:ph type="sldImg"/>
          </p:nvPr>
        </p:nvSpPr>
        <p:spPr>
          <a:ln/>
        </p:spPr>
      </p:sp>
      <p:sp>
        <p:nvSpPr>
          <p:cNvPr id="158722" name="Rectangle 3"/>
          <p:cNvSpPr>
            <a:spLocks noGrp="1" noChangeArrowheads="1"/>
          </p:cNvSpPr>
          <p:nvPr>
            <p:ph type="body" idx="1"/>
          </p:nvPr>
        </p:nvSpPr>
        <p:spPr>
          <a:noFill/>
          <a:ln/>
        </p:spPr>
        <p:txBody>
          <a:bodyPr/>
          <a:lstStyle/>
          <a:p>
            <a:r>
              <a:rPr lang="en-US" smtClean="0"/>
              <a:t>-explain the gui: what the colors mean, what the shapes/icons mean, what the arrows mean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Rectangle 2"/>
          <p:cNvSpPr>
            <a:spLocks noGrp="1" noRot="1" noChangeArrowheads="1" noTextEdit="1"/>
          </p:cNvSpPr>
          <p:nvPr>
            <p:ph type="sldImg"/>
          </p:nvPr>
        </p:nvSpPr>
        <p:spPr>
          <a:ln/>
        </p:spPr>
      </p:sp>
      <p:sp>
        <p:nvSpPr>
          <p:cNvPr id="160770" name="Rectangle 3"/>
          <p:cNvSpPr>
            <a:spLocks noGrp="1" noChangeArrowheads="1"/>
          </p:cNvSpPr>
          <p:nvPr>
            <p:ph type="body" idx="1"/>
          </p:nvPr>
        </p:nvSpPr>
        <p:spPr>
          <a:noFill/>
          <a:ln/>
        </p:spPr>
        <p:txBody>
          <a:bodyPr/>
          <a:lstStyle/>
          <a:p>
            <a:r>
              <a:rPr lang="en-US" smtClean="0"/>
              <a:t>Go over outline of talk</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Rectangle 2"/>
          <p:cNvSpPr>
            <a:spLocks noGrp="1" noRot="1" noChangeArrowheads="1" noTextEdit="1"/>
          </p:cNvSpPr>
          <p:nvPr>
            <p:ph type="sldImg"/>
          </p:nvPr>
        </p:nvSpPr>
        <p:spPr>
          <a:ln/>
        </p:spPr>
      </p:sp>
      <p:sp>
        <p:nvSpPr>
          <p:cNvPr id="162818" name="Rectangle 3"/>
          <p:cNvSpPr>
            <a:spLocks noGrp="1" noChangeArrowheads="1"/>
          </p:cNvSpPr>
          <p:nvPr>
            <p:ph type="body" idx="1"/>
          </p:nvPr>
        </p:nvSpPr>
        <p:spPr>
          <a:noFill/>
          <a:ln/>
        </p:spPr>
        <p:txBody>
          <a:bodyPr/>
          <a:lstStyle/>
          <a:p>
            <a:r>
              <a:rPr lang="en-US" smtClean="0"/>
              <a:t>Explain what client-side attacks and trust relationships are</a:t>
            </a:r>
          </a:p>
          <a:p>
            <a:r>
              <a:rPr lang="en-US" smtClean="0"/>
              <a:t>Explain why differentiating between them is important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Rectangle 2"/>
          <p:cNvSpPr>
            <a:spLocks noGrp="1" noRot="1" noChangeArrowheads="1" noTextEdit="1"/>
          </p:cNvSpPr>
          <p:nvPr>
            <p:ph type="sldImg"/>
          </p:nvPr>
        </p:nvSpPr>
        <p:spPr>
          <a:ln/>
        </p:spPr>
      </p:sp>
      <p:sp>
        <p:nvSpPr>
          <p:cNvPr id="164866" name="Rectangle 3"/>
          <p:cNvSpPr>
            <a:spLocks noGrp="1" noChangeArrowheads="1"/>
          </p:cNvSpPr>
          <p:nvPr>
            <p:ph type="body" idx="1"/>
          </p:nvPr>
        </p:nvSpPr>
        <p:spPr>
          <a:noFill/>
          <a:ln/>
        </p:spPr>
        <p:txBody>
          <a:bodyPr/>
          <a:lstStyle/>
          <a:p>
            <a:r>
              <a:rPr lang="en-US" smtClean="0"/>
              <a:t>-describe different line types and colors</a:t>
            </a:r>
          </a:p>
          <a:p>
            <a:r>
              <a:rPr lang="en-US" smtClean="0"/>
              <a:t>-describe new single edge between subnets</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3"/>
          <p:cNvSpPr>
            <a:spLocks/>
          </p:cNvSpPr>
          <p:nvPr/>
        </p:nvSpPr>
        <p:spPr bwMode="auto">
          <a:xfrm>
            <a:off x="-317500" y="730250"/>
            <a:ext cx="9755188" cy="3175"/>
          </a:xfrm>
          <a:custGeom>
            <a:avLst/>
            <a:gdLst/>
            <a:ahLst/>
            <a:cxnLst>
              <a:cxn ang="0">
                <a:pos x="0" y="0"/>
              </a:cxn>
              <a:cxn ang="0">
                <a:pos x="6144" y="0"/>
              </a:cxn>
              <a:cxn ang="0">
                <a:pos x="0" y="0"/>
              </a:cxn>
            </a:cxnLst>
            <a:rect l="0" t="0" r="r" b="b"/>
            <a:pathLst>
              <a:path w="6145" h="1">
                <a:moveTo>
                  <a:pt x="0" y="0"/>
                </a:moveTo>
                <a:lnTo>
                  <a:pt x="6144" y="0"/>
                </a:lnTo>
                <a:lnTo>
                  <a:pt x="0" y="0"/>
                </a:lnTo>
              </a:path>
            </a:pathLst>
          </a:custGeom>
          <a:noFill/>
          <a:ln w="50800" cap="rnd" cmpd="sng">
            <a:solidFill>
              <a:srgbClr val="0000FF"/>
            </a:solidFill>
            <a:prstDash val="solid"/>
            <a:round/>
            <a:headEnd/>
            <a:tailEnd/>
          </a:ln>
          <a:effectLst/>
        </p:spPr>
        <p:txBody>
          <a:bodyPr/>
          <a:lstStyle/>
          <a:p>
            <a:pPr eaLnBrk="0" hangingPunct="0">
              <a:defRPr/>
            </a:pPr>
            <a:endParaRPr lang="en-US"/>
          </a:p>
        </p:txBody>
      </p:sp>
      <p:sp>
        <p:nvSpPr>
          <p:cNvPr id="5" name="Rectangle 4"/>
          <p:cNvSpPr>
            <a:spLocks noChangeArrowheads="1"/>
          </p:cNvSpPr>
          <p:nvPr/>
        </p:nvSpPr>
        <p:spPr bwMode="auto">
          <a:xfrm>
            <a:off x="457200" y="6400800"/>
            <a:ext cx="666750" cy="457200"/>
          </a:xfrm>
          <a:prstGeom prst="rect">
            <a:avLst/>
          </a:prstGeom>
          <a:noFill/>
          <a:ln w="9525">
            <a:noFill/>
            <a:miter lim="800000"/>
            <a:headEnd/>
            <a:tailEnd/>
          </a:ln>
          <a:effectLst/>
        </p:spPr>
        <p:txBody>
          <a:bodyPr wrap="none" lIns="92064" tIns="46033" rIns="92064" bIns="46033" anchor="ctr"/>
          <a:lstStyle/>
          <a:p>
            <a:pPr algn="ctr" eaLnBrk="0" hangingPunct="0">
              <a:defRPr/>
            </a:pPr>
            <a:r>
              <a:rPr lang="en-US" sz="700" b="1"/>
              <a:t>9/14/2010 -  </a:t>
            </a:r>
            <a:fld id="{E182D6FD-116B-47DB-9593-8293F97E67C0}" type="slidenum">
              <a:rPr lang="en-US" sz="700" b="1"/>
              <a:pPr algn="ctr" eaLnBrk="0" hangingPunct="0">
                <a:defRPr/>
              </a:pPr>
              <a:t>‹#›</a:t>
            </a:fld>
            <a:endParaRPr lang="en-US" sz="700" b="1"/>
          </a:p>
          <a:p>
            <a:pPr algn="ctr" eaLnBrk="0" hangingPunct="0">
              <a:defRPr/>
            </a:pPr>
            <a:r>
              <a:rPr lang="en-US" sz="700" b="1"/>
              <a:t>M. Chu</a:t>
            </a:r>
          </a:p>
        </p:txBody>
      </p:sp>
      <p:sp>
        <p:nvSpPr>
          <p:cNvPr id="6" name="Freeform 5"/>
          <p:cNvSpPr>
            <a:spLocks/>
          </p:cNvSpPr>
          <p:nvPr/>
        </p:nvSpPr>
        <p:spPr bwMode="auto">
          <a:xfrm flipV="1">
            <a:off x="-309563" y="6016625"/>
            <a:ext cx="9753601" cy="150813"/>
          </a:xfrm>
          <a:custGeom>
            <a:avLst/>
            <a:gdLst/>
            <a:ahLst/>
            <a:cxnLst>
              <a:cxn ang="0">
                <a:pos x="0" y="0"/>
              </a:cxn>
              <a:cxn ang="0">
                <a:pos x="6144" y="0"/>
              </a:cxn>
              <a:cxn ang="0">
                <a:pos x="0" y="0"/>
              </a:cxn>
            </a:cxnLst>
            <a:rect l="0" t="0" r="r" b="b"/>
            <a:pathLst>
              <a:path w="6145" h="1">
                <a:moveTo>
                  <a:pt x="0" y="0"/>
                </a:moveTo>
                <a:lnTo>
                  <a:pt x="6144" y="0"/>
                </a:lnTo>
                <a:lnTo>
                  <a:pt x="0" y="0"/>
                </a:lnTo>
              </a:path>
            </a:pathLst>
          </a:custGeom>
          <a:noFill/>
          <a:ln w="50800" cap="rnd" cmpd="sng">
            <a:solidFill>
              <a:srgbClr val="0000FF"/>
            </a:solidFill>
            <a:prstDash val="solid"/>
            <a:round/>
            <a:headEnd/>
            <a:tailEnd/>
          </a:ln>
          <a:effectLst/>
        </p:spPr>
        <p:txBody>
          <a:bodyPr/>
          <a:lstStyle/>
          <a:p>
            <a:pPr eaLnBrk="0" hangingPunct="0">
              <a:defRPr/>
            </a:pPr>
            <a:endParaRPr lang="en-US"/>
          </a:p>
        </p:txBody>
      </p:sp>
      <p:sp>
        <p:nvSpPr>
          <p:cNvPr id="7" name="Rectangle 7"/>
          <p:cNvSpPr>
            <a:spLocks noChangeArrowheads="1"/>
          </p:cNvSpPr>
          <p:nvPr/>
        </p:nvSpPr>
        <p:spPr bwMode="auto">
          <a:xfrm>
            <a:off x="6586538" y="6019800"/>
            <a:ext cx="2141537" cy="304800"/>
          </a:xfrm>
          <a:prstGeom prst="rect">
            <a:avLst/>
          </a:prstGeom>
          <a:solidFill>
            <a:schemeClr val="bg1"/>
          </a:solidFill>
          <a:ln w="9525">
            <a:noFill/>
            <a:miter lim="800000"/>
            <a:headEnd/>
            <a:tailEnd/>
          </a:ln>
          <a:effectLst/>
        </p:spPr>
        <p:txBody>
          <a:bodyPr wrap="none" lIns="92075" tIns="46038" rIns="92075" bIns="46038">
            <a:spAutoFit/>
          </a:bodyPr>
          <a:lstStyle/>
          <a:p>
            <a:pPr eaLnBrk="0" hangingPunct="0">
              <a:defRPr/>
            </a:pPr>
            <a:r>
              <a:rPr lang="en-US" sz="1400" b="1">
                <a:solidFill>
                  <a:srgbClr val="0000FF"/>
                </a:solidFill>
              </a:rPr>
              <a:t>MIT Lincoln Laboratory</a:t>
            </a:r>
          </a:p>
        </p:txBody>
      </p:sp>
      <p:pic>
        <p:nvPicPr>
          <p:cNvPr id="8" name="Picture 8"/>
          <p:cNvPicPr>
            <a:picLocks noChangeArrowheads="1"/>
          </p:cNvPicPr>
          <p:nvPr/>
        </p:nvPicPr>
        <p:blipFill>
          <a:blip r:embed="rId2"/>
          <a:srcRect/>
          <a:stretch>
            <a:fillRect/>
          </a:stretch>
        </p:blipFill>
        <p:spPr bwMode="auto">
          <a:xfrm>
            <a:off x="476250" y="98425"/>
            <a:ext cx="558800" cy="546100"/>
          </a:xfrm>
          <a:prstGeom prst="rect">
            <a:avLst/>
          </a:prstGeom>
          <a:noFill/>
          <a:ln w="9525">
            <a:noFill/>
            <a:miter lim="800000"/>
            <a:headEnd/>
            <a:tailEnd/>
          </a:ln>
        </p:spPr>
      </p:pic>
      <p:sp>
        <p:nvSpPr>
          <p:cNvPr id="7170" name="Rectangle 2"/>
          <p:cNvSpPr>
            <a:spLocks noGrp="1" noChangeArrowheads="1"/>
          </p:cNvSpPr>
          <p:nvPr>
            <p:ph type="ctrTitle"/>
          </p:nvPr>
        </p:nvSpPr>
        <p:spPr>
          <a:xfrm>
            <a:off x="685800" y="1525588"/>
            <a:ext cx="7772400" cy="1565275"/>
          </a:xfrm>
        </p:spPr>
        <p:txBody>
          <a:bodyPr/>
          <a:lstStyle>
            <a:lvl1pPr>
              <a:lnSpc>
                <a:spcPts val="4000"/>
              </a:lnSpc>
              <a:defRPr sz="3600"/>
            </a:lvl1pPr>
          </a:lstStyle>
          <a:p>
            <a:r>
              <a:rPr lang="en-US"/>
              <a:t>Click to edit Master title style</a:t>
            </a:r>
          </a:p>
        </p:txBody>
      </p:sp>
      <p:sp>
        <p:nvSpPr>
          <p:cNvPr id="7174" name="Rectangle 6"/>
          <p:cNvSpPr>
            <a:spLocks noGrp="1" noChangeArrowheads="1"/>
          </p:cNvSpPr>
          <p:nvPr>
            <p:ph type="subTitle" sz="quarter" idx="1"/>
          </p:nvPr>
        </p:nvSpPr>
        <p:spPr>
          <a:xfrm>
            <a:off x="1371600" y="3429000"/>
            <a:ext cx="6400800" cy="1752600"/>
          </a:xfrm>
          <a:ln w="12700">
            <a:headEnd type="none" w="sm" len="sm"/>
            <a:tailEnd type="none" w="sm" len="sm"/>
          </a:ln>
        </p:spPr>
        <p:txBody>
          <a:bodyPr lIns="91440" tIns="45720" rIns="91440" bIns="45720"/>
          <a:lstStyle>
            <a:lvl1pPr marL="0" indent="0" algn="ctr">
              <a:lnSpc>
                <a:spcPct val="100000"/>
              </a:lnSpc>
              <a:spcBef>
                <a:spcPct val="50000"/>
              </a:spcBef>
              <a:spcAft>
                <a:spcPct val="50000"/>
              </a:spcAft>
              <a:buFontTx/>
              <a:buNone/>
              <a:defRPr sz="2200"/>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1943100" cy="55483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0"/>
            <a:ext cx="5676900" cy="55483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7086600"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4335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335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0"/>
            <a:ext cx="7772400" cy="5548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4335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335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066800" y="0"/>
            <a:ext cx="7086600" cy="762000"/>
          </a:xfrm>
          <a:prstGeom prst="rect">
            <a:avLst/>
          </a:prstGeom>
          <a:noFill/>
          <a:ln w="9525">
            <a:noFill/>
            <a:miter lim="800000"/>
            <a:headEnd/>
            <a:tailEnd/>
          </a:ln>
        </p:spPr>
        <p:txBody>
          <a:bodyPr vert="horz" wrap="square" lIns="92064" tIns="46033" rIns="92064" bIns="46033"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433513"/>
            <a:ext cx="7772400" cy="4114800"/>
          </a:xfrm>
          <a:prstGeom prst="rect">
            <a:avLst/>
          </a:prstGeom>
          <a:noFill/>
          <a:ln w="9525">
            <a:noFill/>
            <a:miter lim="800000"/>
            <a:headEnd/>
            <a:tailEnd/>
          </a:ln>
        </p:spPr>
        <p:txBody>
          <a:bodyPr vert="horz" wrap="square" lIns="92064" tIns="46033" rIns="92064" bIns="46033"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48" name="Freeform 4"/>
          <p:cNvSpPr>
            <a:spLocks/>
          </p:cNvSpPr>
          <p:nvPr/>
        </p:nvSpPr>
        <p:spPr bwMode="auto">
          <a:xfrm>
            <a:off x="-317500" y="855663"/>
            <a:ext cx="9755188" cy="1587"/>
          </a:xfrm>
          <a:custGeom>
            <a:avLst/>
            <a:gdLst/>
            <a:ahLst/>
            <a:cxnLst>
              <a:cxn ang="0">
                <a:pos x="0" y="0"/>
              </a:cxn>
              <a:cxn ang="0">
                <a:pos x="6144" y="0"/>
              </a:cxn>
              <a:cxn ang="0">
                <a:pos x="0" y="0"/>
              </a:cxn>
            </a:cxnLst>
            <a:rect l="0" t="0" r="r" b="b"/>
            <a:pathLst>
              <a:path w="6145" h="1">
                <a:moveTo>
                  <a:pt x="0" y="0"/>
                </a:moveTo>
                <a:lnTo>
                  <a:pt x="6144" y="0"/>
                </a:lnTo>
                <a:lnTo>
                  <a:pt x="0" y="0"/>
                </a:lnTo>
              </a:path>
            </a:pathLst>
          </a:custGeom>
          <a:noFill/>
          <a:ln w="50800" cap="rnd" cmpd="sng">
            <a:solidFill>
              <a:srgbClr val="0000FF"/>
            </a:solidFill>
            <a:prstDash val="solid"/>
            <a:round/>
            <a:headEnd/>
            <a:tailEnd/>
          </a:ln>
          <a:effectLst/>
        </p:spPr>
        <p:txBody>
          <a:bodyPr/>
          <a:lstStyle/>
          <a:p>
            <a:pPr eaLnBrk="0" hangingPunct="0">
              <a:defRPr/>
            </a:pPr>
            <a:endParaRPr lang="en-US"/>
          </a:p>
        </p:txBody>
      </p:sp>
      <p:sp>
        <p:nvSpPr>
          <p:cNvPr id="6149" name="Rectangle 5"/>
          <p:cNvSpPr>
            <a:spLocks noChangeArrowheads="1"/>
          </p:cNvSpPr>
          <p:nvPr/>
        </p:nvSpPr>
        <p:spPr bwMode="auto">
          <a:xfrm>
            <a:off x="6586538" y="6303963"/>
            <a:ext cx="2141537" cy="304800"/>
          </a:xfrm>
          <a:prstGeom prst="rect">
            <a:avLst/>
          </a:prstGeom>
          <a:noFill/>
          <a:ln w="9525">
            <a:noFill/>
            <a:miter lim="800000"/>
            <a:headEnd/>
            <a:tailEnd/>
          </a:ln>
          <a:effectLst/>
        </p:spPr>
        <p:txBody>
          <a:bodyPr wrap="none" lIns="92064" tIns="46033" rIns="92064" bIns="46033">
            <a:spAutoFit/>
          </a:bodyPr>
          <a:lstStyle/>
          <a:p>
            <a:pPr eaLnBrk="0" hangingPunct="0">
              <a:defRPr/>
            </a:pPr>
            <a:r>
              <a:rPr lang="en-US" sz="1400" b="1">
                <a:solidFill>
                  <a:srgbClr val="0000FF"/>
                </a:solidFill>
              </a:rPr>
              <a:t>MIT Lincoln Laboratory</a:t>
            </a:r>
          </a:p>
        </p:txBody>
      </p:sp>
      <p:pic>
        <p:nvPicPr>
          <p:cNvPr id="1030" name="Picture 6"/>
          <p:cNvPicPr>
            <a:picLocks noChangeArrowheads="1"/>
          </p:cNvPicPr>
          <p:nvPr/>
        </p:nvPicPr>
        <p:blipFill>
          <a:blip r:embed="rId15"/>
          <a:srcRect/>
          <a:stretch>
            <a:fillRect/>
          </a:stretch>
        </p:blipFill>
        <p:spPr bwMode="auto">
          <a:xfrm>
            <a:off x="476250" y="98425"/>
            <a:ext cx="558800" cy="546100"/>
          </a:xfrm>
          <a:prstGeom prst="rect">
            <a:avLst/>
          </a:prstGeom>
          <a:noFill/>
          <a:ln w="9525">
            <a:noFill/>
            <a:miter lim="800000"/>
            <a:headEnd/>
            <a:tailEnd/>
          </a:ln>
        </p:spPr>
      </p:pic>
      <p:sp>
        <p:nvSpPr>
          <p:cNvPr id="6151" name="Freeform 7"/>
          <p:cNvSpPr>
            <a:spLocks/>
          </p:cNvSpPr>
          <p:nvPr/>
        </p:nvSpPr>
        <p:spPr bwMode="auto">
          <a:xfrm flipV="1">
            <a:off x="8763000" y="6248400"/>
            <a:ext cx="914400" cy="182563"/>
          </a:xfrm>
          <a:custGeom>
            <a:avLst/>
            <a:gdLst/>
            <a:ahLst/>
            <a:cxnLst>
              <a:cxn ang="0">
                <a:pos x="0" y="0"/>
              </a:cxn>
              <a:cxn ang="0">
                <a:pos x="6144" y="0"/>
              </a:cxn>
              <a:cxn ang="0">
                <a:pos x="0" y="0"/>
              </a:cxn>
            </a:cxnLst>
            <a:rect l="0" t="0" r="r" b="b"/>
            <a:pathLst>
              <a:path w="6145" h="1">
                <a:moveTo>
                  <a:pt x="0" y="0"/>
                </a:moveTo>
                <a:lnTo>
                  <a:pt x="6144" y="0"/>
                </a:lnTo>
                <a:lnTo>
                  <a:pt x="0" y="0"/>
                </a:lnTo>
              </a:path>
            </a:pathLst>
          </a:custGeom>
          <a:noFill/>
          <a:ln w="50800" cap="rnd" cmpd="sng">
            <a:solidFill>
              <a:srgbClr val="0000FF"/>
            </a:solidFill>
            <a:prstDash val="solid"/>
            <a:round/>
            <a:headEnd/>
            <a:tailEnd/>
          </a:ln>
          <a:effectLst/>
        </p:spPr>
        <p:txBody>
          <a:bodyPr/>
          <a:lstStyle/>
          <a:p>
            <a:pPr eaLnBrk="0" hangingPunct="0">
              <a:defRPr/>
            </a:pPr>
            <a:endParaRPr lang="en-US"/>
          </a:p>
        </p:txBody>
      </p:sp>
      <p:sp>
        <p:nvSpPr>
          <p:cNvPr id="6152" name="Rectangle 8"/>
          <p:cNvSpPr>
            <a:spLocks noChangeArrowheads="1"/>
          </p:cNvSpPr>
          <p:nvPr/>
        </p:nvSpPr>
        <p:spPr bwMode="auto">
          <a:xfrm>
            <a:off x="457200" y="6400800"/>
            <a:ext cx="666750" cy="457200"/>
          </a:xfrm>
          <a:prstGeom prst="rect">
            <a:avLst/>
          </a:prstGeom>
          <a:noFill/>
          <a:ln w="9525">
            <a:noFill/>
            <a:miter lim="800000"/>
            <a:headEnd/>
            <a:tailEnd/>
          </a:ln>
          <a:effectLst/>
        </p:spPr>
        <p:txBody>
          <a:bodyPr wrap="none" lIns="92064" tIns="46033" rIns="92064" bIns="46033" anchor="ctr"/>
          <a:lstStyle/>
          <a:p>
            <a:pPr algn="ctr" eaLnBrk="0" hangingPunct="0">
              <a:defRPr/>
            </a:pPr>
            <a:fld id="{42436453-686E-4E57-AFF7-154561ED870E}" type="slidenum">
              <a:rPr lang="en-US" sz="700" b="1"/>
              <a:pPr algn="ctr" eaLnBrk="0" hangingPunct="0">
                <a:defRPr/>
              </a:pPr>
              <a:t>‹#›</a:t>
            </a:fld>
            <a:endParaRPr lang="en-US" sz="700" b="1"/>
          </a:p>
          <a:p>
            <a:pPr algn="ctr" eaLnBrk="0" hangingPunct="0">
              <a:defRPr/>
            </a:pPr>
            <a:fld id="{3F292A0C-9C6C-444C-AFCD-2591C88512E2}" type="datetime1">
              <a:rPr lang="en-US" sz="700" b="1"/>
              <a:pPr algn="ctr" eaLnBrk="0" hangingPunct="0">
                <a:defRPr/>
              </a:pPr>
              <a:t>12/21/2010</a:t>
            </a:fld>
            <a:endParaRPr lang="en-US" sz="700" b="1"/>
          </a:p>
        </p:txBody>
      </p:sp>
      <p:sp>
        <p:nvSpPr>
          <p:cNvPr id="6153" name="Freeform 9"/>
          <p:cNvSpPr>
            <a:spLocks/>
          </p:cNvSpPr>
          <p:nvPr/>
        </p:nvSpPr>
        <p:spPr bwMode="auto">
          <a:xfrm flipV="1">
            <a:off x="-304800" y="6324600"/>
            <a:ext cx="6859588" cy="106363"/>
          </a:xfrm>
          <a:custGeom>
            <a:avLst/>
            <a:gdLst/>
            <a:ahLst/>
            <a:cxnLst>
              <a:cxn ang="0">
                <a:pos x="0" y="0"/>
              </a:cxn>
              <a:cxn ang="0">
                <a:pos x="6144" y="0"/>
              </a:cxn>
              <a:cxn ang="0">
                <a:pos x="0" y="0"/>
              </a:cxn>
            </a:cxnLst>
            <a:rect l="0" t="0" r="r" b="b"/>
            <a:pathLst>
              <a:path w="6145" h="1">
                <a:moveTo>
                  <a:pt x="0" y="0"/>
                </a:moveTo>
                <a:lnTo>
                  <a:pt x="6144" y="0"/>
                </a:lnTo>
                <a:lnTo>
                  <a:pt x="0" y="0"/>
                </a:lnTo>
              </a:path>
            </a:pathLst>
          </a:custGeom>
          <a:noFill/>
          <a:ln w="50800" cap="rnd" cmpd="sng">
            <a:solidFill>
              <a:srgbClr val="0000FF"/>
            </a:solidFill>
            <a:prstDash val="solid"/>
            <a:round/>
            <a:headEnd/>
            <a:tailEnd/>
          </a:ln>
          <a:effectLst/>
        </p:spPr>
        <p:txBody>
          <a:bodyPr/>
          <a:lstStyle/>
          <a:p>
            <a:pPr eaLnBrk="0" hangingPunct="0">
              <a:defRPr/>
            </a:pPr>
            <a:endParaRPr lang="en-US"/>
          </a:p>
        </p:txBody>
      </p:sp>
    </p:spTree>
  </p:cSld>
  <p:clrMap bg1="lt1" tx1="dk1" bg2="lt2" tx2="dk2" accent1="accent1" accent2="accent2" accent3="accent3" accent4="accent4" accent5="accent5" accent6="accent6" hlink="hlink" folHlink="folHlink"/>
  <p:sldLayoutIdLst>
    <p:sldLayoutId id="2147483663" r:id="rId1"/>
    <p:sldLayoutId id="2147483662" r:id="rId2"/>
    <p:sldLayoutId id="2147483661" r:id="rId3"/>
    <p:sldLayoutId id="2147483660" r:id="rId4"/>
    <p:sldLayoutId id="2147483659" r:id="rId5"/>
    <p:sldLayoutId id="2147483658" r:id="rId6"/>
    <p:sldLayoutId id="2147483657" r:id="rId7"/>
    <p:sldLayoutId id="2147483656" r:id="rId8"/>
    <p:sldLayoutId id="2147483655" r:id="rId9"/>
    <p:sldLayoutId id="2147483654" r:id="rId10"/>
    <p:sldLayoutId id="2147483653" r:id="rId11"/>
    <p:sldLayoutId id="2147483652" r:id="rId12"/>
    <p:sldLayoutId id="2147483651" r:id="rId13"/>
  </p:sldLayoutIdLst>
  <p:timing>
    <p:tnLst>
      <p:par>
        <p:cTn id="1" dur="indefinite" restart="never" nodeType="tmRoot"/>
      </p:par>
    </p:tnLst>
  </p:timing>
  <p:txStyles>
    <p:titleStyle>
      <a:lvl1pPr algn="ctr" rtl="0" eaLnBrk="0" fontAlgn="base" hangingPunct="0">
        <a:lnSpc>
          <a:spcPts val="3000"/>
        </a:lnSpc>
        <a:spcBef>
          <a:spcPct val="0"/>
        </a:spcBef>
        <a:spcAft>
          <a:spcPct val="0"/>
        </a:spcAft>
        <a:defRPr sz="2800" b="1">
          <a:solidFill>
            <a:schemeClr val="tx2"/>
          </a:solidFill>
          <a:latin typeface="+mj-lt"/>
          <a:ea typeface="+mj-ea"/>
          <a:cs typeface="+mj-cs"/>
        </a:defRPr>
      </a:lvl1pPr>
      <a:lvl2pPr algn="ctr" rtl="0" eaLnBrk="0" fontAlgn="base" hangingPunct="0">
        <a:lnSpc>
          <a:spcPts val="3000"/>
        </a:lnSpc>
        <a:spcBef>
          <a:spcPct val="0"/>
        </a:spcBef>
        <a:spcAft>
          <a:spcPct val="0"/>
        </a:spcAft>
        <a:defRPr sz="2800" b="1">
          <a:solidFill>
            <a:schemeClr val="tx2"/>
          </a:solidFill>
          <a:latin typeface="Arial" charset="0"/>
        </a:defRPr>
      </a:lvl2pPr>
      <a:lvl3pPr algn="ctr" rtl="0" eaLnBrk="0" fontAlgn="base" hangingPunct="0">
        <a:lnSpc>
          <a:spcPts val="3000"/>
        </a:lnSpc>
        <a:spcBef>
          <a:spcPct val="0"/>
        </a:spcBef>
        <a:spcAft>
          <a:spcPct val="0"/>
        </a:spcAft>
        <a:defRPr sz="2800" b="1">
          <a:solidFill>
            <a:schemeClr val="tx2"/>
          </a:solidFill>
          <a:latin typeface="Arial" charset="0"/>
        </a:defRPr>
      </a:lvl3pPr>
      <a:lvl4pPr algn="ctr" rtl="0" eaLnBrk="0" fontAlgn="base" hangingPunct="0">
        <a:lnSpc>
          <a:spcPts val="3000"/>
        </a:lnSpc>
        <a:spcBef>
          <a:spcPct val="0"/>
        </a:spcBef>
        <a:spcAft>
          <a:spcPct val="0"/>
        </a:spcAft>
        <a:defRPr sz="2800" b="1">
          <a:solidFill>
            <a:schemeClr val="tx2"/>
          </a:solidFill>
          <a:latin typeface="Arial" charset="0"/>
        </a:defRPr>
      </a:lvl4pPr>
      <a:lvl5pPr algn="ctr" rtl="0" eaLnBrk="0" fontAlgn="base" hangingPunct="0">
        <a:lnSpc>
          <a:spcPts val="3000"/>
        </a:lnSpc>
        <a:spcBef>
          <a:spcPct val="0"/>
        </a:spcBef>
        <a:spcAft>
          <a:spcPct val="0"/>
        </a:spcAft>
        <a:defRPr sz="2800" b="1">
          <a:solidFill>
            <a:schemeClr val="tx2"/>
          </a:solidFill>
          <a:latin typeface="Arial" charset="0"/>
        </a:defRPr>
      </a:lvl5pPr>
      <a:lvl6pPr marL="457200" algn="ctr" rtl="0" eaLnBrk="0" fontAlgn="base" hangingPunct="0">
        <a:lnSpc>
          <a:spcPts val="3000"/>
        </a:lnSpc>
        <a:spcBef>
          <a:spcPct val="0"/>
        </a:spcBef>
        <a:spcAft>
          <a:spcPct val="0"/>
        </a:spcAft>
        <a:defRPr sz="2800" b="1">
          <a:solidFill>
            <a:schemeClr val="tx2"/>
          </a:solidFill>
          <a:latin typeface="Arial" charset="0"/>
        </a:defRPr>
      </a:lvl6pPr>
      <a:lvl7pPr marL="914400" algn="ctr" rtl="0" eaLnBrk="0" fontAlgn="base" hangingPunct="0">
        <a:lnSpc>
          <a:spcPts val="3000"/>
        </a:lnSpc>
        <a:spcBef>
          <a:spcPct val="0"/>
        </a:spcBef>
        <a:spcAft>
          <a:spcPct val="0"/>
        </a:spcAft>
        <a:defRPr sz="2800" b="1">
          <a:solidFill>
            <a:schemeClr val="tx2"/>
          </a:solidFill>
          <a:latin typeface="Arial" charset="0"/>
        </a:defRPr>
      </a:lvl7pPr>
      <a:lvl8pPr marL="1371600" algn="ctr" rtl="0" eaLnBrk="0" fontAlgn="base" hangingPunct="0">
        <a:lnSpc>
          <a:spcPts val="3000"/>
        </a:lnSpc>
        <a:spcBef>
          <a:spcPct val="0"/>
        </a:spcBef>
        <a:spcAft>
          <a:spcPct val="0"/>
        </a:spcAft>
        <a:defRPr sz="2800" b="1">
          <a:solidFill>
            <a:schemeClr val="tx2"/>
          </a:solidFill>
          <a:latin typeface="Arial" charset="0"/>
        </a:defRPr>
      </a:lvl8pPr>
      <a:lvl9pPr marL="1828800" algn="ctr" rtl="0" eaLnBrk="0" fontAlgn="base" hangingPunct="0">
        <a:lnSpc>
          <a:spcPts val="3000"/>
        </a:lnSpc>
        <a:spcBef>
          <a:spcPct val="0"/>
        </a:spcBef>
        <a:spcAft>
          <a:spcPct val="0"/>
        </a:spcAft>
        <a:defRPr sz="2800" b="1">
          <a:solidFill>
            <a:schemeClr val="tx2"/>
          </a:solidFill>
          <a:latin typeface="Arial" charset="0"/>
        </a:defRPr>
      </a:lvl9pPr>
    </p:titleStyle>
    <p:bodyStyle>
      <a:lvl1pPr marL="342900" indent="-342900" algn="l" rtl="0" eaLnBrk="0" fontAlgn="base" hangingPunct="0">
        <a:lnSpc>
          <a:spcPct val="90000"/>
        </a:lnSpc>
        <a:spcBef>
          <a:spcPct val="25000"/>
        </a:spcBef>
        <a:spcAft>
          <a:spcPct val="0"/>
        </a:spcAft>
        <a:buSzPct val="125000"/>
        <a:buChar char="•"/>
        <a:defRPr sz="2000" b="1">
          <a:solidFill>
            <a:schemeClr val="tx1"/>
          </a:solidFill>
          <a:latin typeface="+mn-lt"/>
          <a:ea typeface="+mn-ea"/>
          <a:cs typeface="+mn-cs"/>
        </a:defRPr>
      </a:lvl1pPr>
      <a:lvl2pPr marL="862013" indent="-341313" algn="l" rtl="0" eaLnBrk="0" fontAlgn="base" hangingPunct="0">
        <a:lnSpc>
          <a:spcPct val="90000"/>
        </a:lnSpc>
        <a:spcBef>
          <a:spcPct val="25000"/>
        </a:spcBef>
        <a:spcAft>
          <a:spcPct val="0"/>
        </a:spcAft>
        <a:buSzPct val="100000"/>
        <a:buChar char="–"/>
        <a:defRPr b="1">
          <a:solidFill>
            <a:schemeClr val="tx1"/>
          </a:solidFill>
          <a:latin typeface="+mn-lt"/>
        </a:defRPr>
      </a:lvl2pPr>
      <a:lvl3pPr marL="1204913" indent="-228600" algn="l" rtl="0" eaLnBrk="0" fontAlgn="base" hangingPunct="0">
        <a:lnSpc>
          <a:spcPct val="90000"/>
        </a:lnSpc>
        <a:spcBef>
          <a:spcPct val="25000"/>
        </a:spcBef>
        <a:spcAft>
          <a:spcPct val="0"/>
        </a:spcAft>
        <a:buSzPct val="100000"/>
        <a:buChar char=" "/>
        <a:defRPr sz="1600" b="1">
          <a:solidFill>
            <a:schemeClr val="tx1"/>
          </a:solidFill>
          <a:latin typeface="+mn-lt"/>
        </a:defRPr>
      </a:lvl3pPr>
      <a:lvl4pPr marL="1546225" indent="-119063" algn="l" rtl="0" eaLnBrk="0" fontAlgn="base" hangingPunct="0">
        <a:lnSpc>
          <a:spcPct val="90000"/>
        </a:lnSpc>
        <a:spcBef>
          <a:spcPct val="25000"/>
        </a:spcBef>
        <a:spcAft>
          <a:spcPct val="0"/>
        </a:spcAft>
        <a:buSzPct val="100000"/>
        <a:buChar char=" "/>
        <a:defRPr sz="1400" b="1">
          <a:solidFill>
            <a:schemeClr val="tx1"/>
          </a:solidFill>
          <a:latin typeface="+mn-lt"/>
        </a:defRPr>
      </a:lvl4pPr>
      <a:lvl5pPr marL="1828800" algn="l" rtl="0" eaLnBrk="0" fontAlgn="base" hangingPunct="0">
        <a:lnSpc>
          <a:spcPct val="90000"/>
        </a:lnSpc>
        <a:spcBef>
          <a:spcPct val="25000"/>
        </a:spcBef>
        <a:spcAft>
          <a:spcPct val="0"/>
        </a:spcAft>
        <a:buSzPct val="100000"/>
        <a:buChar char=" "/>
        <a:defRPr sz="1400" b="1">
          <a:solidFill>
            <a:schemeClr val="tx1"/>
          </a:solidFill>
          <a:latin typeface="+mn-lt"/>
        </a:defRPr>
      </a:lvl5pPr>
      <a:lvl6pPr marL="2286000" algn="l" rtl="0" eaLnBrk="0" fontAlgn="base" hangingPunct="0">
        <a:lnSpc>
          <a:spcPct val="90000"/>
        </a:lnSpc>
        <a:spcBef>
          <a:spcPct val="25000"/>
        </a:spcBef>
        <a:spcAft>
          <a:spcPct val="0"/>
        </a:spcAft>
        <a:buSzPct val="100000"/>
        <a:buChar char=" "/>
        <a:defRPr sz="1400" b="1">
          <a:solidFill>
            <a:schemeClr val="tx1"/>
          </a:solidFill>
          <a:latin typeface="+mn-lt"/>
        </a:defRPr>
      </a:lvl6pPr>
      <a:lvl7pPr marL="2743200" algn="l" rtl="0" eaLnBrk="0" fontAlgn="base" hangingPunct="0">
        <a:lnSpc>
          <a:spcPct val="90000"/>
        </a:lnSpc>
        <a:spcBef>
          <a:spcPct val="25000"/>
        </a:spcBef>
        <a:spcAft>
          <a:spcPct val="0"/>
        </a:spcAft>
        <a:buSzPct val="100000"/>
        <a:buChar char=" "/>
        <a:defRPr sz="1400" b="1">
          <a:solidFill>
            <a:schemeClr val="tx1"/>
          </a:solidFill>
          <a:latin typeface="+mn-lt"/>
        </a:defRPr>
      </a:lvl7pPr>
      <a:lvl8pPr marL="3200400" algn="l" rtl="0" eaLnBrk="0" fontAlgn="base" hangingPunct="0">
        <a:lnSpc>
          <a:spcPct val="90000"/>
        </a:lnSpc>
        <a:spcBef>
          <a:spcPct val="25000"/>
        </a:spcBef>
        <a:spcAft>
          <a:spcPct val="0"/>
        </a:spcAft>
        <a:buSzPct val="100000"/>
        <a:buChar char=" "/>
        <a:defRPr sz="1400" b="1">
          <a:solidFill>
            <a:schemeClr val="tx1"/>
          </a:solidFill>
          <a:latin typeface="+mn-lt"/>
        </a:defRPr>
      </a:lvl8pPr>
      <a:lvl9pPr marL="3657600" algn="l" rtl="0" eaLnBrk="0" fontAlgn="base" hangingPunct="0">
        <a:lnSpc>
          <a:spcPct val="90000"/>
        </a:lnSpc>
        <a:spcBef>
          <a:spcPct val="25000"/>
        </a:spcBef>
        <a:spcAft>
          <a:spcPct val="0"/>
        </a:spcAft>
        <a:buSzPct val="100000"/>
        <a:buChar char=" "/>
        <a:defRPr sz="14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notesSlide" Target="../notesSlides/notesSlide2.xml"/><Relationship Id="rId7" Type="http://schemas.openxmlformats.org/officeDocument/2006/relationships/image" Target="../media/image5.png"/><Relationship Id="rId12" Type="http://schemas.openxmlformats.org/officeDocument/2006/relationships/image" Target="../media/image10.jpe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4.jpeg"/><Relationship Id="rId11" Type="http://schemas.openxmlformats.org/officeDocument/2006/relationships/image" Target="../media/image9.jpe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oleObject" Target="../embeddings/oleObject1.bin"/><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7.pn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ctrTitle"/>
          </p:nvPr>
        </p:nvSpPr>
        <p:spPr>
          <a:xfrm>
            <a:off x="685800" y="1828800"/>
            <a:ext cx="7772400" cy="1565275"/>
          </a:xfrm>
        </p:spPr>
        <p:txBody>
          <a:bodyPr/>
          <a:lstStyle/>
          <a:p>
            <a:r>
              <a:rPr lang="en-US" smtClean="0"/>
              <a:t>Visualizing Attack Graphs, Reachability, and Trust Relationships with NAVIGATOR</a:t>
            </a:r>
            <a:r>
              <a:rPr lang="en-US" sz="2800" b="0" smtClean="0"/>
              <a:t>*</a:t>
            </a:r>
          </a:p>
        </p:txBody>
      </p:sp>
      <p:sp>
        <p:nvSpPr>
          <p:cNvPr id="17410" name="Rectangle 3"/>
          <p:cNvSpPr>
            <a:spLocks noGrp="1" noChangeArrowheads="1"/>
          </p:cNvSpPr>
          <p:nvPr>
            <p:ph type="subTitle" idx="1"/>
          </p:nvPr>
        </p:nvSpPr>
        <p:spPr>
          <a:xfrm>
            <a:off x="1371600" y="3962400"/>
            <a:ext cx="6400800" cy="1752600"/>
          </a:xfrm>
          <a:ln w="9525">
            <a:headEnd/>
            <a:tailEnd/>
          </a:ln>
        </p:spPr>
        <p:txBody>
          <a:bodyPr/>
          <a:lstStyle/>
          <a:p>
            <a:pPr>
              <a:lnSpc>
                <a:spcPts val="1900"/>
              </a:lnSpc>
              <a:spcBef>
                <a:spcPct val="0"/>
              </a:spcBef>
            </a:pPr>
            <a:r>
              <a:rPr lang="en-US" sz="1800" smtClean="0"/>
              <a:t>Matthew Chu, Kyle Ingols, Richard Lippmann,</a:t>
            </a:r>
          </a:p>
          <a:p>
            <a:pPr>
              <a:lnSpc>
                <a:spcPts val="1900"/>
              </a:lnSpc>
              <a:spcBef>
                <a:spcPct val="0"/>
              </a:spcBef>
            </a:pPr>
            <a:r>
              <a:rPr lang="en-US" sz="1800" smtClean="0"/>
              <a:t>Seth Webster, Stephen Boyer</a:t>
            </a:r>
          </a:p>
          <a:p>
            <a:pPr>
              <a:lnSpc>
                <a:spcPts val="1900"/>
              </a:lnSpc>
            </a:pPr>
            <a:r>
              <a:rPr lang="en-US" sz="1800" smtClean="0"/>
              <a:t>MIT Lincoln Laboratory</a:t>
            </a:r>
          </a:p>
          <a:p>
            <a:pPr>
              <a:lnSpc>
                <a:spcPts val="1900"/>
              </a:lnSpc>
            </a:pPr>
            <a:r>
              <a:rPr lang="en-US" sz="1800" smtClean="0"/>
              <a:t>14 September 2010</a:t>
            </a:r>
          </a:p>
        </p:txBody>
      </p:sp>
      <p:sp>
        <p:nvSpPr>
          <p:cNvPr id="17411" name="Text Box 6"/>
          <p:cNvSpPr txBox="1">
            <a:spLocks noChangeArrowheads="1"/>
          </p:cNvSpPr>
          <p:nvPr/>
        </p:nvSpPr>
        <p:spPr bwMode="auto">
          <a:xfrm>
            <a:off x="1357313" y="5299075"/>
            <a:ext cx="5513387" cy="457200"/>
          </a:xfrm>
          <a:prstGeom prst="rect">
            <a:avLst/>
          </a:prstGeom>
          <a:noFill/>
          <a:ln w="12700">
            <a:noFill/>
            <a:miter lim="800000"/>
            <a:headEnd type="none" w="sm" len="sm"/>
            <a:tailEnd type="none" w="sm" len="sm"/>
          </a:ln>
        </p:spPr>
        <p:txBody>
          <a:bodyPr>
            <a:spAutoFit/>
          </a:bodyPr>
          <a:lstStyle/>
          <a:p>
            <a:pPr eaLnBrk="0" hangingPunct="0">
              <a:spcBef>
                <a:spcPct val="50000"/>
              </a:spcBef>
            </a:pPr>
            <a:endParaRPr lang="en-US"/>
          </a:p>
        </p:txBody>
      </p:sp>
      <p:sp>
        <p:nvSpPr>
          <p:cNvPr id="17412" name="Text Box 7"/>
          <p:cNvSpPr txBox="1">
            <a:spLocks noChangeArrowheads="1"/>
          </p:cNvSpPr>
          <p:nvPr/>
        </p:nvSpPr>
        <p:spPr bwMode="auto">
          <a:xfrm>
            <a:off x="1373188" y="6194425"/>
            <a:ext cx="7399337" cy="663575"/>
          </a:xfrm>
          <a:prstGeom prst="rect">
            <a:avLst/>
          </a:prstGeom>
          <a:noFill/>
          <a:ln w="12700">
            <a:noFill/>
            <a:miter lim="800000"/>
            <a:headEnd type="none" w="sm" len="sm"/>
            <a:tailEnd type="none" w="sm" len="sm"/>
          </a:ln>
        </p:spPr>
        <p:txBody>
          <a:bodyPr>
            <a:spAutoFit/>
          </a:bodyPr>
          <a:lstStyle/>
          <a:p>
            <a:pPr eaLnBrk="0" hangingPunct="0">
              <a:lnSpc>
                <a:spcPts val="1500"/>
              </a:lnSpc>
            </a:pPr>
            <a:r>
              <a:rPr lang="en-US" sz="1400"/>
              <a:t>*This work is sponsored by the United States Air Force under Air Force Contract FA8721-05-C-0002. Opinions, interpretations, conclusions and recommendations are those of the authors and are not necessarily endorsed by the United States Government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Rectangle 4"/>
          <p:cNvSpPr>
            <a:spLocks noGrp="1" noChangeArrowheads="1"/>
          </p:cNvSpPr>
          <p:nvPr>
            <p:ph type="title" idx="4294967295"/>
          </p:nvPr>
        </p:nvSpPr>
        <p:spPr/>
        <p:txBody>
          <a:bodyPr/>
          <a:lstStyle/>
          <a:p>
            <a:r>
              <a:rPr lang="en-US" smtClean="0"/>
              <a:t>Show Infrastructure</a:t>
            </a:r>
          </a:p>
        </p:txBody>
      </p:sp>
      <p:pic>
        <p:nvPicPr>
          <p:cNvPr id="165890" name="Picture 5" descr="infraOld"/>
          <p:cNvPicPr>
            <a:picLocks noChangeAspect="1" noChangeArrowheads="1"/>
          </p:cNvPicPr>
          <p:nvPr/>
        </p:nvPicPr>
        <p:blipFill>
          <a:blip r:embed="rId3"/>
          <a:srcRect/>
          <a:stretch>
            <a:fillRect/>
          </a:stretch>
        </p:blipFill>
        <p:spPr bwMode="auto">
          <a:xfrm>
            <a:off x="223838" y="1714500"/>
            <a:ext cx="3744912" cy="3286125"/>
          </a:xfrm>
          <a:prstGeom prst="rect">
            <a:avLst/>
          </a:prstGeom>
          <a:noFill/>
          <a:ln w="9525">
            <a:noFill/>
            <a:miter lim="800000"/>
            <a:headEnd/>
            <a:tailEnd/>
          </a:ln>
        </p:spPr>
      </p:pic>
      <p:pic>
        <p:nvPicPr>
          <p:cNvPr id="165891" name="Picture 6" descr="infraNew"/>
          <p:cNvPicPr>
            <a:picLocks noChangeAspect="1" noChangeArrowheads="1"/>
          </p:cNvPicPr>
          <p:nvPr/>
        </p:nvPicPr>
        <p:blipFill>
          <a:blip r:embed="rId4"/>
          <a:srcRect/>
          <a:stretch>
            <a:fillRect/>
          </a:stretch>
        </p:blipFill>
        <p:spPr bwMode="auto">
          <a:xfrm>
            <a:off x="4346575" y="1049338"/>
            <a:ext cx="4654550" cy="4148137"/>
          </a:xfrm>
          <a:prstGeom prst="rect">
            <a:avLst/>
          </a:prstGeom>
          <a:noFill/>
          <a:ln w="9525">
            <a:noFill/>
            <a:miter lim="800000"/>
            <a:headEnd/>
            <a:tailEnd/>
          </a:ln>
        </p:spPr>
      </p:pic>
      <p:sp>
        <p:nvSpPr>
          <p:cNvPr id="165892" name="Text Box 7"/>
          <p:cNvSpPr txBox="1">
            <a:spLocks noChangeArrowheads="1"/>
          </p:cNvSpPr>
          <p:nvPr/>
        </p:nvSpPr>
        <p:spPr bwMode="auto">
          <a:xfrm>
            <a:off x="985838" y="5399088"/>
            <a:ext cx="2398712" cy="396875"/>
          </a:xfrm>
          <a:prstGeom prst="rect">
            <a:avLst/>
          </a:prstGeom>
          <a:noFill/>
          <a:ln w="9525">
            <a:noFill/>
            <a:miter lim="800000"/>
            <a:headEnd/>
            <a:tailEnd/>
          </a:ln>
        </p:spPr>
        <p:txBody>
          <a:bodyPr>
            <a:spAutoFit/>
          </a:bodyPr>
          <a:lstStyle/>
          <a:p>
            <a:pPr>
              <a:spcBef>
                <a:spcPct val="50000"/>
              </a:spcBef>
            </a:pPr>
            <a:r>
              <a:rPr lang="en-US" sz="2000"/>
              <a:t>GARNET’s view</a:t>
            </a:r>
          </a:p>
        </p:txBody>
      </p:sp>
      <p:sp>
        <p:nvSpPr>
          <p:cNvPr id="165893" name="Text Box 8"/>
          <p:cNvSpPr txBox="1">
            <a:spLocks noChangeArrowheads="1"/>
          </p:cNvSpPr>
          <p:nvPr/>
        </p:nvSpPr>
        <p:spPr bwMode="auto">
          <a:xfrm>
            <a:off x="5351463" y="5430838"/>
            <a:ext cx="2703512" cy="396875"/>
          </a:xfrm>
          <a:prstGeom prst="rect">
            <a:avLst/>
          </a:prstGeom>
          <a:noFill/>
          <a:ln w="9525">
            <a:noFill/>
            <a:miter lim="800000"/>
            <a:headEnd/>
            <a:tailEnd/>
          </a:ln>
        </p:spPr>
        <p:txBody>
          <a:bodyPr>
            <a:spAutoFit/>
          </a:bodyPr>
          <a:lstStyle/>
          <a:p>
            <a:pPr>
              <a:spcBef>
                <a:spcPct val="50000"/>
              </a:spcBef>
            </a:pPr>
            <a:r>
              <a:rPr lang="en-US" sz="2000"/>
              <a:t>NAVIGATOR’s view</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4868" name="Picture 4" descr="reachability"/>
          <p:cNvPicPr>
            <a:picLocks noChangeAspect="1" noChangeArrowheads="1"/>
          </p:cNvPicPr>
          <p:nvPr/>
        </p:nvPicPr>
        <p:blipFill>
          <a:blip r:embed="rId3"/>
          <a:srcRect t="5717"/>
          <a:stretch>
            <a:fillRect/>
          </a:stretch>
        </p:blipFill>
        <p:spPr bwMode="auto">
          <a:xfrm>
            <a:off x="107950" y="1057275"/>
            <a:ext cx="8867775" cy="4973638"/>
          </a:xfrm>
          <a:prstGeom prst="rect">
            <a:avLst/>
          </a:prstGeom>
          <a:noFill/>
          <a:ln w="9525">
            <a:noFill/>
            <a:miter lim="800000"/>
            <a:headEnd/>
            <a:tailEnd/>
          </a:ln>
        </p:spPr>
      </p:pic>
      <p:sp>
        <p:nvSpPr>
          <p:cNvPr id="167938" name="Rectangle 4"/>
          <p:cNvSpPr>
            <a:spLocks noGrp="1" noChangeArrowheads="1"/>
          </p:cNvSpPr>
          <p:nvPr>
            <p:ph type="title" idx="4294967295"/>
          </p:nvPr>
        </p:nvSpPr>
        <p:spPr/>
        <p:txBody>
          <a:bodyPr/>
          <a:lstStyle/>
          <a:p>
            <a:r>
              <a:rPr lang="en-US" smtClean="0"/>
              <a:t>Allow Zooming to the Host Level</a:t>
            </a:r>
          </a:p>
        </p:txBody>
      </p:sp>
      <p:pic>
        <p:nvPicPr>
          <p:cNvPr id="164866" name="Picture 5" descr="hostZoom"/>
          <p:cNvPicPr>
            <a:picLocks noChangeAspect="1" noChangeArrowheads="1"/>
          </p:cNvPicPr>
          <p:nvPr/>
        </p:nvPicPr>
        <p:blipFill>
          <a:blip r:embed="rId4"/>
          <a:srcRect/>
          <a:stretch>
            <a:fillRect/>
          </a:stretch>
        </p:blipFill>
        <p:spPr bwMode="auto">
          <a:xfrm>
            <a:off x="204788" y="1046163"/>
            <a:ext cx="8661400" cy="47783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48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4866"/>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1648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Rectangle 2"/>
          <p:cNvSpPr>
            <a:spLocks noGrp="1" noChangeArrowheads="1"/>
          </p:cNvSpPr>
          <p:nvPr>
            <p:ph type="title" idx="4294967295"/>
          </p:nvPr>
        </p:nvSpPr>
        <p:spPr/>
        <p:txBody>
          <a:bodyPr/>
          <a:lstStyle/>
          <a:p>
            <a:r>
              <a:rPr lang="en-US" smtClean="0"/>
              <a:t>Outline</a:t>
            </a:r>
          </a:p>
        </p:txBody>
      </p:sp>
      <p:sp>
        <p:nvSpPr>
          <p:cNvPr id="169986" name="Rectangle 3"/>
          <p:cNvSpPr>
            <a:spLocks noGrp="1" noChangeArrowheads="1"/>
          </p:cNvSpPr>
          <p:nvPr>
            <p:ph type="body" idx="4294967295"/>
          </p:nvPr>
        </p:nvSpPr>
        <p:spPr/>
        <p:txBody>
          <a:bodyPr/>
          <a:lstStyle/>
          <a:p>
            <a:r>
              <a:rPr lang="en-US" smtClean="0">
                <a:solidFill>
                  <a:schemeClr val="folHlink"/>
                </a:solidFill>
              </a:rPr>
              <a:t>Introduction</a:t>
            </a:r>
          </a:p>
          <a:p>
            <a:r>
              <a:rPr lang="en-US" smtClean="0">
                <a:solidFill>
                  <a:schemeClr val="folHlink"/>
                </a:solidFill>
              </a:rPr>
              <a:t>New Features</a:t>
            </a:r>
          </a:p>
          <a:p>
            <a:r>
              <a:rPr lang="en-US" smtClean="0"/>
              <a:t>Enhancements</a:t>
            </a:r>
          </a:p>
          <a:p>
            <a:pPr marL="742950" lvl="1" indent="-285750"/>
            <a:r>
              <a:rPr lang="en-US" smtClean="0"/>
              <a:t>Host Group Visualization</a:t>
            </a:r>
          </a:p>
          <a:p>
            <a:pPr marL="742950" lvl="1" indent="-285750"/>
            <a:r>
              <a:rPr lang="en-US" smtClean="0"/>
              <a:t>Reachability</a:t>
            </a:r>
          </a:p>
          <a:p>
            <a:pPr marL="742950" lvl="1" indent="-285750"/>
            <a:r>
              <a:rPr lang="en-US" smtClean="0"/>
              <a:t>Speed</a:t>
            </a:r>
          </a:p>
          <a:p>
            <a:r>
              <a:rPr lang="en-US" smtClean="0"/>
              <a:t>Conclusion</a:t>
            </a:r>
          </a:p>
        </p:txBody>
      </p:sp>
      <p:sp>
        <p:nvSpPr>
          <p:cNvPr id="169987" name="AutoShape 4"/>
          <p:cNvSpPr>
            <a:spLocks noChangeArrowheads="1"/>
          </p:cNvSpPr>
          <p:nvPr/>
        </p:nvSpPr>
        <p:spPr bwMode="auto">
          <a:xfrm>
            <a:off x="533400" y="2197100"/>
            <a:ext cx="381000" cy="188913"/>
          </a:xfrm>
          <a:prstGeom prst="rightArrow">
            <a:avLst>
              <a:gd name="adj1" fmla="val 50000"/>
              <a:gd name="adj2" fmla="val 50420"/>
            </a:avLst>
          </a:prstGeom>
          <a:solidFill>
            <a:schemeClr val="accent1"/>
          </a:solidFill>
          <a:ln w="12700">
            <a:solidFill>
              <a:schemeClr val="tx1"/>
            </a:solidFill>
            <a:miter lim="800000"/>
            <a:headEnd type="none" w="sm" len="sm"/>
            <a:tailEnd type="none" w="sm" len="sm"/>
          </a:ln>
        </p:spPr>
        <p:txBody>
          <a:bodyPr wrap="none" anchor="ctr"/>
          <a:lstStyle/>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Rectangle 2"/>
          <p:cNvSpPr>
            <a:spLocks noGrp="1" noChangeArrowheads="1"/>
          </p:cNvSpPr>
          <p:nvPr>
            <p:ph type="title" idx="4294967295"/>
          </p:nvPr>
        </p:nvSpPr>
        <p:spPr/>
        <p:txBody>
          <a:bodyPr/>
          <a:lstStyle/>
          <a:p>
            <a:r>
              <a:rPr lang="en-US" smtClean="0"/>
              <a:t>Host Group Visualization</a:t>
            </a:r>
          </a:p>
        </p:txBody>
      </p:sp>
      <p:sp>
        <p:nvSpPr>
          <p:cNvPr id="172034" name="Rectangle 3"/>
          <p:cNvSpPr>
            <a:spLocks noGrp="1" noChangeArrowheads="1"/>
          </p:cNvSpPr>
          <p:nvPr>
            <p:ph type="body" idx="4294967295"/>
          </p:nvPr>
        </p:nvSpPr>
        <p:spPr/>
        <p:txBody>
          <a:bodyPr/>
          <a:lstStyle/>
          <a:p>
            <a:r>
              <a:rPr lang="en-US" smtClean="0"/>
              <a:t>GARNET’s method: the strip treemap algorithm</a:t>
            </a:r>
          </a:p>
          <a:p>
            <a:pPr lvl="1"/>
            <a:r>
              <a:rPr lang="en-US" smtClean="0"/>
              <a:t>Did not take into account asset values</a:t>
            </a:r>
          </a:p>
          <a:p>
            <a:pPr lvl="1"/>
            <a:r>
              <a:rPr lang="en-US" smtClean="0"/>
              <a:t>Gives no guarantees about aspect ratios</a:t>
            </a:r>
          </a:p>
          <a:p>
            <a:pPr lvl="1"/>
            <a:endParaRPr lang="en-US" smtClean="0"/>
          </a:p>
          <a:p>
            <a:r>
              <a:rPr lang="en-US" smtClean="0"/>
              <a:t>Criteria for choosing NAVIGATOR’s approach</a:t>
            </a:r>
          </a:p>
          <a:p>
            <a:pPr lvl="1"/>
            <a:r>
              <a:rPr lang="en-US" smtClean="0"/>
              <a:t>Handle multiple asset values</a:t>
            </a:r>
          </a:p>
          <a:p>
            <a:pPr lvl="1"/>
            <a:r>
              <a:rPr lang="en-US" smtClean="0"/>
              <a:t>Only a small amount of wasted space</a:t>
            </a:r>
          </a:p>
          <a:p>
            <a:pPr lvl="1"/>
            <a:r>
              <a:rPr lang="en-US" smtClean="0"/>
              <a:t>Rectangular shapes</a:t>
            </a:r>
          </a:p>
          <a:p>
            <a:pPr lvl="1"/>
            <a:r>
              <a:rPr lang="en-US" smtClean="0"/>
              <a:t>Maintain order</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Rectangle 2"/>
          <p:cNvSpPr>
            <a:spLocks noGrp="1" noChangeArrowheads="1"/>
          </p:cNvSpPr>
          <p:nvPr>
            <p:ph type="title" idx="4294967295"/>
          </p:nvPr>
        </p:nvSpPr>
        <p:spPr>
          <a:xfrm>
            <a:off x="1066800" y="0"/>
            <a:ext cx="7720013" cy="762000"/>
          </a:xfrm>
        </p:spPr>
        <p:txBody>
          <a:bodyPr/>
          <a:lstStyle/>
          <a:p>
            <a:r>
              <a:rPr lang="en-US" smtClean="0"/>
              <a:t>Solution: Modified Strip Treemap Algorithm</a:t>
            </a:r>
          </a:p>
        </p:txBody>
      </p:sp>
      <p:sp>
        <p:nvSpPr>
          <p:cNvPr id="174082" name="Rectangle 3"/>
          <p:cNvSpPr>
            <a:spLocks noGrp="1" noChangeArrowheads="1"/>
          </p:cNvSpPr>
          <p:nvPr>
            <p:ph type="body" idx="4294967295"/>
          </p:nvPr>
        </p:nvSpPr>
        <p:spPr/>
        <p:txBody>
          <a:bodyPr/>
          <a:lstStyle/>
          <a:p>
            <a:r>
              <a:rPr lang="en-US" smtClean="0"/>
              <a:t>Guarantees minimum dimension for all rectangles by altering their dimensions when placed</a:t>
            </a:r>
          </a:p>
          <a:p>
            <a:r>
              <a:rPr lang="en-US" smtClean="0"/>
              <a:t>Cost of this modification is some wasted space</a:t>
            </a:r>
          </a:p>
        </p:txBody>
      </p:sp>
      <p:pic>
        <p:nvPicPr>
          <p:cNvPr id="174083" name="Picture 6" descr="treemapModified"/>
          <p:cNvPicPr>
            <a:picLocks noChangeAspect="1" noChangeArrowheads="1"/>
          </p:cNvPicPr>
          <p:nvPr/>
        </p:nvPicPr>
        <p:blipFill>
          <a:blip r:embed="rId3"/>
          <a:srcRect t="3812" b="11209"/>
          <a:stretch>
            <a:fillRect/>
          </a:stretch>
        </p:blipFill>
        <p:spPr bwMode="auto">
          <a:xfrm>
            <a:off x="4643438" y="2867025"/>
            <a:ext cx="4500562" cy="2513013"/>
          </a:xfrm>
          <a:prstGeom prst="rect">
            <a:avLst/>
          </a:prstGeom>
          <a:noFill/>
          <a:ln w="9525">
            <a:noFill/>
            <a:miter lim="800000"/>
            <a:headEnd/>
            <a:tailEnd/>
          </a:ln>
        </p:spPr>
      </p:pic>
      <p:pic>
        <p:nvPicPr>
          <p:cNvPr id="174084" name="Picture 7" descr="treemapUnmodified"/>
          <p:cNvPicPr>
            <a:picLocks noChangeAspect="1" noChangeArrowheads="1"/>
          </p:cNvPicPr>
          <p:nvPr/>
        </p:nvPicPr>
        <p:blipFill>
          <a:blip r:embed="rId4"/>
          <a:srcRect t="3874" b="10168"/>
          <a:stretch>
            <a:fillRect/>
          </a:stretch>
        </p:blipFill>
        <p:spPr bwMode="auto">
          <a:xfrm>
            <a:off x="196850" y="2868613"/>
            <a:ext cx="4537075" cy="25003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Rectangle 5"/>
          <p:cNvSpPr>
            <a:spLocks noGrp="1" noChangeArrowheads="1"/>
          </p:cNvSpPr>
          <p:nvPr>
            <p:ph type="title" idx="4294967295"/>
          </p:nvPr>
        </p:nvSpPr>
        <p:spPr/>
        <p:txBody>
          <a:bodyPr/>
          <a:lstStyle/>
          <a:p>
            <a:r>
              <a:rPr lang="en-US" smtClean="0"/>
              <a:t>Improved Visualization of Reachability</a:t>
            </a:r>
          </a:p>
        </p:txBody>
      </p:sp>
      <p:sp>
        <p:nvSpPr>
          <p:cNvPr id="176130" name="Rectangle 6"/>
          <p:cNvSpPr>
            <a:spLocks noGrp="1" noChangeArrowheads="1"/>
          </p:cNvSpPr>
          <p:nvPr>
            <p:ph type="body" idx="4294967295"/>
          </p:nvPr>
        </p:nvSpPr>
        <p:spPr>
          <a:xfrm>
            <a:off x="152400" y="1674813"/>
            <a:ext cx="2312988" cy="4114800"/>
          </a:xfrm>
        </p:spPr>
        <p:txBody>
          <a:bodyPr/>
          <a:lstStyle/>
          <a:p>
            <a:r>
              <a:rPr lang="en-US" smtClean="0"/>
              <a:t>Uses symbols instead of arrows to reduce clutter</a:t>
            </a:r>
          </a:p>
          <a:p>
            <a:r>
              <a:rPr lang="en-US" smtClean="0"/>
              <a:t>Shows reachability and attack graph edges at the same time to identify latent threats</a:t>
            </a:r>
          </a:p>
        </p:txBody>
      </p:sp>
      <p:pic>
        <p:nvPicPr>
          <p:cNvPr id="176131" name="Picture 5" descr="reachability"/>
          <p:cNvPicPr>
            <a:picLocks noChangeAspect="1" noChangeArrowheads="1"/>
          </p:cNvPicPr>
          <p:nvPr/>
        </p:nvPicPr>
        <p:blipFill>
          <a:blip r:embed="rId3"/>
          <a:srcRect t="5415" b="1794"/>
          <a:stretch>
            <a:fillRect/>
          </a:stretch>
        </p:blipFill>
        <p:spPr bwMode="auto">
          <a:xfrm>
            <a:off x="2344738" y="1939925"/>
            <a:ext cx="6600825" cy="3644900"/>
          </a:xfrm>
          <a:prstGeom prst="rect">
            <a:avLst/>
          </a:prstGeom>
          <a:noFill/>
          <a:ln w="9525">
            <a:noFill/>
            <a:miter lim="800000"/>
            <a:headEnd/>
            <a:tailEnd/>
          </a:ln>
        </p:spPr>
      </p:pic>
      <p:grpSp>
        <p:nvGrpSpPr>
          <p:cNvPr id="176137" name="Group 9"/>
          <p:cNvGrpSpPr>
            <a:grpSpLocks/>
          </p:cNvGrpSpPr>
          <p:nvPr/>
        </p:nvGrpSpPr>
        <p:grpSpPr bwMode="auto">
          <a:xfrm>
            <a:off x="3198813" y="1144588"/>
            <a:ext cx="5300662" cy="1063625"/>
            <a:chOff x="2015" y="721"/>
            <a:chExt cx="3339" cy="670"/>
          </a:xfrm>
        </p:grpSpPr>
        <p:sp>
          <p:nvSpPr>
            <p:cNvPr id="176136" name="Text Box 16"/>
            <p:cNvSpPr txBox="1">
              <a:spLocks noChangeArrowheads="1"/>
            </p:cNvSpPr>
            <p:nvPr/>
          </p:nvSpPr>
          <p:spPr bwMode="auto">
            <a:xfrm>
              <a:off x="2015" y="721"/>
              <a:ext cx="3339" cy="250"/>
            </a:xfrm>
            <a:prstGeom prst="rect">
              <a:avLst/>
            </a:prstGeom>
            <a:noFill/>
            <a:ln w="9525">
              <a:noFill/>
              <a:miter lim="800000"/>
              <a:headEnd/>
              <a:tailEnd/>
            </a:ln>
          </p:spPr>
          <p:txBody>
            <a:bodyPr>
              <a:spAutoFit/>
            </a:bodyPr>
            <a:lstStyle/>
            <a:p>
              <a:pPr>
                <a:spcBef>
                  <a:spcPct val="50000"/>
                </a:spcBef>
              </a:pPr>
              <a:r>
                <a:rPr lang="en-US" sz="2000"/>
                <a:t>Triangle in Upper Left = Forward Reachability</a:t>
              </a:r>
            </a:p>
          </p:txBody>
        </p:sp>
        <p:sp>
          <p:nvSpPr>
            <p:cNvPr id="2" name="Line 17"/>
            <p:cNvSpPr>
              <a:spLocks noChangeShapeType="1"/>
            </p:cNvSpPr>
            <p:nvPr/>
          </p:nvSpPr>
          <p:spPr bwMode="auto">
            <a:xfrm flipH="1">
              <a:off x="3409" y="928"/>
              <a:ext cx="10" cy="463"/>
            </a:xfrm>
            <a:prstGeom prst="line">
              <a:avLst/>
            </a:prstGeom>
            <a:noFill/>
            <a:ln w="76200">
              <a:solidFill>
                <a:schemeClr val="bg2"/>
              </a:solidFill>
              <a:round/>
              <a:headEnd/>
              <a:tailEnd type="triangle" w="med" len="med"/>
            </a:ln>
          </p:spPr>
          <p:txBody>
            <a:bodyPr/>
            <a:lstStyle/>
            <a:p>
              <a:endParaRPr lang="en-US"/>
            </a:p>
          </p:txBody>
        </p:sp>
      </p:grpSp>
      <p:grpSp>
        <p:nvGrpSpPr>
          <p:cNvPr id="176141" name="Group 13"/>
          <p:cNvGrpSpPr>
            <a:grpSpLocks/>
          </p:cNvGrpSpPr>
          <p:nvPr/>
        </p:nvGrpSpPr>
        <p:grpSpPr bwMode="auto">
          <a:xfrm>
            <a:off x="3154363" y="1498600"/>
            <a:ext cx="5651500" cy="1763713"/>
            <a:chOff x="1987" y="944"/>
            <a:chExt cx="3560" cy="1111"/>
          </a:xfrm>
        </p:grpSpPr>
        <p:sp>
          <p:nvSpPr>
            <p:cNvPr id="176134" name="Text Box 16"/>
            <p:cNvSpPr txBox="1">
              <a:spLocks noChangeArrowheads="1"/>
            </p:cNvSpPr>
            <p:nvPr/>
          </p:nvSpPr>
          <p:spPr bwMode="auto">
            <a:xfrm>
              <a:off x="1987" y="944"/>
              <a:ext cx="3560" cy="250"/>
            </a:xfrm>
            <a:prstGeom prst="rect">
              <a:avLst/>
            </a:prstGeom>
            <a:noFill/>
            <a:ln w="9525">
              <a:noFill/>
              <a:miter lim="800000"/>
              <a:headEnd/>
              <a:tailEnd/>
            </a:ln>
          </p:spPr>
          <p:txBody>
            <a:bodyPr>
              <a:spAutoFit/>
            </a:bodyPr>
            <a:lstStyle/>
            <a:p>
              <a:pPr>
                <a:spcBef>
                  <a:spcPct val="50000"/>
                </a:spcBef>
              </a:pPr>
              <a:r>
                <a:rPr lang="en-US" sz="2000"/>
                <a:t>Triangle in Bottom Right = Reverse Reachability</a:t>
              </a:r>
            </a:p>
          </p:txBody>
        </p:sp>
        <p:sp>
          <p:nvSpPr>
            <p:cNvPr id="176135" name="Line 17"/>
            <p:cNvSpPr>
              <a:spLocks noChangeShapeType="1"/>
            </p:cNvSpPr>
            <p:nvPr/>
          </p:nvSpPr>
          <p:spPr bwMode="auto">
            <a:xfrm flipH="1">
              <a:off x="4951" y="1143"/>
              <a:ext cx="10" cy="912"/>
            </a:xfrm>
            <a:prstGeom prst="line">
              <a:avLst/>
            </a:prstGeom>
            <a:noFill/>
            <a:ln w="76200">
              <a:solidFill>
                <a:schemeClr val="bg2"/>
              </a:solidFill>
              <a:round/>
              <a:headEnd/>
              <a:tailEnd type="triangle" w="med" len="med"/>
            </a:ln>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61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76137"/>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1761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Rectangle 2"/>
          <p:cNvSpPr>
            <a:spLocks noGrp="1" noChangeArrowheads="1"/>
          </p:cNvSpPr>
          <p:nvPr>
            <p:ph type="title" idx="4294967295"/>
          </p:nvPr>
        </p:nvSpPr>
        <p:spPr/>
        <p:txBody>
          <a:bodyPr/>
          <a:lstStyle/>
          <a:p>
            <a:r>
              <a:rPr lang="en-US" smtClean="0"/>
              <a:t>Improved System Speed</a:t>
            </a:r>
          </a:p>
        </p:txBody>
      </p:sp>
      <p:sp>
        <p:nvSpPr>
          <p:cNvPr id="178178" name="Rectangle 3"/>
          <p:cNvSpPr>
            <a:spLocks noGrp="1" noChangeArrowheads="1"/>
          </p:cNvSpPr>
          <p:nvPr>
            <p:ph type="body" idx="4294967295"/>
          </p:nvPr>
        </p:nvSpPr>
        <p:spPr>
          <a:xfrm>
            <a:off x="596900" y="1441450"/>
            <a:ext cx="7940675" cy="4114800"/>
          </a:xfrm>
        </p:spPr>
        <p:txBody>
          <a:bodyPr/>
          <a:lstStyle/>
          <a:p>
            <a:r>
              <a:rPr lang="en-US" smtClean="0"/>
              <a:t>NetSPA is capable of analyzing the large, complex networks often found in the government or large corporations</a:t>
            </a:r>
          </a:p>
          <a:p>
            <a:r>
              <a:rPr lang="en-US" smtClean="0"/>
              <a:t>Because of preloading, GARNET was slow on some of the more data intensive operations</a:t>
            </a:r>
          </a:p>
          <a:p>
            <a:r>
              <a:rPr lang="en-US" smtClean="0"/>
              <a:t>NAVIGATOR loads information on demand</a:t>
            </a:r>
          </a:p>
          <a:p>
            <a:pPr marL="742950" lvl="1" indent="-285750"/>
            <a:r>
              <a:rPr lang="en-US" smtClean="0"/>
              <a:t>Engine is often fast enough that user cannot distinguish between preloading and on demand loading</a:t>
            </a:r>
          </a:p>
          <a:p>
            <a:pPr marL="742950" lvl="1" indent="-285750"/>
            <a:r>
              <a:rPr lang="en-US" smtClean="0"/>
              <a:t>For other situations, information is shown as it is calculated</a:t>
            </a:r>
          </a:p>
          <a:p>
            <a:pPr marL="742950" lvl="1" indent="-285750"/>
            <a:r>
              <a:rPr lang="en-US" smtClean="0"/>
              <a:t>On a network of 20,000 hosts spread over 100 subnets, NAVIGATOR loaded in 1 second but GARNET took over 90 seconds</a:t>
            </a:r>
          </a:p>
          <a:p>
            <a:r>
              <a:rPr lang="en-US" smtClean="0"/>
              <a:t>New backend graph format specifically designed for visualization allows faster analysis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Rectangle 2"/>
          <p:cNvSpPr>
            <a:spLocks noGrp="1" noChangeArrowheads="1"/>
          </p:cNvSpPr>
          <p:nvPr>
            <p:ph type="title" idx="4294967295"/>
          </p:nvPr>
        </p:nvSpPr>
        <p:spPr/>
        <p:txBody>
          <a:bodyPr/>
          <a:lstStyle/>
          <a:p>
            <a:r>
              <a:rPr lang="en-US" smtClean="0"/>
              <a:t>Outline</a:t>
            </a:r>
          </a:p>
        </p:txBody>
      </p:sp>
      <p:sp>
        <p:nvSpPr>
          <p:cNvPr id="180226" name="Rectangle 3"/>
          <p:cNvSpPr>
            <a:spLocks noGrp="1" noChangeArrowheads="1"/>
          </p:cNvSpPr>
          <p:nvPr>
            <p:ph type="body" idx="4294967295"/>
          </p:nvPr>
        </p:nvSpPr>
        <p:spPr/>
        <p:txBody>
          <a:bodyPr/>
          <a:lstStyle/>
          <a:p>
            <a:r>
              <a:rPr lang="en-US" smtClean="0">
                <a:solidFill>
                  <a:schemeClr val="folHlink"/>
                </a:solidFill>
              </a:rPr>
              <a:t>Introduction</a:t>
            </a:r>
          </a:p>
          <a:p>
            <a:r>
              <a:rPr lang="en-US" smtClean="0">
                <a:solidFill>
                  <a:schemeClr val="folHlink"/>
                </a:solidFill>
              </a:rPr>
              <a:t>New Features</a:t>
            </a:r>
          </a:p>
          <a:p>
            <a:r>
              <a:rPr lang="en-US" smtClean="0">
                <a:solidFill>
                  <a:schemeClr val="folHlink"/>
                </a:solidFill>
              </a:rPr>
              <a:t>Enhancements</a:t>
            </a:r>
          </a:p>
          <a:p>
            <a:r>
              <a:rPr lang="en-US" smtClean="0"/>
              <a:t>Conclusion</a:t>
            </a:r>
          </a:p>
        </p:txBody>
      </p:sp>
      <p:sp>
        <p:nvSpPr>
          <p:cNvPr id="180227" name="AutoShape 4"/>
          <p:cNvSpPr>
            <a:spLocks noChangeArrowheads="1"/>
          </p:cNvSpPr>
          <p:nvPr/>
        </p:nvSpPr>
        <p:spPr bwMode="auto">
          <a:xfrm>
            <a:off x="525463" y="2541588"/>
            <a:ext cx="381000" cy="188912"/>
          </a:xfrm>
          <a:prstGeom prst="rightArrow">
            <a:avLst>
              <a:gd name="adj1" fmla="val 50000"/>
              <a:gd name="adj2" fmla="val 50420"/>
            </a:avLst>
          </a:prstGeom>
          <a:solidFill>
            <a:schemeClr val="accent1"/>
          </a:solidFill>
          <a:ln w="12700">
            <a:solidFill>
              <a:schemeClr val="tx1"/>
            </a:solidFill>
            <a:miter lim="800000"/>
            <a:headEnd type="none" w="sm" len="sm"/>
            <a:tailEnd type="none" w="sm" len="sm"/>
          </a:ln>
        </p:spPr>
        <p:txBody>
          <a:bodyPr wrap="none" anchor="ctr"/>
          <a:lstStyle/>
          <a:p>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Rectangle 2"/>
          <p:cNvSpPr>
            <a:spLocks noGrp="1" noChangeArrowheads="1"/>
          </p:cNvSpPr>
          <p:nvPr>
            <p:ph type="title"/>
          </p:nvPr>
        </p:nvSpPr>
        <p:spPr/>
        <p:txBody>
          <a:bodyPr/>
          <a:lstStyle/>
          <a:p>
            <a:r>
              <a:rPr lang="en-US" smtClean="0"/>
              <a:t>Conclusion</a:t>
            </a:r>
          </a:p>
        </p:txBody>
      </p:sp>
      <p:sp>
        <p:nvSpPr>
          <p:cNvPr id="182274" name="Rectangle 3"/>
          <p:cNvSpPr>
            <a:spLocks noGrp="1" noChangeArrowheads="1"/>
          </p:cNvSpPr>
          <p:nvPr>
            <p:ph type="body" idx="1"/>
          </p:nvPr>
        </p:nvSpPr>
        <p:spPr/>
        <p:txBody>
          <a:bodyPr/>
          <a:lstStyle/>
          <a:p>
            <a:r>
              <a:rPr lang="en-US" smtClean="0"/>
              <a:t>NAVIGATOR visualizes attack graphs and network reachability</a:t>
            </a:r>
          </a:p>
          <a:p>
            <a:r>
              <a:rPr lang="en-US" smtClean="0"/>
              <a:t>First attack graph visualization tool to display effect of client-side, trust-based, and credential-based attacks</a:t>
            </a:r>
          </a:p>
          <a:p>
            <a:r>
              <a:rPr lang="en-US" smtClean="0"/>
              <a:t>Greatly improves NetSPA’s previous GUI, GARNET</a:t>
            </a:r>
          </a:p>
          <a:p>
            <a:pPr marL="742950" lvl="1" indent="-285750"/>
            <a:r>
              <a:rPr lang="en-US" smtClean="0"/>
              <a:t>Displays infrastructure devices</a:t>
            </a:r>
          </a:p>
          <a:p>
            <a:pPr marL="742950" lvl="1" indent="-285750"/>
            <a:r>
              <a:rPr lang="en-US" smtClean="0"/>
              <a:t>Displays host-level data</a:t>
            </a:r>
          </a:p>
          <a:p>
            <a:pPr marL="742950" lvl="1" indent="-285750"/>
            <a:r>
              <a:rPr lang="en-US" smtClean="0"/>
              <a:t>Improved visualization of host groups and reachability</a:t>
            </a:r>
          </a:p>
          <a:p>
            <a:pPr marL="742950" lvl="1" indent="-285750"/>
            <a:r>
              <a:rPr lang="en-US" smtClean="0"/>
              <a:t>Improved overall system speed</a:t>
            </a:r>
          </a:p>
          <a:p>
            <a:pPr marL="742950" lvl="1" indent="-285750"/>
            <a:endParaRPr 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9" name="Rectangle 2"/>
          <p:cNvSpPr>
            <a:spLocks noChangeArrowheads="1"/>
          </p:cNvSpPr>
          <p:nvPr/>
        </p:nvSpPr>
        <p:spPr bwMode="auto">
          <a:xfrm>
            <a:off x="990600" y="0"/>
            <a:ext cx="8153400" cy="762000"/>
          </a:xfrm>
          <a:prstGeom prst="rect">
            <a:avLst/>
          </a:prstGeom>
          <a:noFill/>
          <a:ln w="9525">
            <a:noFill/>
            <a:miter lim="800000"/>
            <a:headEnd/>
            <a:tailEnd/>
          </a:ln>
        </p:spPr>
        <p:txBody>
          <a:bodyPr lIns="92064" tIns="46033" rIns="92064" bIns="46033" anchor="ctr"/>
          <a:lstStyle/>
          <a:p>
            <a:pPr algn="ctr" eaLnBrk="0" hangingPunct="0">
              <a:lnSpc>
                <a:spcPts val="2700"/>
              </a:lnSpc>
            </a:pPr>
            <a:r>
              <a:rPr lang="en-US" b="1">
                <a:solidFill>
                  <a:schemeClr val="tx2"/>
                </a:solidFill>
              </a:rPr>
              <a:t>A Defender’s Primary Advantage is Detailed Network Knowledge – This Needs to Be Used Effectively!</a:t>
            </a:r>
          </a:p>
        </p:txBody>
      </p:sp>
      <p:sp>
        <p:nvSpPr>
          <p:cNvPr id="149510" name="Rectangle 3"/>
          <p:cNvSpPr>
            <a:spLocks noChangeArrowheads="1"/>
          </p:cNvSpPr>
          <p:nvPr/>
        </p:nvSpPr>
        <p:spPr bwMode="auto">
          <a:xfrm>
            <a:off x="660400" y="4684713"/>
            <a:ext cx="41275" cy="198437"/>
          </a:xfrm>
          <a:prstGeom prst="rect">
            <a:avLst/>
          </a:prstGeom>
          <a:noFill/>
          <a:ln w="9525">
            <a:noFill/>
            <a:miter lim="800000"/>
            <a:headEnd/>
            <a:tailEnd/>
          </a:ln>
        </p:spPr>
        <p:txBody>
          <a:bodyPr wrap="none" lIns="0" tIns="0" rIns="0" bIns="0">
            <a:spAutoFit/>
          </a:bodyPr>
          <a:lstStyle/>
          <a:p>
            <a:pPr eaLnBrk="0" hangingPunct="0">
              <a:spcBef>
                <a:spcPct val="30000"/>
              </a:spcBef>
            </a:pPr>
            <a:r>
              <a:rPr lang="en-US" sz="1300">
                <a:solidFill>
                  <a:srgbClr val="000000"/>
                </a:solidFill>
                <a:latin typeface="Times New Roman" pitchFamily="18" charset="0"/>
              </a:rPr>
              <a:t> </a:t>
            </a:r>
            <a:endParaRPr lang="en-US" sz="1200">
              <a:latin typeface="Times New Roman" pitchFamily="18" charset="0"/>
            </a:endParaRPr>
          </a:p>
        </p:txBody>
      </p:sp>
      <p:graphicFrame>
        <p:nvGraphicFramePr>
          <p:cNvPr id="149508" name="Object 4"/>
          <p:cNvGraphicFramePr>
            <a:graphicFrameLocks noChangeAspect="1"/>
          </p:cNvGraphicFramePr>
          <p:nvPr/>
        </p:nvGraphicFramePr>
        <p:xfrm>
          <a:off x="73025" y="2393950"/>
          <a:ext cx="3641725" cy="1766888"/>
        </p:xfrm>
        <a:graphic>
          <a:graphicData uri="http://schemas.openxmlformats.org/presentationml/2006/ole">
            <p:oleObj spid="_x0000_s149508" name="Bitmap Image" r:id="rId4" imgW="5820952" imgH="5243014" progId="PBrush">
              <p:embed/>
            </p:oleObj>
          </a:graphicData>
        </a:graphic>
      </p:graphicFrame>
      <p:grpSp>
        <p:nvGrpSpPr>
          <p:cNvPr id="149539" name="Group 35"/>
          <p:cNvGrpSpPr>
            <a:grpSpLocks/>
          </p:cNvGrpSpPr>
          <p:nvPr/>
        </p:nvGrpSpPr>
        <p:grpSpPr bwMode="auto">
          <a:xfrm>
            <a:off x="688975" y="958850"/>
            <a:ext cx="7940675" cy="1314450"/>
            <a:chOff x="422" y="609"/>
            <a:chExt cx="5002" cy="828"/>
          </a:xfrm>
        </p:grpSpPr>
        <p:sp>
          <p:nvSpPr>
            <p:cNvPr id="149533" name="Text Box 14"/>
            <p:cNvSpPr txBox="1">
              <a:spLocks noChangeArrowheads="1"/>
            </p:cNvSpPr>
            <p:nvPr/>
          </p:nvSpPr>
          <p:spPr bwMode="auto">
            <a:xfrm>
              <a:off x="3504" y="609"/>
              <a:ext cx="1920" cy="518"/>
            </a:xfrm>
            <a:prstGeom prst="rect">
              <a:avLst/>
            </a:prstGeom>
            <a:noFill/>
            <a:ln w="12700">
              <a:noFill/>
              <a:miter lim="800000"/>
              <a:headEnd type="none" w="sm" len="sm"/>
              <a:tailEnd type="none" w="sm" len="sm"/>
            </a:ln>
          </p:spPr>
          <p:txBody>
            <a:bodyPr wrap="none">
              <a:spAutoFit/>
            </a:bodyPr>
            <a:lstStyle/>
            <a:p>
              <a:pPr eaLnBrk="0" hangingPunct="0"/>
              <a:r>
                <a:rPr lang="en-US">
                  <a:solidFill>
                    <a:srgbClr val="0033CC"/>
                  </a:solidFill>
                </a:rPr>
                <a:t>Specify Asset Values</a:t>
              </a:r>
            </a:p>
            <a:p>
              <a:pPr eaLnBrk="0" hangingPunct="0"/>
              <a:r>
                <a:rPr lang="en-US">
                  <a:solidFill>
                    <a:srgbClr val="0033CC"/>
                  </a:solidFill>
                </a:rPr>
                <a:t>and Adversary</a:t>
              </a:r>
            </a:p>
          </p:txBody>
        </p:sp>
        <p:pic>
          <p:nvPicPr>
            <p:cNvPr id="149534" name="Picture 18"/>
            <p:cNvPicPr>
              <a:picLocks noChangeAspect="1" noChangeArrowheads="1"/>
            </p:cNvPicPr>
            <p:nvPr/>
          </p:nvPicPr>
          <p:blipFill>
            <a:blip r:embed="rId5"/>
            <a:srcRect/>
            <a:stretch>
              <a:fillRect/>
            </a:stretch>
          </p:blipFill>
          <p:spPr bwMode="auto">
            <a:xfrm>
              <a:off x="1266" y="682"/>
              <a:ext cx="720" cy="541"/>
            </a:xfrm>
            <a:prstGeom prst="rect">
              <a:avLst/>
            </a:prstGeom>
            <a:noFill/>
            <a:ln w="12700">
              <a:noFill/>
              <a:miter lim="800000"/>
              <a:headEnd type="none" w="sm" len="sm"/>
              <a:tailEnd type="none" w="sm" len="sm"/>
            </a:ln>
          </p:spPr>
        </p:pic>
        <p:sp>
          <p:nvSpPr>
            <p:cNvPr id="149535" name="Freeform 26"/>
            <p:cNvSpPr>
              <a:spLocks/>
            </p:cNvSpPr>
            <p:nvPr/>
          </p:nvSpPr>
          <p:spPr bwMode="auto">
            <a:xfrm>
              <a:off x="422" y="861"/>
              <a:ext cx="789" cy="576"/>
            </a:xfrm>
            <a:custGeom>
              <a:avLst/>
              <a:gdLst>
                <a:gd name="T0" fmla="*/ 0 w 789"/>
                <a:gd name="T1" fmla="*/ 576 h 576"/>
                <a:gd name="T2" fmla="*/ 112 w 789"/>
                <a:gd name="T3" fmla="*/ 220 h 576"/>
                <a:gd name="T4" fmla="*/ 534 w 789"/>
                <a:gd name="T5" fmla="*/ 65 h 576"/>
                <a:gd name="T6" fmla="*/ 789 w 789"/>
                <a:gd name="T7" fmla="*/ 0 h 576"/>
                <a:gd name="T8" fmla="*/ 0 60000 65536"/>
                <a:gd name="T9" fmla="*/ 0 60000 65536"/>
                <a:gd name="T10" fmla="*/ 0 60000 65536"/>
                <a:gd name="T11" fmla="*/ 0 60000 65536"/>
                <a:gd name="T12" fmla="*/ 0 w 789"/>
                <a:gd name="T13" fmla="*/ 0 h 576"/>
                <a:gd name="T14" fmla="*/ 789 w 789"/>
                <a:gd name="T15" fmla="*/ 576 h 576"/>
              </a:gdLst>
              <a:ahLst/>
              <a:cxnLst>
                <a:cxn ang="T8">
                  <a:pos x="T0" y="T1"/>
                </a:cxn>
                <a:cxn ang="T9">
                  <a:pos x="T2" y="T3"/>
                </a:cxn>
                <a:cxn ang="T10">
                  <a:pos x="T4" y="T5"/>
                </a:cxn>
                <a:cxn ang="T11">
                  <a:pos x="T6" y="T7"/>
                </a:cxn>
              </a:cxnLst>
              <a:rect l="T12" t="T13" r="T14" b="T15"/>
              <a:pathLst>
                <a:path w="789" h="576">
                  <a:moveTo>
                    <a:pt x="0" y="576"/>
                  </a:moveTo>
                  <a:cubicBezTo>
                    <a:pt x="11" y="440"/>
                    <a:pt x="23" y="305"/>
                    <a:pt x="112" y="220"/>
                  </a:cubicBezTo>
                  <a:cubicBezTo>
                    <a:pt x="201" y="135"/>
                    <a:pt x="421" y="102"/>
                    <a:pt x="534" y="65"/>
                  </a:cubicBezTo>
                  <a:cubicBezTo>
                    <a:pt x="647" y="28"/>
                    <a:pt x="718" y="14"/>
                    <a:pt x="789" y="0"/>
                  </a:cubicBezTo>
                </a:path>
              </a:pathLst>
            </a:custGeom>
            <a:noFill/>
            <a:ln w="19050" cap="flat" cmpd="sng">
              <a:solidFill>
                <a:schemeClr val="hlink"/>
              </a:solidFill>
              <a:prstDash val="solid"/>
              <a:round/>
              <a:headEnd type="none" w="sm" len="sm"/>
              <a:tailEnd type="triangle" w="med" len="med"/>
            </a:ln>
          </p:spPr>
          <p:txBody>
            <a:bodyPr/>
            <a:lstStyle/>
            <a:p>
              <a:endParaRPr lang="en-US"/>
            </a:p>
          </p:txBody>
        </p:sp>
      </p:grpSp>
      <p:grpSp>
        <p:nvGrpSpPr>
          <p:cNvPr id="149541" name="Group 37"/>
          <p:cNvGrpSpPr>
            <a:grpSpLocks/>
          </p:cNvGrpSpPr>
          <p:nvPr/>
        </p:nvGrpSpPr>
        <p:grpSpPr bwMode="auto">
          <a:xfrm>
            <a:off x="1803400" y="3808413"/>
            <a:ext cx="5845175" cy="1466850"/>
            <a:chOff x="1136" y="2399"/>
            <a:chExt cx="3682" cy="924"/>
          </a:xfrm>
        </p:grpSpPr>
        <p:pic>
          <p:nvPicPr>
            <p:cNvPr id="149528" name="Picture 7"/>
            <p:cNvPicPr>
              <a:picLocks noChangeAspect="1" noChangeArrowheads="1"/>
            </p:cNvPicPr>
            <p:nvPr/>
          </p:nvPicPr>
          <p:blipFill>
            <a:blip r:embed="rId6"/>
            <a:srcRect/>
            <a:stretch>
              <a:fillRect/>
            </a:stretch>
          </p:blipFill>
          <p:spPr bwMode="auto">
            <a:xfrm>
              <a:off x="2869" y="2851"/>
              <a:ext cx="480" cy="472"/>
            </a:xfrm>
            <a:prstGeom prst="rect">
              <a:avLst/>
            </a:prstGeom>
            <a:noFill/>
            <a:ln w="12700">
              <a:noFill/>
              <a:miter lim="800000"/>
              <a:headEnd type="none" w="sm" len="sm"/>
              <a:tailEnd type="none" w="sm" len="sm"/>
            </a:ln>
          </p:spPr>
        </p:pic>
        <p:pic>
          <p:nvPicPr>
            <p:cNvPr id="149529" name="Picture 10" descr="eEyeLogo"/>
            <p:cNvPicPr>
              <a:picLocks noChangeAspect="1" noChangeArrowheads="1"/>
            </p:cNvPicPr>
            <p:nvPr/>
          </p:nvPicPr>
          <p:blipFill>
            <a:blip r:embed="rId7"/>
            <a:srcRect l="7730" t="14285" r="11111" b="14285"/>
            <a:stretch>
              <a:fillRect/>
            </a:stretch>
          </p:blipFill>
          <p:spPr bwMode="auto">
            <a:xfrm>
              <a:off x="2092" y="2399"/>
              <a:ext cx="979" cy="466"/>
            </a:xfrm>
            <a:prstGeom prst="rect">
              <a:avLst/>
            </a:prstGeom>
            <a:noFill/>
            <a:ln w="9525">
              <a:noFill/>
              <a:miter lim="800000"/>
              <a:headEnd/>
              <a:tailEnd/>
            </a:ln>
          </p:spPr>
        </p:pic>
        <p:sp>
          <p:nvSpPr>
            <p:cNvPr id="149530" name="Text Box 15"/>
            <p:cNvSpPr txBox="1">
              <a:spLocks noChangeArrowheads="1"/>
            </p:cNvSpPr>
            <p:nvPr/>
          </p:nvSpPr>
          <p:spPr bwMode="auto">
            <a:xfrm>
              <a:off x="3504" y="2414"/>
              <a:ext cx="1314" cy="518"/>
            </a:xfrm>
            <a:prstGeom prst="rect">
              <a:avLst/>
            </a:prstGeom>
            <a:noFill/>
            <a:ln w="12700">
              <a:noFill/>
              <a:miter lim="800000"/>
              <a:headEnd type="none" w="sm" len="sm"/>
              <a:tailEnd type="none" w="sm" len="sm"/>
            </a:ln>
          </p:spPr>
          <p:txBody>
            <a:bodyPr wrap="none">
              <a:spAutoFit/>
            </a:bodyPr>
            <a:lstStyle/>
            <a:p>
              <a:pPr eaLnBrk="0" hangingPunct="0"/>
              <a:r>
                <a:rPr lang="en-US">
                  <a:solidFill>
                    <a:srgbClr val="0033CC"/>
                  </a:solidFill>
                </a:rPr>
                <a:t>Discover </a:t>
              </a:r>
            </a:p>
            <a:p>
              <a:pPr eaLnBrk="0" hangingPunct="0"/>
              <a:r>
                <a:rPr lang="en-US">
                  <a:solidFill>
                    <a:srgbClr val="0033CC"/>
                  </a:solidFill>
                </a:rPr>
                <a:t>Vulnerabilities</a:t>
              </a:r>
            </a:p>
          </p:txBody>
        </p:sp>
        <p:sp>
          <p:nvSpPr>
            <p:cNvPr id="149531" name="Freeform 28"/>
            <p:cNvSpPr>
              <a:spLocks/>
            </p:cNvSpPr>
            <p:nvPr/>
          </p:nvSpPr>
          <p:spPr bwMode="auto">
            <a:xfrm>
              <a:off x="1434" y="2511"/>
              <a:ext cx="662" cy="171"/>
            </a:xfrm>
            <a:custGeom>
              <a:avLst/>
              <a:gdLst>
                <a:gd name="T0" fmla="*/ 0 w 662"/>
                <a:gd name="T1" fmla="*/ 0 h 234"/>
                <a:gd name="T2" fmla="*/ 167 w 662"/>
                <a:gd name="T3" fmla="*/ 4 h 234"/>
                <a:gd name="T4" fmla="*/ 662 w 662"/>
                <a:gd name="T5" fmla="*/ 4 h 234"/>
                <a:gd name="T6" fmla="*/ 0 60000 65536"/>
                <a:gd name="T7" fmla="*/ 0 60000 65536"/>
                <a:gd name="T8" fmla="*/ 0 60000 65536"/>
                <a:gd name="T9" fmla="*/ 0 w 662"/>
                <a:gd name="T10" fmla="*/ 0 h 234"/>
                <a:gd name="T11" fmla="*/ 662 w 662"/>
                <a:gd name="T12" fmla="*/ 234 h 234"/>
              </a:gdLst>
              <a:ahLst/>
              <a:cxnLst>
                <a:cxn ang="T6">
                  <a:pos x="T0" y="T1"/>
                </a:cxn>
                <a:cxn ang="T7">
                  <a:pos x="T2" y="T3"/>
                </a:cxn>
                <a:cxn ang="T8">
                  <a:pos x="T4" y="T5"/>
                </a:cxn>
              </a:cxnLst>
              <a:rect l="T9" t="T10" r="T11" b="T12"/>
              <a:pathLst>
                <a:path w="662" h="234">
                  <a:moveTo>
                    <a:pt x="0" y="0"/>
                  </a:moveTo>
                  <a:cubicBezTo>
                    <a:pt x="28" y="79"/>
                    <a:pt x="57" y="158"/>
                    <a:pt x="167" y="196"/>
                  </a:cubicBezTo>
                  <a:cubicBezTo>
                    <a:pt x="277" y="234"/>
                    <a:pt x="469" y="232"/>
                    <a:pt x="662" y="230"/>
                  </a:cubicBezTo>
                </a:path>
              </a:pathLst>
            </a:custGeom>
            <a:noFill/>
            <a:ln w="19050" cap="flat" cmpd="sng">
              <a:solidFill>
                <a:schemeClr val="hlink"/>
              </a:solidFill>
              <a:prstDash val="solid"/>
              <a:round/>
              <a:headEnd type="none" w="sm" len="sm"/>
              <a:tailEnd type="triangle" w="med" len="med"/>
            </a:ln>
          </p:spPr>
          <p:txBody>
            <a:bodyPr/>
            <a:lstStyle/>
            <a:p>
              <a:endParaRPr lang="en-US"/>
            </a:p>
          </p:txBody>
        </p:sp>
        <p:sp>
          <p:nvSpPr>
            <p:cNvPr id="149532" name="Freeform 31"/>
            <p:cNvSpPr>
              <a:spLocks/>
            </p:cNvSpPr>
            <p:nvPr/>
          </p:nvSpPr>
          <p:spPr bwMode="auto">
            <a:xfrm>
              <a:off x="1136" y="2563"/>
              <a:ext cx="1592" cy="490"/>
            </a:xfrm>
            <a:custGeom>
              <a:avLst/>
              <a:gdLst>
                <a:gd name="T0" fmla="*/ 0 w 1592"/>
                <a:gd name="T1" fmla="*/ 0 h 490"/>
                <a:gd name="T2" fmla="*/ 190 w 1592"/>
                <a:gd name="T3" fmla="*/ 255 h 490"/>
                <a:gd name="T4" fmla="*/ 808 w 1592"/>
                <a:gd name="T5" fmla="*/ 451 h 490"/>
                <a:gd name="T6" fmla="*/ 1592 w 1592"/>
                <a:gd name="T7" fmla="*/ 487 h 490"/>
                <a:gd name="T8" fmla="*/ 0 60000 65536"/>
                <a:gd name="T9" fmla="*/ 0 60000 65536"/>
                <a:gd name="T10" fmla="*/ 0 60000 65536"/>
                <a:gd name="T11" fmla="*/ 0 60000 65536"/>
                <a:gd name="T12" fmla="*/ 0 w 1592"/>
                <a:gd name="T13" fmla="*/ 0 h 490"/>
                <a:gd name="T14" fmla="*/ 1592 w 1592"/>
                <a:gd name="T15" fmla="*/ 490 h 490"/>
              </a:gdLst>
              <a:ahLst/>
              <a:cxnLst>
                <a:cxn ang="T8">
                  <a:pos x="T0" y="T1"/>
                </a:cxn>
                <a:cxn ang="T9">
                  <a:pos x="T2" y="T3"/>
                </a:cxn>
                <a:cxn ang="T10">
                  <a:pos x="T4" y="T5"/>
                </a:cxn>
                <a:cxn ang="T11">
                  <a:pos x="T6" y="T7"/>
                </a:cxn>
              </a:cxnLst>
              <a:rect l="T12" t="T13" r="T14" b="T15"/>
              <a:pathLst>
                <a:path w="1592" h="490">
                  <a:moveTo>
                    <a:pt x="0" y="0"/>
                  </a:moveTo>
                  <a:cubicBezTo>
                    <a:pt x="27" y="90"/>
                    <a:pt x="55" y="180"/>
                    <a:pt x="190" y="255"/>
                  </a:cubicBezTo>
                  <a:cubicBezTo>
                    <a:pt x="325" y="330"/>
                    <a:pt x="574" y="412"/>
                    <a:pt x="808" y="451"/>
                  </a:cubicBezTo>
                  <a:cubicBezTo>
                    <a:pt x="1042" y="490"/>
                    <a:pt x="1317" y="488"/>
                    <a:pt x="1592" y="487"/>
                  </a:cubicBezTo>
                </a:path>
              </a:pathLst>
            </a:custGeom>
            <a:noFill/>
            <a:ln w="19050" cap="flat" cmpd="sng">
              <a:solidFill>
                <a:schemeClr val="hlink"/>
              </a:solidFill>
              <a:prstDash val="solid"/>
              <a:round/>
              <a:headEnd type="none" w="sm" len="sm"/>
              <a:tailEnd type="triangle" w="med" len="med"/>
            </a:ln>
          </p:spPr>
          <p:txBody>
            <a:bodyPr/>
            <a:lstStyle/>
            <a:p>
              <a:endParaRPr lang="en-US"/>
            </a:p>
          </p:txBody>
        </p:sp>
      </p:grpSp>
      <p:grpSp>
        <p:nvGrpSpPr>
          <p:cNvPr id="149540" name="Group 36"/>
          <p:cNvGrpSpPr>
            <a:grpSpLocks/>
          </p:cNvGrpSpPr>
          <p:nvPr/>
        </p:nvGrpSpPr>
        <p:grpSpPr bwMode="auto">
          <a:xfrm>
            <a:off x="2422525" y="1489075"/>
            <a:ext cx="6100763" cy="2217738"/>
            <a:chOff x="1526" y="938"/>
            <a:chExt cx="3843" cy="1397"/>
          </a:xfrm>
        </p:grpSpPr>
        <p:pic>
          <p:nvPicPr>
            <p:cNvPr id="149521" name="Picture 9" descr="Sidewinder G2 logo"/>
            <p:cNvPicPr>
              <a:picLocks noChangeAspect="1" noChangeArrowheads="1"/>
            </p:cNvPicPr>
            <p:nvPr/>
          </p:nvPicPr>
          <p:blipFill>
            <a:blip r:embed="rId8"/>
            <a:srcRect/>
            <a:stretch>
              <a:fillRect/>
            </a:stretch>
          </p:blipFill>
          <p:spPr bwMode="auto">
            <a:xfrm>
              <a:off x="2219" y="1501"/>
              <a:ext cx="1104" cy="375"/>
            </a:xfrm>
            <a:prstGeom prst="rect">
              <a:avLst/>
            </a:prstGeom>
            <a:noFill/>
            <a:ln w="9525">
              <a:noFill/>
              <a:miter lim="800000"/>
              <a:headEnd/>
              <a:tailEnd/>
            </a:ln>
          </p:spPr>
        </p:pic>
        <p:sp>
          <p:nvSpPr>
            <p:cNvPr id="149522" name="Text Box 16"/>
            <p:cNvSpPr txBox="1">
              <a:spLocks noChangeArrowheads="1"/>
            </p:cNvSpPr>
            <p:nvPr/>
          </p:nvSpPr>
          <p:spPr bwMode="auto">
            <a:xfrm>
              <a:off x="3619" y="1293"/>
              <a:ext cx="1750" cy="978"/>
            </a:xfrm>
            <a:prstGeom prst="rect">
              <a:avLst/>
            </a:prstGeom>
            <a:noFill/>
            <a:ln w="12700">
              <a:noFill/>
              <a:miter lim="800000"/>
              <a:headEnd type="none" w="sm" len="sm"/>
              <a:tailEnd type="none" w="sm" len="sm"/>
            </a:ln>
          </p:spPr>
          <p:txBody>
            <a:bodyPr>
              <a:spAutoFit/>
            </a:bodyPr>
            <a:lstStyle/>
            <a:p>
              <a:pPr eaLnBrk="0" hangingPunct="0"/>
              <a:r>
                <a:rPr lang="en-US">
                  <a:solidFill>
                    <a:srgbClr val="0033CC"/>
                  </a:solidFill>
                </a:rPr>
                <a:t>Infer Network Topology</a:t>
              </a:r>
            </a:p>
            <a:p>
              <a:pPr eaLnBrk="0" hangingPunct="0"/>
              <a:r>
                <a:rPr lang="en-US">
                  <a:solidFill>
                    <a:srgbClr val="0033CC"/>
                  </a:solidFill>
                </a:rPr>
                <a:t>From Infrastructure Rules</a:t>
              </a:r>
            </a:p>
          </p:txBody>
        </p:sp>
        <p:pic>
          <p:nvPicPr>
            <p:cNvPr id="149523" name="Picture 19"/>
            <p:cNvPicPr>
              <a:picLocks noChangeAspect="1" noChangeArrowheads="1"/>
            </p:cNvPicPr>
            <p:nvPr/>
          </p:nvPicPr>
          <p:blipFill>
            <a:blip r:embed="rId9"/>
            <a:srcRect/>
            <a:stretch>
              <a:fillRect/>
            </a:stretch>
          </p:blipFill>
          <p:spPr bwMode="auto">
            <a:xfrm>
              <a:off x="2278" y="938"/>
              <a:ext cx="787" cy="496"/>
            </a:xfrm>
            <a:prstGeom prst="rect">
              <a:avLst/>
            </a:prstGeom>
            <a:noFill/>
            <a:ln w="12700">
              <a:noFill/>
              <a:miter lim="800000"/>
              <a:headEnd type="none" w="sm" len="sm"/>
              <a:tailEnd type="none" w="sm" len="sm"/>
            </a:ln>
          </p:spPr>
        </p:pic>
        <p:pic>
          <p:nvPicPr>
            <p:cNvPr id="149524" name="Picture 25"/>
            <p:cNvPicPr>
              <a:picLocks noChangeAspect="1" noChangeArrowheads="1"/>
            </p:cNvPicPr>
            <p:nvPr/>
          </p:nvPicPr>
          <p:blipFill>
            <a:blip r:embed="rId10"/>
            <a:srcRect b="63495"/>
            <a:stretch>
              <a:fillRect/>
            </a:stretch>
          </p:blipFill>
          <p:spPr bwMode="auto">
            <a:xfrm>
              <a:off x="2449" y="1858"/>
              <a:ext cx="1040" cy="477"/>
            </a:xfrm>
            <a:prstGeom prst="rect">
              <a:avLst/>
            </a:prstGeom>
            <a:noFill/>
            <a:ln w="12700">
              <a:noFill/>
              <a:miter lim="800000"/>
              <a:headEnd type="none" w="sm" len="sm"/>
              <a:tailEnd type="none" w="sm" len="sm"/>
            </a:ln>
          </p:spPr>
        </p:pic>
        <p:sp>
          <p:nvSpPr>
            <p:cNvPr id="149525" name="Freeform 32"/>
            <p:cNvSpPr>
              <a:spLocks/>
            </p:cNvSpPr>
            <p:nvPr/>
          </p:nvSpPr>
          <p:spPr bwMode="auto">
            <a:xfrm>
              <a:off x="2079" y="2085"/>
              <a:ext cx="288" cy="1"/>
            </a:xfrm>
            <a:custGeom>
              <a:avLst/>
              <a:gdLst>
                <a:gd name="T0" fmla="*/ 0 w 288"/>
                <a:gd name="T1" fmla="*/ 0 h 1"/>
                <a:gd name="T2" fmla="*/ 288 w 288"/>
                <a:gd name="T3" fmla="*/ 0 h 1"/>
                <a:gd name="T4" fmla="*/ 0 60000 65536"/>
                <a:gd name="T5" fmla="*/ 0 60000 65536"/>
                <a:gd name="T6" fmla="*/ 0 w 288"/>
                <a:gd name="T7" fmla="*/ 0 h 1"/>
                <a:gd name="T8" fmla="*/ 288 w 288"/>
                <a:gd name="T9" fmla="*/ 1 h 1"/>
              </a:gdLst>
              <a:ahLst/>
              <a:cxnLst>
                <a:cxn ang="T4">
                  <a:pos x="T0" y="T1"/>
                </a:cxn>
                <a:cxn ang="T5">
                  <a:pos x="T2" y="T3"/>
                </a:cxn>
              </a:cxnLst>
              <a:rect l="T6" t="T7" r="T8" b="T9"/>
              <a:pathLst>
                <a:path w="288" h="1">
                  <a:moveTo>
                    <a:pt x="0" y="0"/>
                  </a:moveTo>
                  <a:cubicBezTo>
                    <a:pt x="119" y="0"/>
                    <a:pt x="238" y="1"/>
                    <a:pt x="288" y="0"/>
                  </a:cubicBezTo>
                </a:path>
              </a:pathLst>
            </a:custGeom>
            <a:noFill/>
            <a:ln w="19050" cap="flat" cmpd="sng">
              <a:solidFill>
                <a:schemeClr val="hlink"/>
              </a:solidFill>
              <a:prstDash val="solid"/>
              <a:round/>
              <a:headEnd type="none" w="sm" len="sm"/>
              <a:tailEnd type="triangle" w="med" len="med"/>
            </a:ln>
          </p:spPr>
          <p:txBody>
            <a:bodyPr/>
            <a:lstStyle/>
            <a:p>
              <a:endParaRPr lang="en-US"/>
            </a:p>
          </p:txBody>
        </p:sp>
        <p:sp>
          <p:nvSpPr>
            <p:cNvPr id="149526" name="Freeform 33"/>
            <p:cNvSpPr>
              <a:spLocks/>
            </p:cNvSpPr>
            <p:nvPr/>
          </p:nvSpPr>
          <p:spPr bwMode="auto">
            <a:xfrm>
              <a:off x="1734" y="1657"/>
              <a:ext cx="455" cy="117"/>
            </a:xfrm>
            <a:custGeom>
              <a:avLst/>
              <a:gdLst>
                <a:gd name="T0" fmla="*/ 0 w 455"/>
                <a:gd name="T1" fmla="*/ 117 h 117"/>
                <a:gd name="T2" fmla="*/ 213 w 455"/>
                <a:gd name="T3" fmla="*/ 19 h 117"/>
                <a:gd name="T4" fmla="*/ 455 w 455"/>
                <a:gd name="T5" fmla="*/ 2 h 117"/>
                <a:gd name="T6" fmla="*/ 0 60000 65536"/>
                <a:gd name="T7" fmla="*/ 0 60000 65536"/>
                <a:gd name="T8" fmla="*/ 0 60000 65536"/>
                <a:gd name="T9" fmla="*/ 0 w 455"/>
                <a:gd name="T10" fmla="*/ 0 h 117"/>
                <a:gd name="T11" fmla="*/ 455 w 455"/>
                <a:gd name="T12" fmla="*/ 117 h 117"/>
              </a:gdLst>
              <a:ahLst/>
              <a:cxnLst>
                <a:cxn ang="T6">
                  <a:pos x="T0" y="T1"/>
                </a:cxn>
                <a:cxn ang="T7">
                  <a:pos x="T2" y="T3"/>
                </a:cxn>
                <a:cxn ang="T8">
                  <a:pos x="T4" y="T5"/>
                </a:cxn>
              </a:cxnLst>
              <a:rect l="T9" t="T10" r="T11" b="T12"/>
              <a:pathLst>
                <a:path w="455" h="117">
                  <a:moveTo>
                    <a:pt x="0" y="117"/>
                  </a:moveTo>
                  <a:cubicBezTo>
                    <a:pt x="68" y="77"/>
                    <a:pt x="137" y="38"/>
                    <a:pt x="213" y="19"/>
                  </a:cubicBezTo>
                  <a:cubicBezTo>
                    <a:pt x="289" y="0"/>
                    <a:pt x="372" y="1"/>
                    <a:pt x="455" y="2"/>
                  </a:cubicBezTo>
                </a:path>
              </a:pathLst>
            </a:custGeom>
            <a:noFill/>
            <a:ln w="19050" cap="flat" cmpd="sng">
              <a:solidFill>
                <a:schemeClr val="hlink"/>
              </a:solidFill>
              <a:prstDash val="solid"/>
              <a:round/>
              <a:headEnd type="none" w="sm" len="sm"/>
              <a:tailEnd type="triangle" w="med" len="med"/>
            </a:ln>
          </p:spPr>
          <p:txBody>
            <a:bodyPr/>
            <a:lstStyle/>
            <a:p>
              <a:endParaRPr lang="en-US"/>
            </a:p>
          </p:txBody>
        </p:sp>
        <p:sp>
          <p:nvSpPr>
            <p:cNvPr id="149527" name="Freeform 34"/>
            <p:cNvSpPr>
              <a:spLocks/>
            </p:cNvSpPr>
            <p:nvPr/>
          </p:nvSpPr>
          <p:spPr bwMode="auto">
            <a:xfrm>
              <a:off x="1526" y="1336"/>
              <a:ext cx="564" cy="232"/>
            </a:xfrm>
            <a:custGeom>
              <a:avLst/>
              <a:gdLst>
                <a:gd name="T0" fmla="*/ 0 w 564"/>
                <a:gd name="T1" fmla="*/ 232 h 232"/>
                <a:gd name="T2" fmla="*/ 214 w 564"/>
                <a:gd name="T3" fmla="*/ 54 h 232"/>
                <a:gd name="T4" fmla="*/ 564 w 564"/>
                <a:gd name="T5" fmla="*/ 0 h 232"/>
                <a:gd name="T6" fmla="*/ 0 60000 65536"/>
                <a:gd name="T7" fmla="*/ 0 60000 65536"/>
                <a:gd name="T8" fmla="*/ 0 60000 65536"/>
                <a:gd name="T9" fmla="*/ 0 w 564"/>
                <a:gd name="T10" fmla="*/ 0 h 232"/>
                <a:gd name="T11" fmla="*/ 564 w 564"/>
                <a:gd name="T12" fmla="*/ 232 h 232"/>
              </a:gdLst>
              <a:ahLst/>
              <a:cxnLst>
                <a:cxn ang="T6">
                  <a:pos x="T0" y="T1"/>
                </a:cxn>
                <a:cxn ang="T7">
                  <a:pos x="T2" y="T3"/>
                </a:cxn>
                <a:cxn ang="T8">
                  <a:pos x="T4" y="T5"/>
                </a:cxn>
              </a:cxnLst>
              <a:rect l="T9" t="T10" r="T11" b="T12"/>
              <a:pathLst>
                <a:path w="564" h="232">
                  <a:moveTo>
                    <a:pt x="0" y="232"/>
                  </a:moveTo>
                  <a:cubicBezTo>
                    <a:pt x="60" y="162"/>
                    <a:pt x="120" y="93"/>
                    <a:pt x="214" y="54"/>
                  </a:cubicBezTo>
                  <a:cubicBezTo>
                    <a:pt x="308" y="15"/>
                    <a:pt x="436" y="7"/>
                    <a:pt x="564" y="0"/>
                  </a:cubicBezTo>
                </a:path>
              </a:pathLst>
            </a:custGeom>
            <a:noFill/>
            <a:ln w="19050" cap="flat" cmpd="sng">
              <a:solidFill>
                <a:schemeClr val="hlink"/>
              </a:solidFill>
              <a:prstDash val="solid"/>
              <a:round/>
              <a:headEnd type="none" w="sm" len="sm"/>
              <a:tailEnd type="triangle" w="med" len="med"/>
            </a:ln>
          </p:spPr>
          <p:txBody>
            <a:bodyPr/>
            <a:lstStyle/>
            <a:p>
              <a:endParaRPr lang="en-US"/>
            </a:p>
          </p:txBody>
        </p:sp>
      </p:grpSp>
      <p:grpSp>
        <p:nvGrpSpPr>
          <p:cNvPr id="149538" name="Group 34"/>
          <p:cNvGrpSpPr>
            <a:grpSpLocks/>
          </p:cNvGrpSpPr>
          <p:nvPr/>
        </p:nvGrpSpPr>
        <p:grpSpPr bwMode="auto">
          <a:xfrm>
            <a:off x="595313" y="4041775"/>
            <a:ext cx="8066087" cy="1819275"/>
            <a:chOff x="375" y="2546"/>
            <a:chExt cx="5081" cy="1146"/>
          </a:xfrm>
        </p:grpSpPr>
        <p:grpSp>
          <p:nvGrpSpPr>
            <p:cNvPr id="149515" name="Group 33"/>
            <p:cNvGrpSpPr>
              <a:grpSpLocks/>
            </p:cNvGrpSpPr>
            <p:nvPr/>
          </p:nvGrpSpPr>
          <p:grpSpPr bwMode="auto">
            <a:xfrm>
              <a:off x="375" y="2546"/>
              <a:ext cx="5081" cy="1146"/>
              <a:chOff x="375" y="2546"/>
              <a:chExt cx="5081" cy="1146"/>
            </a:xfrm>
          </p:grpSpPr>
          <p:pic>
            <p:nvPicPr>
              <p:cNvPr id="149517" name="Picture 8" descr="CVE logo"/>
              <p:cNvPicPr>
                <a:picLocks noChangeAspect="1" noChangeArrowheads="1"/>
              </p:cNvPicPr>
              <p:nvPr/>
            </p:nvPicPr>
            <p:blipFill>
              <a:blip r:embed="rId11"/>
              <a:srcRect/>
              <a:stretch>
                <a:fillRect/>
              </a:stretch>
            </p:blipFill>
            <p:spPr bwMode="auto">
              <a:xfrm>
                <a:off x="2745" y="3360"/>
                <a:ext cx="463" cy="288"/>
              </a:xfrm>
              <a:prstGeom prst="rect">
                <a:avLst/>
              </a:prstGeom>
              <a:noFill/>
              <a:ln w="9525">
                <a:noFill/>
                <a:miter lim="800000"/>
                <a:headEnd/>
                <a:tailEnd/>
              </a:ln>
            </p:spPr>
          </p:pic>
          <p:sp>
            <p:nvSpPr>
              <p:cNvPr id="149518" name="Text Box 17"/>
              <p:cNvSpPr txBox="1">
                <a:spLocks noChangeArrowheads="1"/>
              </p:cNvSpPr>
              <p:nvPr/>
            </p:nvSpPr>
            <p:spPr bwMode="auto">
              <a:xfrm>
                <a:off x="3504" y="3174"/>
                <a:ext cx="1952" cy="518"/>
              </a:xfrm>
              <a:prstGeom prst="rect">
                <a:avLst/>
              </a:prstGeom>
              <a:noFill/>
              <a:ln w="12700">
                <a:noFill/>
                <a:miter lim="800000"/>
                <a:headEnd type="none" w="sm" len="sm"/>
                <a:tailEnd type="none" w="sm" len="sm"/>
              </a:ln>
            </p:spPr>
            <p:txBody>
              <a:bodyPr wrap="none">
                <a:spAutoFit/>
              </a:bodyPr>
              <a:lstStyle/>
              <a:p>
                <a:pPr eaLnBrk="0" hangingPunct="0"/>
                <a:r>
                  <a:rPr lang="en-US">
                    <a:solidFill>
                      <a:srgbClr val="0033CC"/>
                    </a:solidFill>
                  </a:rPr>
                  <a:t>Define Vulnerability </a:t>
                </a:r>
              </a:p>
              <a:p>
                <a:pPr eaLnBrk="0" hangingPunct="0"/>
                <a:r>
                  <a:rPr lang="en-US">
                    <a:solidFill>
                      <a:srgbClr val="0033CC"/>
                    </a:solidFill>
                  </a:rPr>
                  <a:t>Requirements/Effects</a:t>
                </a:r>
              </a:p>
            </p:txBody>
          </p:sp>
          <p:sp>
            <p:nvSpPr>
              <p:cNvPr id="149519" name="Freeform 27"/>
              <p:cNvSpPr>
                <a:spLocks/>
              </p:cNvSpPr>
              <p:nvPr/>
            </p:nvSpPr>
            <p:spPr bwMode="auto">
              <a:xfrm rot="263907" flipV="1">
                <a:off x="375" y="2640"/>
                <a:ext cx="789" cy="576"/>
              </a:xfrm>
              <a:custGeom>
                <a:avLst/>
                <a:gdLst>
                  <a:gd name="T0" fmla="*/ 0 w 789"/>
                  <a:gd name="T1" fmla="*/ 576 h 576"/>
                  <a:gd name="T2" fmla="*/ 112 w 789"/>
                  <a:gd name="T3" fmla="*/ 220 h 576"/>
                  <a:gd name="T4" fmla="*/ 534 w 789"/>
                  <a:gd name="T5" fmla="*/ 65 h 576"/>
                  <a:gd name="T6" fmla="*/ 789 w 789"/>
                  <a:gd name="T7" fmla="*/ 0 h 576"/>
                  <a:gd name="T8" fmla="*/ 0 60000 65536"/>
                  <a:gd name="T9" fmla="*/ 0 60000 65536"/>
                  <a:gd name="T10" fmla="*/ 0 60000 65536"/>
                  <a:gd name="T11" fmla="*/ 0 60000 65536"/>
                  <a:gd name="T12" fmla="*/ 0 w 789"/>
                  <a:gd name="T13" fmla="*/ 0 h 576"/>
                  <a:gd name="T14" fmla="*/ 789 w 789"/>
                  <a:gd name="T15" fmla="*/ 576 h 576"/>
                </a:gdLst>
                <a:ahLst/>
                <a:cxnLst>
                  <a:cxn ang="T8">
                    <a:pos x="T0" y="T1"/>
                  </a:cxn>
                  <a:cxn ang="T9">
                    <a:pos x="T2" y="T3"/>
                  </a:cxn>
                  <a:cxn ang="T10">
                    <a:pos x="T4" y="T5"/>
                  </a:cxn>
                  <a:cxn ang="T11">
                    <a:pos x="T6" y="T7"/>
                  </a:cxn>
                </a:cxnLst>
                <a:rect l="T12" t="T13" r="T14" b="T15"/>
                <a:pathLst>
                  <a:path w="789" h="576">
                    <a:moveTo>
                      <a:pt x="0" y="576"/>
                    </a:moveTo>
                    <a:cubicBezTo>
                      <a:pt x="11" y="440"/>
                      <a:pt x="23" y="305"/>
                      <a:pt x="112" y="220"/>
                    </a:cubicBezTo>
                    <a:cubicBezTo>
                      <a:pt x="201" y="135"/>
                      <a:pt x="421" y="102"/>
                      <a:pt x="534" y="65"/>
                    </a:cubicBezTo>
                    <a:cubicBezTo>
                      <a:pt x="647" y="28"/>
                      <a:pt x="718" y="14"/>
                      <a:pt x="789" y="0"/>
                    </a:cubicBezTo>
                  </a:path>
                </a:pathLst>
              </a:custGeom>
              <a:noFill/>
              <a:ln w="19050" cap="flat" cmpd="sng">
                <a:solidFill>
                  <a:schemeClr val="hlink"/>
                </a:solidFill>
                <a:prstDash val="solid"/>
                <a:round/>
                <a:headEnd type="none" w="sm" len="sm"/>
                <a:tailEnd type="triangle" w="med" len="med"/>
              </a:ln>
            </p:spPr>
            <p:txBody>
              <a:bodyPr/>
              <a:lstStyle/>
              <a:p>
                <a:endParaRPr lang="en-US"/>
              </a:p>
            </p:txBody>
          </p:sp>
          <p:sp>
            <p:nvSpPr>
              <p:cNvPr id="149520" name="Freeform 30"/>
              <p:cNvSpPr>
                <a:spLocks/>
              </p:cNvSpPr>
              <p:nvPr/>
            </p:nvSpPr>
            <p:spPr bwMode="auto">
              <a:xfrm>
                <a:off x="812" y="2546"/>
                <a:ext cx="1843" cy="910"/>
              </a:xfrm>
              <a:custGeom>
                <a:avLst/>
                <a:gdLst>
                  <a:gd name="T0" fmla="*/ 0 w 1843"/>
                  <a:gd name="T1" fmla="*/ 0 h 910"/>
                  <a:gd name="T2" fmla="*/ 328 w 1843"/>
                  <a:gd name="T3" fmla="*/ 317 h 910"/>
                  <a:gd name="T4" fmla="*/ 1037 w 1843"/>
                  <a:gd name="T5" fmla="*/ 639 h 910"/>
                  <a:gd name="T6" fmla="*/ 1843 w 1843"/>
                  <a:gd name="T7" fmla="*/ 910 h 910"/>
                  <a:gd name="T8" fmla="*/ 0 60000 65536"/>
                  <a:gd name="T9" fmla="*/ 0 60000 65536"/>
                  <a:gd name="T10" fmla="*/ 0 60000 65536"/>
                  <a:gd name="T11" fmla="*/ 0 60000 65536"/>
                  <a:gd name="T12" fmla="*/ 0 w 1843"/>
                  <a:gd name="T13" fmla="*/ 0 h 910"/>
                  <a:gd name="T14" fmla="*/ 1843 w 1843"/>
                  <a:gd name="T15" fmla="*/ 910 h 910"/>
                </a:gdLst>
                <a:ahLst/>
                <a:cxnLst>
                  <a:cxn ang="T8">
                    <a:pos x="T0" y="T1"/>
                  </a:cxn>
                  <a:cxn ang="T9">
                    <a:pos x="T2" y="T3"/>
                  </a:cxn>
                  <a:cxn ang="T10">
                    <a:pos x="T4" y="T5"/>
                  </a:cxn>
                  <a:cxn ang="T11">
                    <a:pos x="T6" y="T7"/>
                  </a:cxn>
                </a:cxnLst>
                <a:rect l="T12" t="T13" r="T14" b="T15"/>
                <a:pathLst>
                  <a:path w="1843" h="910">
                    <a:moveTo>
                      <a:pt x="0" y="0"/>
                    </a:moveTo>
                    <a:cubicBezTo>
                      <a:pt x="77" y="105"/>
                      <a:pt x="155" y="211"/>
                      <a:pt x="328" y="317"/>
                    </a:cubicBezTo>
                    <a:cubicBezTo>
                      <a:pt x="501" y="423"/>
                      <a:pt x="784" y="540"/>
                      <a:pt x="1037" y="639"/>
                    </a:cubicBezTo>
                    <a:cubicBezTo>
                      <a:pt x="1290" y="738"/>
                      <a:pt x="1566" y="824"/>
                      <a:pt x="1843" y="910"/>
                    </a:cubicBezTo>
                  </a:path>
                </a:pathLst>
              </a:custGeom>
              <a:noFill/>
              <a:ln w="19050" cap="flat" cmpd="sng">
                <a:solidFill>
                  <a:schemeClr val="hlink"/>
                </a:solidFill>
                <a:prstDash val="solid"/>
                <a:round/>
                <a:headEnd type="none" w="sm" len="sm"/>
                <a:tailEnd type="triangle" w="med" len="med"/>
              </a:ln>
            </p:spPr>
            <p:txBody>
              <a:bodyPr/>
              <a:lstStyle/>
              <a:p>
                <a:endParaRPr lang="en-US"/>
              </a:p>
            </p:txBody>
          </p:sp>
        </p:grpSp>
        <p:pic>
          <p:nvPicPr>
            <p:cNvPr id="149516" name="Picture 8" descr="oval.jpg"/>
            <p:cNvPicPr>
              <a:picLocks noChangeAspect="1"/>
            </p:cNvPicPr>
            <p:nvPr/>
          </p:nvPicPr>
          <p:blipFill>
            <a:blip r:embed="rId12"/>
            <a:srcRect/>
            <a:stretch>
              <a:fillRect/>
            </a:stretch>
          </p:blipFill>
          <p:spPr bwMode="auto">
            <a:xfrm>
              <a:off x="1132" y="3302"/>
              <a:ext cx="846" cy="384"/>
            </a:xfrm>
            <a:prstGeom prst="rect">
              <a:avLst/>
            </a:prstGeom>
            <a:noFill/>
            <a:ln w="9525">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95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95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95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95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2"/>
          <p:cNvSpPr>
            <a:spLocks noChangeArrowheads="1"/>
          </p:cNvSpPr>
          <p:nvPr/>
        </p:nvSpPr>
        <p:spPr bwMode="auto">
          <a:xfrm>
            <a:off x="990600" y="0"/>
            <a:ext cx="8153400" cy="762000"/>
          </a:xfrm>
          <a:prstGeom prst="rect">
            <a:avLst/>
          </a:prstGeom>
          <a:noFill/>
          <a:ln w="9525">
            <a:noFill/>
            <a:miter lim="800000"/>
            <a:headEnd/>
            <a:tailEnd/>
          </a:ln>
        </p:spPr>
        <p:txBody>
          <a:bodyPr lIns="92064" tIns="46033" rIns="92064" bIns="46033" anchor="ctr"/>
          <a:lstStyle/>
          <a:p>
            <a:pPr algn="ctr" eaLnBrk="0" hangingPunct="0">
              <a:lnSpc>
                <a:spcPts val="2700"/>
              </a:lnSpc>
            </a:pPr>
            <a:r>
              <a:rPr lang="en-US" b="1">
                <a:solidFill>
                  <a:schemeClr val="tx2"/>
                </a:solidFill>
              </a:rPr>
              <a:t>A Tool Named NetSPA Integrates This Data </a:t>
            </a:r>
            <a:br>
              <a:rPr lang="en-US" b="1">
                <a:solidFill>
                  <a:schemeClr val="tx2"/>
                </a:solidFill>
              </a:rPr>
            </a:br>
            <a:r>
              <a:rPr lang="en-US" b="1">
                <a:solidFill>
                  <a:schemeClr val="tx2"/>
                </a:solidFill>
              </a:rPr>
              <a:t>and Supports “What If” Experiments</a:t>
            </a:r>
          </a:p>
        </p:txBody>
      </p:sp>
      <p:grpSp>
        <p:nvGrpSpPr>
          <p:cNvPr id="151554" name="Group 40"/>
          <p:cNvGrpSpPr>
            <a:grpSpLocks/>
          </p:cNvGrpSpPr>
          <p:nvPr/>
        </p:nvGrpSpPr>
        <p:grpSpPr bwMode="auto">
          <a:xfrm>
            <a:off x="269875" y="1190625"/>
            <a:ext cx="1962150" cy="4673600"/>
            <a:chOff x="89" y="725"/>
            <a:chExt cx="1236" cy="2944"/>
          </a:xfrm>
        </p:grpSpPr>
        <p:sp>
          <p:nvSpPr>
            <p:cNvPr id="151583" name="Rectangle 3"/>
            <p:cNvSpPr>
              <a:spLocks noChangeArrowheads="1"/>
            </p:cNvSpPr>
            <p:nvPr/>
          </p:nvSpPr>
          <p:spPr bwMode="auto">
            <a:xfrm>
              <a:off x="221" y="2951"/>
              <a:ext cx="26" cy="125"/>
            </a:xfrm>
            <a:prstGeom prst="rect">
              <a:avLst/>
            </a:prstGeom>
            <a:noFill/>
            <a:ln w="9525">
              <a:noFill/>
              <a:miter lim="800000"/>
              <a:headEnd/>
              <a:tailEnd/>
            </a:ln>
          </p:spPr>
          <p:txBody>
            <a:bodyPr wrap="none" lIns="0" tIns="0" rIns="0" bIns="0">
              <a:spAutoFit/>
            </a:bodyPr>
            <a:lstStyle/>
            <a:p>
              <a:pPr eaLnBrk="0" hangingPunct="0">
                <a:spcBef>
                  <a:spcPct val="30000"/>
                </a:spcBef>
              </a:pPr>
              <a:r>
                <a:rPr lang="en-US" sz="1300">
                  <a:solidFill>
                    <a:srgbClr val="000000"/>
                  </a:solidFill>
                  <a:latin typeface="Times New Roman" pitchFamily="18" charset="0"/>
                </a:rPr>
                <a:t> </a:t>
              </a:r>
              <a:endParaRPr lang="en-US" sz="1200">
                <a:latin typeface="Times New Roman" pitchFamily="18" charset="0"/>
              </a:endParaRPr>
            </a:p>
          </p:txBody>
        </p:sp>
        <p:pic>
          <p:nvPicPr>
            <p:cNvPr id="151584" name="Picture 8"/>
            <p:cNvPicPr>
              <a:picLocks noChangeAspect="1" noChangeArrowheads="1"/>
            </p:cNvPicPr>
            <p:nvPr/>
          </p:nvPicPr>
          <p:blipFill>
            <a:blip r:embed="rId3"/>
            <a:srcRect/>
            <a:stretch>
              <a:fillRect/>
            </a:stretch>
          </p:blipFill>
          <p:spPr bwMode="auto">
            <a:xfrm>
              <a:off x="169" y="907"/>
              <a:ext cx="720" cy="541"/>
            </a:xfrm>
            <a:prstGeom prst="rect">
              <a:avLst/>
            </a:prstGeom>
            <a:noFill/>
            <a:ln w="12700">
              <a:noFill/>
              <a:miter lim="800000"/>
              <a:headEnd type="none" w="sm" len="sm"/>
              <a:tailEnd type="none" w="sm" len="sm"/>
            </a:ln>
          </p:spPr>
        </p:pic>
        <p:sp>
          <p:nvSpPr>
            <p:cNvPr id="151585" name="Oval 12"/>
            <p:cNvSpPr>
              <a:spLocks noChangeArrowheads="1"/>
            </p:cNvSpPr>
            <p:nvPr/>
          </p:nvSpPr>
          <p:spPr bwMode="auto">
            <a:xfrm>
              <a:off x="192" y="3040"/>
              <a:ext cx="480" cy="480"/>
            </a:xfrm>
            <a:prstGeom prst="ellipse">
              <a:avLst/>
            </a:prstGeom>
            <a:solidFill>
              <a:srgbClr val="3333FF"/>
            </a:solidFill>
            <a:ln w="12700">
              <a:noFill/>
              <a:round/>
              <a:headEnd type="none" w="sm" len="sm"/>
              <a:tailEnd type="none" w="sm" len="sm"/>
            </a:ln>
          </p:spPr>
          <p:txBody>
            <a:bodyPr wrap="none" anchor="ctr"/>
            <a:lstStyle/>
            <a:p>
              <a:pPr algn="ctr" eaLnBrk="0" hangingPunct="0"/>
              <a:r>
                <a:rPr lang="en-US"/>
                <a:t>NVD</a:t>
              </a:r>
            </a:p>
          </p:txBody>
        </p:sp>
        <p:pic>
          <p:nvPicPr>
            <p:cNvPr id="151586" name="Picture 17"/>
            <p:cNvPicPr>
              <a:picLocks noChangeAspect="1" noChangeArrowheads="1"/>
            </p:cNvPicPr>
            <p:nvPr/>
          </p:nvPicPr>
          <p:blipFill>
            <a:blip r:embed="rId4"/>
            <a:srcRect/>
            <a:stretch>
              <a:fillRect/>
            </a:stretch>
          </p:blipFill>
          <p:spPr bwMode="auto">
            <a:xfrm>
              <a:off x="199" y="2409"/>
              <a:ext cx="480" cy="472"/>
            </a:xfrm>
            <a:prstGeom prst="rect">
              <a:avLst/>
            </a:prstGeom>
            <a:noFill/>
            <a:ln w="12700">
              <a:noFill/>
              <a:miter lim="800000"/>
              <a:headEnd type="none" w="sm" len="sm"/>
              <a:tailEnd type="none" w="sm" len="sm"/>
            </a:ln>
          </p:spPr>
        </p:pic>
        <p:pic>
          <p:nvPicPr>
            <p:cNvPr id="151587" name="Picture 25"/>
            <p:cNvPicPr>
              <a:picLocks noChangeAspect="1" noChangeArrowheads="1"/>
            </p:cNvPicPr>
            <p:nvPr/>
          </p:nvPicPr>
          <p:blipFill>
            <a:blip r:embed="rId5"/>
            <a:srcRect/>
            <a:stretch>
              <a:fillRect/>
            </a:stretch>
          </p:blipFill>
          <p:spPr bwMode="auto">
            <a:xfrm>
              <a:off x="89" y="1641"/>
              <a:ext cx="787" cy="496"/>
            </a:xfrm>
            <a:prstGeom prst="rect">
              <a:avLst/>
            </a:prstGeom>
            <a:noFill/>
            <a:ln w="12700">
              <a:noFill/>
              <a:miter lim="800000"/>
              <a:headEnd type="none" w="sm" len="sm"/>
              <a:tailEnd type="none" w="sm" len="sm"/>
            </a:ln>
          </p:spPr>
        </p:pic>
        <p:sp>
          <p:nvSpPr>
            <p:cNvPr id="151588" name="AutoShape 85"/>
            <p:cNvSpPr>
              <a:spLocks/>
            </p:cNvSpPr>
            <p:nvPr/>
          </p:nvSpPr>
          <p:spPr bwMode="auto">
            <a:xfrm>
              <a:off x="755" y="725"/>
              <a:ext cx="570" cy="2944"/>
            </a:xfrm>
            <a:prstGeom prst="rightBrace">
              <a:avLst>
                <a:gd name="adj1" fmla="val 43041"/>
                <a:gd name="adj2" fmla="val 24458"/>
              </a:avLst>
            </a:prstGeom>
            <a:noFill/>
            <a:ln w="12700">
              <a:solidFill>
                <a:schemeClr val="tx1"/>
              </a:solidFill>
              <a:round/>
              <a:headEnd type="none" w="sm" len="sm"/>
              <a:tailEnd type="none" w="sm" len="sm"/>
            </a:ln>
          </p:spPr>
          <p:txBody>
            <a:bodyPr wrap="none" anchor="ctr"/>
            <a:lstStyle/>
            <a:p>
              <a:pPr eaLnBrk="0" hangingPunct="0"/>
              <a:endParaRPr lang="en-US"/>
            </a:p>
          </p:txBody>
        </p:sp>
      </p:grpSp>
      <p:grpSp>
        <p:nvGrpSpPr>
          <p:cNvPr id="151555" name="Group 129"/>
          <p:cNvGrpSpPr>
            <a:grpSpLocks/>
          </p:cNvGrpSpPr>
          <p:nvPr/>
        </p:nvGrpSpPr>
        <p:grpSpPr bwMode="auto">
          <a:xfrm>
            <a:off x="2413000" y="1095375"/>
            <a:ext cx="2363788" cy="2427288"/>
            <a:chOff x="1520" y="690"/>
            <a:chExt cx="1489" cy="1529"/>
          </a:xfrm>
        </p:grpSpPr>
        <p:sp>
          <p:nvSpPr>
            <p:cNvPr id="151578" name="Text Box 35"/>
            <p:cNvSpPr txBox="1">
              <a:spLocks noChangeArrowheads="1"/>
            </p:cNvSpPr>
            <p:nvPr/>
          </p:nvSpPr>
          <p:spPr bwMode="auto">
            <a:xfrm>
              <a:off x="1688" y="1254"/>
              <a:ext cx="1154" cy="384"/>
            </a:xfrm>
            <a:prstGeom prst="rect">
              <a:avLst/>
            </a:prstGeom>
            <a:noFill/>
            <a:ln w="28575">
              <a:solidFill>
                <a:srgbClr val="0033CC"/>
              </a:solidFill>
              <a:miter lim="800000"/>
              <a:headEnd type="none" w="sm" len="sm"/>
              <a:tailEnd type="none" w="sm" len="sm"/>
            </a:ln>
          </p:spPr>
          <p:txBody>
            <a:bodyPr>
              <a:spAutoFit/>
            </a:bodyPr>
            <a:lstStyle/>
            <a:p>
              <a:pPr algn="ctr" eaLnBrk="0" hangingPunct="0"/>
              <a:r>
                <a:rPr lang="en-US" sz="1600" b="1"/>
                <a:t>Construct Network Model</a:t>
              </a:r>
            </a:p>
          </p:txBody>
        </p:sp>
        <p:sp>
          <p:nvSpPr>
            <p:cNvPr id="151579" name="Text Box 45"/>
            <p:cNvSpPr txBox="1">
              <a:spLocks noChangeArrowheads="1"/>
            </p:cNvSpPr>
            <p:nvPr/>
          </p:nvSpPr>
          <p:spPr bwMode="auto">
            <a:xfrm>
              <a:off x="1610" y="690"/>
              <a:ext cx="1310" cy="384"/>
            </a:xfrm>
            <a:prstGeom prst="rect">
              <a:avLst/>
            </a:prstGeom>
            <a:noFill/>
            <a:ln w="28575">
              <a:solidFill>
                <a:srgbClr val="0033CC"/>
              </a:solidFill>
              <a:miter lim="800000"/>
              <a:headEnd type="none" w="sm" len="sm"/>
              <a:tailEnd type="none" w="sm" len="sm"/>
            </a:ln>
          </p:spPr>
          <p:txBody>
            <a:bodyPr>
              <a:spAutoFit/>
            </a:bodyPr>
            <a:lstStyle/>
            <a:p>
              <a:pPr algn="ctr" eaLnBrk="0" hangingPunct="0"/>
              <a:r>
                <a:rPr lang="en-US" sz="1600" b="1"/>
                <a:t>Infer Network Topology </a:t>
              </a:r>
            </a:p>
          </p:txBody>
        </p:sp>
        <p:sp>
          <p:nvSpPr>
            <p:cNvPr id="151580" name="Text Box 71"/>
            <p:cNvSpPr txBox="1">
              <a:spLocks noChangeArrowheads="1"/>
            </p:cNvSpPr>
            <p:nvPr/>
          </p:nvSpPr>
          <p:spPr bwMode="auto">
            <a:xfrm>
              <a:off x="1520" y="1835"/>
              <a:ext cx="1489" cy="384"/>
            </a:xfrm>
            <a:prstGeom prst="rect">
              <a:avLst/>
            </a:prstGeom>
            <a:noFill/>
            <a:ln w="28575">
              <a:solidFill>
                <a:srgbClr val="0033CC"/>
              </a:solidFill>
              <a:miter lim="800000"/>
              <a:headEnd type="none" w="sm" len="sm"/>
              <a:tailEnd type="none" w="sm" len="sm"/>
            </a:ln>
          </p:spPr>
          <p:txBody>
            <a:bodyPr>
              <a:spAutoFit/>
            </a:bodyPr>
            <a:lstStyle/>
            <a:p>
              <a:pPr algn="ctr" eaLnBrk="0" hangingPunct="0"/>
              <a:r>
                <a:rPr lang="en-US" sz="1600" b="1"/>
                <a:t>Compute Host-to-Host Reachability</a:t>
              </a:r>
            </a:p>
          </p:txBody>
        </p:sp>
        <p:sp>
          <p:nvSpPr>
            <p:cNvPr id="151581" name="Line 86"/>
            <p:cNvSpPr>
              <a:spLocks noChangeShapeType="1"/>
            </p:cNvSpPr>
            <p:nvPr/>
          </p:nvSpPr>
          <p:spPr bwMode="auto">
            <a:xfrm>
              <a:off x="2265" y="1071"/>
              <a:ext cx="0" cy="179"/>
            </a:xfrm>
            <a:prstGeom prst="line">
              <a:avLst/>
            </a:prstGeom>
            <a:noFill/>
            <a:ln w="28575">
              <a:solidFill>
                <a:srgbClr val="0033CC"/>
              </a:solidFill>
              <a:round/>
              <a:headEnd type="none" w="sm" len="sm"/>
              <a:tailEnd type="triangle" w="med" len="med"/>
            </a:ln>
          </p:spPr>
          <p:txBody>
            <a:bodyPr/>
            <a:lstStyle/>
            <a:p>
              <a:endParaRPr lang="en-US"/>
            </a:p>
          </p:txBody>
        </p:sp>
        <p:sp>
          <p:nvSpPr>
            <p:cNvPr id="151582" name="Line 87"/>
            <p:cNvSpPr>
              <a:spLocks noChangeShapeType="1"/>
            </p:cNvSpPr>
            <p:nvPr/>
          </p:nvSpPr>
          <p:spPr bwMode="auto">
            <a:xfrm>
              <a:off x="2264" y="1645"/>
              <a:ext cx="0" cy="179"/>
            </a:xfrm>
            <a:prstGeom prst="line">
              <a:avLst/>
            </a:prstGeom>
            <a:noFill/>
            <a:ln w="28575">
              <a:solidFill>
                <a:srgbClr val="0033CC"/>
              </a:solidFill>
              <a:round/>
              <a:headEnd type="none" w="sm" len="sm"/>
              <a:tailEnd type="triangle" w="med" len="med"/>
            </a:ln>
          </p:spPr>
          <p:txBody>
            <a:bodyPr/>
            <a:lstStyle/>
            <a:p>
              <a:endParaRPr lang="en-US"/>
            </a:p>
          </p:txBody>
        </p:sp>
      </p:grpSp>
      <p:sp>
        <p:nvSpPr>
          <p:cNvPr id="151556" name="Rectangle 114"/>
          <p:cNvSpPr>
            <a:spLocks noChangeArrowheads="1"/>
          </p:cNvSpPr>
          <p:nvPr/>
        </p:nvSpPr>
        <p:spPr bwMode="auto">
          <a:xfrm>
            <a:off x="2336800" y="3857625"/>
            <a:ext cx="2478088" cy="2087563"/>
          </a:xfrm>
          <a:prstGeom prst="rect">
            <a:avLst/>
          </a:prstGeom>
          <a:noFill/>
          <a:ln w="28575">
            <a:solidFill>
              <a:srgbClr val="0033CC"/>
            </a:solidFill>
            <a:miter lim="800000"/>
            <a:headEnd type="none" w="sm" len="sm"/>
            <a:tailEnd type="none" w="sm" len="sm"/>
          </a:ln>
        </p:spPr>
        <p:txBody>
          <a:bodyPr wrap="none" anchor="ctr"/>
          <a:lstStyle/>
          <a:p>
            <a:pPr algn="ctr" eaLnBrk="0" hangingPunct="0"/>
            <a:endParaRPr lang="en-US">
              <a:solidFill>
                <a:srgbClr val="FFFF00"/>
              </a:solidFill>
            </a:endParaRPr>
          </a:p>
        </p:txBody>
      </p:sp>
      <p:sp>
        <p:nvSpPr>
          <p:cNvPr id="151557" name="Text Box 74"/>
          <p:cNvSpPr txBox="1">
            <a:spLocks noChangeArrowheads="1"/>
          </p:cNvSpPr>
          <p:nvPr/>
        </p:nvSpPr>
        <p:spPr bwMode="auto">
          <a:xfrm>
            <a:off x="2595563" y="3865563"/>
            <a:ext cx="1852612" cy="336550"/>
          </a:xfrm>
          <a:prstGeom prst="rect">
            <a:avLst/>
          </a:prstGeom>
          <a:noFill/>
          <a:ln w="12700">
            <a:noFill/>
            <a:miter lim="800000"/>
            <a:headEnd type="none" w="sm" len="sm"/>
            <a:tailEnd type="none" w="sm" len="sm"/>
          </a:ln>
        </p:spPr>
        <p:txBody>
          <a:bodyPr>
            <a:spAutoFit/>
          </a:bodyPr>
          <a:lstStyle/>
          <a:p>
            <a:pPr algn="ctr" eaLnBrk="0" hangingPunct="0"/>
            <a:r>
              <a:rPr lang="en-US" sz="1600" b="1"/>
              <a:t>Attack Graph</a:t>
            </a:r>
          </a:p>
        </p:txBody>
      </p:sp>
      <p:sp>
        <p:nvSpPr>
          <p:cNvPr id="151558" name="Line 121"/>
          <p:cNvSpPr>
            <a:spLocks noChangeShapeType="1"/>
          </p:cNvSpPr>
          <p:nvPr/>
        </p:nvSpPr>
        <p:spPr bwMode="auto">
          <a:xfrm>
            <a:off x="3581400" y="3532188"/>
            <a:ext cx="0" cy="284162"/>
          </a:xfrm>
          <a:prstGeom prst="line">
            <a:avLst/>
          </a:prstGeom>
          <a:noFill/>
          <a:ln w="28575">
            <a:solidFill>
              <a:srgbClr val="0033CC"/>
            </a:solidFill>
            <a:round/>
            <a:headEnd type="none" w="sm" len="sm"/>
            <a:tailEnd type="triangle" w="med" len="med"/>
          </a:ln>
        </p:spPr>
        <p:txBody>
          <a:bodyPr/>
          <a:lstStyle/>
          <a:p>
            <a:endParaRPr lang="en-US"/>
          </a:p>
        </p:txBody>
      </p:sp>
      <p:grpSp>
        <p:nvGrpSpPr>
          <p:cNvPr id="151559" name="Group 133"/>
          <p:cNvGrpSpPr>
            <a:grpSpLocks/>
          </p:cNvGrpSpPr>
          <p:nvPr/>
        </p:nvGrpSpPr>
        <p:grpSpPr bwMode="auto">
          <a:xfrm>
            <a:off x="4864100" y="1149350"/>
            <a:ext cx="4279900" cy="1897063"/>
            <a:chOff x="3064" y="740"/>
            <a:chExt cx="2696" cy="1195"/>
          </a:xfrm>
        </p:grpSpPr>
        <p:sp>
          <p:nvSpPr>
            <p:cNvPr id="151569" name="Text Box 78"/>
            <p:cNvSpPr txBox="1">
              <a:spLocks noChangeArrowheads="1"/>
            </p:cNvSpPr>
            <p:nvPr/>
          </p:nvSpPr>
          <p:spPr bwMode="auto">
            <a:xfrm>
              <a:off x="3593" y="1159"/>
              <a:ext cx="961" cy="327"/>
            </a:xfrm>
            <a:prstGeom prst="rect">
              <a:avLst/>
            </a:prstGeom>
            <a:solidFill>
              <a:schemeClr val="bg2"/>
            </a:solidFill>
            <a:ln w="12700">
              <a:noFill/>
              <a:miter lim="800000"/>
              <a:headEnd type="none" w="sm" len="sm"/>
              <a:tailEnd type="none" w="sm" len="sm"/>
            </a:ln>
          </p:spPr>
          <p:txBody>
            <a:bodyPr wrap="none">
              <a:spAutoFit/>
            </a:bodyPr>
            <a:lstStyle/>
            <a:p>
              <a:pPr eaLnBrk="0" hangingPunct="0"/>
              <a:r>
                <a:rPr lang="en-US" sz="2800">
                  <a:solidFill>
                    <a:srgbClr val="FFFF00"/>
                  </a:solidFill>
                  <a:latin typeface="Times New Roman" pitchFamily="18" charset="0"/>
                </a:rPr>
                <a:t>What If ?</a:t>
              </a:r>
            </a:p>
          </p:txBody>
        </p:sp>
        <p:sp>
          <p:nvSpPr>
            <p:cNvPr id="151570" name="Text Box 79"/>
            <p:cNvSpPr txBox="1">
              <a:spLocks noChangeArrowheads="1"/>
            </p:cNvSpPr>
            <p:nvPr/>
          </p:nvSpPr>
          <p:spPr bwMode="auto">
            <a:xfrm>
              <a:off x="4722" y="740"/>
              <a:ext cx="848" cy="212"/>
            </a:xfrm>
            <a:prstGeom prst="rect">
              <a:avLst/>
            </a:prstGeom>
            <a:noFill/>
            <a:ln w="12700">
              <a:noFill/>
              <a:miter lim="800000"/>
              <a:headEnd type="none" w="sm" len="sm"/>
              <a:tailEnd type="none" w="sm" len="sm"/>
            </a:ln>
          </p:spPr>
          <p:txBody>
            <a:bodyPr>
              <a:spAutoFit/>
            </a:bodyPr>
            <a:lstStyle/>
            <a:p>
              <a:pPr eaLnBrk="0" hangingPunct="0"/>
              <a:r>
                <a:rPr lang="en-US" sz="1600" b="1">
                  <a:solidFill>
                    <a:schemeClr val="hlink"/>
                  </a:solidFill>
                  <a:latin typeface="Times New Roman" pitchFamily="18" charset="0"/>
                </a:rPr>
                <a:t>Adversary</a:t>
              </a:r>
            </a:p>
          </p:txBody>
        </p:sp>
        <p:sp>
          <p:nvSpPr>
            <p:cNvPr id="151571" name="Text Box 80"/>
            <p:cNvSpPr txBox="1">
              <a:spLocks noChangeArrowheads="1"/>
            </p:cNvSpPr>
            <p:nvPr/>
          </p:nvSpPr>
          <p:spPr bwMode="auto">
            <a:xfrm>
              <a:off x="4705" y="1209"/>
              <a:ext cx="1055" cy="212"/>
            </a:xfrm>
            <a:prstGeom prst="rect">
              <a:avLst/>
            </a:prstGeom>
            <a:noFill/>
            <a:ln w="12700">
              <a:noFill/>
              <a:miter lim="800000"/>
              <a:headEnd type="none" w="sm" len="sm"/>
              <a:tailEnd type="none" w="sm" len="sm"/>
            </a:ln>
          </p:spPr>
          <p:txBody>
            <a:bodyPr>
              <a:spAutoFit/>
            </a:bodyPr>
            <a:lstStyle/>
            <a:p>
              <a:pPr eaLnBrk="0" hangingPunct="0"/>
              <a:r>
                <a:rPr lang="en-US" sz="1600" b="1">
                  <a:solidFill>
                    <a:schemeClr val="hlink"/>
                  </a:solidFill>
                  <a:latin typeface="Times New Roman" pitchFamily="18" charset="0"/>
                </a:rPr>
                <a:t>Defenses</a:t>
              </a:r>
            </a:p>
          </p:txBody>
        </p:sp>
        <p:sp>
          <p:nvSpPr>
            <p:cNvPr id="151572" name="Text Box 81"/>
            <p:cNvSpPr txBox="1">
              <a:spLocks noChangeArrowheads="1"/>
            </p:cNvSpPr>
            <p:nvPr/>
          </p:nvSpPr>
          <p:spPr bwMode="auto">
            <a:xfrm>
              <a:off x="4722" y="1491"/>
              <a:ext cx="790" cy="366"/>
            </a:xfrm>
            <a:prstGeom prst="rect">
              <a:avLst/>
            </a:prstGeom>
            <a:noFill/>
            <a:ln w="12700">
              <a:noFill/>
              <a:miter lim="800000"/>
              <a:headEnd type="none" w="sm" len="sm"/>
              <a:tailEnd type="none" w="sm" len="sm"/>
            </a:ln>
          </p:spPr>
          <p:txBody>
            <a:bodyPr>
              <a:spAutoFit/>
            </a:bodyPr>
            <a:lstStyle/>
            <a:p>
              <a:pPr eaLnBrk="0" hangingPunct="0"/>
              <a:r>
                <a:rPr lang="en-US" sz="1600" b="1">
                  <a:solidFill>
                    <a:schemeClr val="hlink"/>
                  </a:solidFill>
                  <a:latin typeface="Times New Roman" pitchFamily="18" charset="0"/>
                </a:rPr>
                <a:t>Host Asset Values</a:t>
              </a:r>
            </a:p>
          </p:txBody>
        </p:sp>
        <p:sp>
          <p:nvSpPr>
            <p:cNvPr id="151573" name="Line 89"/>
            <p:cNvSpPr>
              <a:spLocks noChangeShapeType="1"/>
            </p:cNvSpPr>
            <p:nvPr/>
          </p:nvSpPr>
          <p:spPr bwMode="auto">
            <a:xfrm flipV="1">
              <a:off x="4590" y="1002"/>
              <a:ext cx="144" cy="127"/>
            </a:xfrm>
            <a:prstGeom prst="line">
              <a:avLst/>
            </a:prstGeom>
            <a:noFill/>
            <a:ln w="19050">
              <a:solidFill>
                <a:schemeClr val="hlink"/>
              </a:solidFill>
              <a:round/>
              <a:headEnd type="triangle" w="med" len="med"/>
              <a:tailEnd type="none" w="sm" len="sm"/>
            </a:ln>
          </p:spPr>
          <p:txBody>
            <a:bodyPr/>
            <a:lstStyle/>
            <a:p>
              <a:endParaRPr lang="en-US"/>
            </a:p>
          </p:txBody>
        </p:sp>
        <p:sp>
          <p:nvSpPr>
            <p:cNvPr id="151574" name="Line 90"/>
            <p:cNvSpPr>
              <a:spLocks noChangeShapeType="1"/>
            </p:cNvSpPr>
            <p:nvPr/>
          </p:nvSpPr>
          <p:spPr bwMode="auto">
            <a:xfrm>
              <a:off x="4554" y="1542"/>
              <a:ext cx="143" cy="115"/>
            </a:xfrm>
            <a:prstGeom prst="line">
              <a:avLst/>
            </a:prstGeom>
            <a:noFill/>
            <a:ln w="19050">
              <a:solidFill>
                <a:schemeClr val="hlink"/>
              </a:solidFill>
              <a:round/>
              <a:headEnd type="triangle" w="med" len="med"/>
              <a:tailEnd type="none" w="sm" len="sm"/>
            </a:ln>
          </p:spPr>
          <p:txBody>
            <a:bodyPr/>
            <a:lstStyle/>
            <a:p>
              <a:endParaRPr lang="en-US"/>
            </a:p>
          </p:txBody>
        </p:sp>
        <p:sp>
          <p:nvSpPr>
            <p:cNvPr id="151575" name="Line 91"/>
            <p:cNvSpPr>
              <a:spLocks noChangeShapeType="1"/>
            </p:cNvSpPr>
            <p:nvPr/>
          </p:nvSpPr>
          <p:spPr bwMode="auto">
            <a:xfrm flipV="1">
              <a:off x="4582" y="1316"/>
              <a:ext cx="172" cy="6"/>
            </a:xfrm>
            <a:prstGeom prst="line">
              <a:avLst/>
            </a:prstGeom>
            <a:noFill/>
            <a:ln w="19050">
              <a:solidFill>
                <a:schemeClr val="hlink"/>
              </a:solidFill>
              <a:round/>
              <a:headEnd type="triangle" w="med" len="med"/>
              <a:tailEnd type="none" w="sm" len="sm"/>
            </a:ln>
          </p:spPr>
          <p:txBody>
            <a:bodyPr/>
            <a:lstStyle/>
            <a:p>
              <a:endParaRPr lang="en-US"/>
            </a:p>
          </p:txBody>
        </p:sp>
        <p:sp>
          <p:nvSpPr>
            <p:cNvPr id="151576" name="AutoShape 125"/>
            <p:cNvSpPr>
              <a:spLocks noChangeArrowheads="1"/>
            </p:cNvSpPr>
            <p:nvPr/>
          </p:nvSpPr>
          <p:spPr bwMode="auto">
            <a:xfrm>
              <a:off x="4130" y="1560"/>
              <a:ext cx="139" cy="375"/>
            </a:xfrm>
            <a:prstGeom prst="upArrow">
              <a:avLst>
                <a:gd name="adj1" fmla="val 50000"/>
                <a:gd name="adj2" fmla="val 67446"/>
              </a:avLst>
            </a:prstGeom>
            <a:solidFill>
              <a:schemeClr val="accent1"/>
            </a:solidFill>
            <a:ln w="12700">
              <a:solidFill>
                <a:schemeClr val="tx1"/>
              </a:solidFill>
              <a:miter lim="800000"/>
              <a:headEnd type="none" w="sm" len="sm"/>
              <a:tailEnd type="none" w="sm" len="sm"/>
            </a:ln>
          </p:spPr>
          <p:txBody>
            <a:bodyPr wrap="none" anchor="ctr"/>
            <a:lstStyle/>
            <a:p>
              <a:pPr eaLnBrk="0" hangingPunct="0"/>
              <a:endParaRPr lang="en-US"/>
            </a:p>
          </p:txBody>
        </p:sp>
        <p:sp>
          <p:nvSpPr>
            <p:cNvPr id="151577" name="AutoShape 126"/>
            <p:cNvSpPr>
              <a:spLocks noChangeArrowheads="1"/>
            </p:cNvSpPr>
            <p:nvPr/>
          </p:nvSpPr>
          <p:spPr bwMode="auto">
            <a:xfrm>
              <a:off x="3064" y="1336"/>
              <a:ext cx="329" cy="144"/>
            </a:xfrm>
            <a:prstGeom prst="leftArrow">
              <a:avLst>
                <a:gd name="adj1" fmla="val 50000"/>
                <a:gd name="adj2" fmla="val 57118"/>
              </a:avLst>
            </a:prstGeom>
            <a:solidFill>
              <a:schemeClr val="accent1"/>
            </a:solidFill>
            <a:ln w="12700">
              <a:solidFill>
                <a:schemeClr val="tx1"/>
              </a:solidFill>
              <a:miter lim="800000"/>
              <a:headEnd type="none" w="sm" len="sm"/>
              <a:tailEnd type="none" w="sm" len="sm"/>
            </a:ln>
          </p:spPr>
          <p:txBody>
            <a:bodyPr wrap="none" anchor="ctr"/>
            <a:lstStyle/>
            <a:p>
              <a:pPr eaLnBrk="0" hangingPunct="0"/>
              <a:endParaRPr lang="en-US"/>
            </a:p>
          </p:txBody>
        </p:sp>
      </p:grpSp>
      <p:grpSp>
        <p:nvGrpSpPr>
          <p:cNvPr id="151560" name="Group 132"/>
          <p:cNvGrpSpPr>
            <a:grpSpLocks/>
          </p:cNvGrpSpPr>
          <p:nvPr/>
        </p:nvGrpSpPr>
        <p:grpSpPr bwMode="auto">
          <a:xfrm>
            <a:off x="4756150" y="3151188"/>
            <a:ext cx="3144838" cy="2898775"/>
            <a:chOff x="2996" y="1985"/>
            <a:chExt cx="1981" cy="1826"/>
          </a:xfrm>
        </p:grpSpPr>
        <p:sp>
          <p:nvSpPr>
            <p:cNvPr id="151562" name="Text Box 75"/>
            <p:cNvSpPr txBox="1">
              <a:spLocks noChangeArrowheads="1"/>
            </p:cNvSpPr>
            <p:nvPr/>
          </p:nvSpPr>
          <p:spPr bwMode="auto">
            <a:xfrm>
              <a:off x="3472" y="3022"/>
              <a:ext cx="1489" cy="212"/>
            </a:xfrm>
            <a:prstGeom prst="rect">
              <a:avLst/>
            </a:prstGeom>
            <a:noFill/>
            <a:ln w="12700">
              <a:noFill/>
              <a:miter lim="800000"/>
              <a:headEnd type="none" w="sm" len="sm"/>
              <a:tailEnd type="none" w="sm" len="sm"/>
            </a:ln>
          </p:spPr>
          <p:txBody>
            <a:bodyPr>
              <a:spAutoFit/>
            </a:bodyPr>
            <a:lstStyle/>
            <a:p>
              <a:pPr algn="ctr" eaLnBrk="0" hangingPunct="0"/>
              <a:r>
                <a:rPr lang="en-US" sz="1600" b="1"/>
                <a:t>Recommendations</a:t>
              </a:r>
            </a:p>
          </p:txBody>
        </p:sp>
        <p:sp>
          <p:nvSpPr>
            <p:cNvPr id="151563" name="Text Box 76"/>
            <p:cNvSpPr txBox="1">
              <a:spLocks noChangeArrowheads="1"/>
            </p:cNvSpPr>
            <p:nvPr/>
          </p:nvSpPr>
          <p:spPr bwMode="auto">
            <a:xfrm>
              <a:off x="3537" y="1985"/>
              <a:ext cx="665" cy="212"/>
            </a:xfrm>
            <a:prstGeom prst="rect">
              <a:avLst/>
            </a:prstGeom>
            <a:noFill/>
            <a:ln w="12700">
              <a:noFill/>
              <a:miter lim="800000"/>
              <a:headEnd type="none" w="sm" len="sm"/>
              <a:tailEnd type="none" w="sm" len="sm"/>
            </a:ln>
          </p:spPr>
          <p:txBody>
            <a:bodyPr>
              <a:spAutoFit/>
            </a:bodyPr>
            <a:lstStyle/>
            <a:p>
              <a:pPr algn="ctr" eaLnBrk="0" hangingPunct="0"/>
              <a:r>
                <a:rPr lang="en-US" sz="1600" b="1"/>
                <a:t>Metrics</a:t>
              </a:r>
            </a:p>
          </p:txBody>
        </p:sp>
        <p:pic>
          <p:nvPicPr>
            <p:cNvPr id="151564" name="Picture 83" descr="Followed Recommendation"/>
            <p:cNvPicPr>
              <a:picLocks noChangeAspect="1" noChangeArrowheads="1"/>
            </p:cNvPicPr>
            <p:nvPr/>
          </p:nvPicPr>
          <p:blipFill>
            <a:blip r:embed="rId6"/>
            <a:srcRect t="38501" r="80066" b="47754"/>
            <a:stretch>
              <a:fillRect/>
            </a:stretch>
          </p:blipFill>
          <p:spPr bwMode="auto">
            <a:xfrm>
              <a:off x="3643" y="3267"/>
              <a:ext cx="1155" cy="482"/>
            </a:xfrm>
            <a:prstGeom prst="rect">
              <a:avLst/>
            </a:prstGeom>
            <a:noFill/>
            <a:ln w="9525">
              <a:noFill/>
              <a:miter lim="800000"/>
              <a:headEnd/>
              <a:tailEnd/>
            </a:ln>
          </p:spPr>
        </p:pic>
        <p:pic>
          <p:nvPicPr>
            <p:cNvPr id="151565" name="Picture 84" descr="Metric Hops"/>
            <p:cNvPicPr>
              <a:picLocks noChangeAspect="1" noChangeArrowheads="1"/>
            </p:cNvPicPr>
            <p:nvPr/>
          </p:nvPicPr>
          <p:blipFill>
            <a:blip r:embed="rId7"/>
            <a:srcRect l="20506" t="8646" r="40401" b="51942"/>
            <a:stretch>
              <a:fillRect/>
            </a:stretch>
          </p:blipFill>
          <p:spPr bwMode="auto">
            <a:xfrm>
              <a:off x="3648" y="2231"/>
              <a:ext cx="1137" cy="765"/>
            </a:xfrm>
            <a:prstGeom prst="rect">
              <a:avLst/>
            </a:prstGeom>
            <a:noFill/>
            <a:ln w="9525">
              <a:noFill/>
              <a:miter lim="800000"/>
              <a:headEnd/>
              <a:tailEnd/>
            </a:ln>
          </p:spPr>
        </p:pic>
        <p:sp>
          <p:nvSpPr>
            <p:cNvPr id="151566" name="Line 122"/>
            <p:cNvSpPr>
              <a:spLocks noChangeShapeType="1"/>
            </p:cNvSpPr>
            <p:nvPr/>
          </p:nvSpPr>
          <p:spPr bwMode="auto">
            <a:xfrm flipV="1">
              <a:off x="3009" y="2547"/>
              <a:ext cx="559" cy="183"/>
            </a:xfrm>
            <a:prstGeom prst="line">
              <a:avLst/>
            </a:prstGeom>
            <a:noFill/>
            <a:ln w="28575">
              <a:solidFill>
                <a:srgbClr val="0033CC"/>
              </a:solidFill>
              <a:round/>
              <a:headEnd type="none" w="sm" len="sm"/>
              <a:tailEnd type="triangle" w="med" len="med"/>
            </a:ln>
          </p:spPr>
          <p:txBody>
            <a:bodyPr/>
            <a:lstStyle/>
            <a:p>
              <a:endParaRPr lang="en-US"/>
            </a:p>
          </p:txBody>
        </p:sp>
        <p:sp>
          <p:nvSpPr>
            <p:cNvPr id="151567" name="Line 123"/>
            <p:cNvSpPr>
              <a:spLocks noChangeShapeType="1"/>
            </p:cNvSpPr>
            <p:nvPr/>
          </p:nvSpPr>
          <p:spPr bwMode="auto">
            <a:xfrm>
              <a:off x="2996" y="3230"/>
              <a:ext cx="559" cy="174"/>
            </a:xfrm>
            <a:prstGeom prst="line">
              <a:avLst/>
            </a:prstGeom>
            <a:noFill/>
            <a:ln w="28575">
              <a:solidFill>
                <a:srgbClr val="0033CC"/>
              </a:solidFill>
              <a:round/>
              <a:headEnd type="none" w="sm" len="sm"/>
              <a:tailEnd type="triangle" w="med" len="med"/>
            </a:ln>
          </p:spPr>
          <p:txBody>
            <a:bodyPr/>
            <a:lstStyle/>
            <a:p>
              <a:endParaRPr lang="en-US"/>
            </a:p>
          </p:txBody>
        </p:sp>
        <p:sp>
          <p:nvSpPr>
            <p:cNvPr id="151568" name="Rectangle 127"/>
            <p:cNvSpPr>
              <a:spLocks noChangeArrowheads="1"/>
            </p:cNvSpPr>
            <p:nvPr/>
          </p:nvSpPr>
          <p:spPr bwMode="auto">
            <a:xfrm>
              <a:off x="3583" y="1991"/>
              <a:ext cx="1394" cy="1820"/>
            </a:xfrm>
            <a:prstGeom prst="rect">
              <a:avLst/>
            </a:prstGeom>
            <a:noFill/>
            <a:ln w="28575">
              <a:solidFill>
                <a:srgbClr val="0033CC"/>
              </a:solidFill>
              <a:miter lim="800000"/>
              <a:headEnd type="none" w="sm" len="sm"/>
              <a:tailEnd type="none" w="sm" len="sm"/>
            </a:ln>
          </p:spPr>
          <p:txBody>
            <a:bodyPr wrap="none" anchor="ctr"/>
            <a:lstStyle/>
            <a:p>
              <a:pPr algn="ctr" eaLnBrk="0" hangingPunct="0"/>
              <a:endParaRPr lang="en-US">
                <a:solidFill>
                  <a:srgbClr val="FFFF00"/>
                </a:solidFill>
              </a:endParaRPr>
            </a:p>
          </p:txBody>
        </p:sp>
      </p:grpSp>
      <p:pic>
        <p:nvPicPr>
          <p:cNvPr id="151561" name="Picture 41" descr="overall"/>
          <p:cNvPicPr>
            <a:picLocks noChangeAspect="1" noChangeArrowheads="1"/>
          </p:cNvPicPr>
          <p:nvPr/>
        </p:nvPicPr>
        <p:blipFill>
          <a:blip r:embed="rId8"/>
          <a:srcRect l="26933" t="10164" r="2255" b="24454"/>
          <a:stretch>
            <a:fillRect/>
          </a:stretch>
        </p:blipFill>
        <p:spPr bwMode="auto">
          <a:xfrm>
            <a:off x="2370138" y="4227513"/>
            <a:ext cx="2366962" cy="1546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2"/>
          <p:cNvSpPr>
            <a:spLocks noGrp="1" noChangeArrowheads="1"/>
          </p:cNvSpPr>
          <p:nvPr>
            <p:ph type="title" idx="4294967295"/>
          </p:nvPr>
        </p:nvSpPr>
        <p:spPr>
          <a:xfrm>
            <a:off x="1066800" y="0"/>
            <a:ext cx="7967663" cy="762000"/>
          </a:xfrm>
        </p:spPr>
        <p:txBody>
          <a:bodyPr/>
          <a:lstStyle/>
          <a:p>
            <a:r>
              <a:rPr lang="en-US" sz="2400" smtClean="0"/>
              <a:t>Attack Graphs Can Be Difficult to Understand</a:t>
            </a:r>
          </a:p>
        </p:txBody>
      </p:sp>
      <p:pic>
        <p:nvPicPr>
          <p:cNvPr id="153602" name="Picture 3" descr="testag"/>
          <p:cNvPicPr>
            <a:picLocks noChangeAspect="1" noChangeArrowheads="1"/>
          </p:cNvPicPr>
          <p:nvPr/>
        </p:nvPicPr>
        <p:blipFill>
          <a:blip r:embed="rId3"/>
          <a:srcRect/>
          <a:stretch>
            <a:fillRect/>
          </a:stretch>
        </p:blipFill>
        <p:spPr bwMode="auto">
          <a:xfrm>
            <a:off x="0" y="990600"/>
            <a:ext cx="9144000" cy="510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Rectangle 2"/>
          <p:cNvSpPr>
            <a:spLocks noGrp="1" noChangeArrowheads="1"/>
          </p:cNvSpPr>
          <p:nvPr>
            <p:ph type="title" idx="4294967295"/>
          </p:nvPr>
        </p:nvSpPr>
        <p:spPr/>
        <p:txBody>
          <a:bodyPr/>
          <a:lstStyle/>
          <a:p>
            <a:r>
              <a:rPr lang="en-US" smtClean="0"/>
              <a:t>Previous NetSPA GUI: GARNET</a:t>
            </a:r>
          </a:p>
        </p:txBody>
      </p:sp>
      <p:sp>
        <p:nvSpPr>
          <p:cNvPr id="155650" name="Rectangle 3"/>
          <p:cNvSpPr>
            <a:spLocks noGrp="1" noChangeArrowheads="1"/>
          </p:cNvSpPr>
          <p:nvPr>
            <p:ph type="body" idx="4294967295"/>
          </p:nvPr>
        </p:nvSpPr>
        <p:spPr>
          <a:xfrm>
            <a:off x="6588125" y="1330325"/>
            <a:ext cx="2555875" cy="4729163"/>
          </a:xfrm>
        </p:spPr>
        <p:txBody>
          <a:bodyPr/>
          <a:lstStyle/>
          <a:p>
            <a:r>
              <a:rPr lang="en-US" smtClean="0"/>
              <a:t>Many of its key features have been kept intact</a:t>
            </a:r>
          </a:p>
          <a:p>
            <a:pPr lvl="1"/>
            <a:r>
              <a:rPr lang="en-US" smtClean="0"/>
              <a:t>Ability to perform “What-If” experiments</a:t>
            </a:r>
          </a:p>
          <a:p>
            <a:pPr lvl="1"/>
            <a:r>
              <a:rPr lang="en-US" smtClean="0"/>
              <a:t>Network level metrics</a:t>
            </a:r>
          </a:p>
          <a:p>
            <a:r>
              <a:rPr lang="en-US" smtClean="0"/>
              <a:t>Major shortcomings have been addressed</a:t>
            </a:r>
          </a:p>
          <a:p>
            <a:pPr lvl="1"/>
            <a:endParaRPr lang="en-US" smtClean="0"/>
          </a:p>
          <a:p>
            <a:pPr lvl="1">
              <a:buFontTx/>
              <a:buNone/>
            </a:pPr>
            <a:endParaRPr lang="en-US" smtClean="0"/>
          </a:p>
        </p:txBody>
      </p:sp>
      <p:pic>
        <p:nvPicPr>
          <p:cNvPr id="155651" name="Picture 2" descr="AG Depth 2"/>
          <p:cNvPicPr>
            <a:picLocks noChangeAspect="1" noChangeArrowheads="1"/>
          </p:cNvPicPr>
          <p:nvPr/>
        </p:nvPicPr>
        <p:blipFill>
          <a:blip r:embed="rId3"/>
          <a:srcRect/>
          <a:stretch>
            <a:fillRect/>
          </a:stretch>
        </p:blipFill>
        <p:spPr bwMode="auto">
          <a:xfrm>
            <a:off x="260350" y="1419225"/>
            <a:ext cx="6316663" cy="3819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4"/>
          <p:cNvSpPr>
            <a:spLocks noGrp="1" noChangeArrowheads="1"/>
          </p:cNvSpPr>
          <p:nvPr>
            <p:ph type="title" idx="4294967295"/>
          </p:nvPr>
        </p:nvSpPr>
        <p:spPr/>
        <p:txBody>
          <a:bodyPr/>
          <a:lstStyle/>
          <a:p>
            <a:r>
              <a:rPr lang="en-US" smtClean="0"/>
              <a:t>NAVIGATOR</a:t>
            </a:r>
          </a:p>
        </p:txBody>
      </p:sp>
      <p:pic>
        <p:nvPicPr>
          <p:cNvPr id="157698" name="Picture 5" descr="overall"/>
          <p:cNvPicPr>
            <a:picLocks noChangeAspect="1" noChangeArrowheads="1"/>
          </p:cNvPicPr>
          <p:nvPr/>
        </p:nvPicPr>
        <p:blipFill>
          <a:blip r:embed="rId3"/>
          <a:srcRect/>
          <a:stretch>
            <a:fillRect/>
          </a:stretch>
        </p:blipFill>
        <p:spPr bwMode="auto">
          <a:xfrm>
            <a:off x="825500" y="841375"/>
            <a:ext cx="7323138" cy="51768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Rectangle 2"/>
          <p:cNvSpPr>
            <a:spLocks noGrp="1" noChangeArrowheads="1"/>
          </p:cNvSpPr>
          <p:nvPr>
            <p:ph type="title" idx="4294967295"/>
          </p:nvPr>
        </p:nvSpPr>
        <p:spPr/>
        <p:txBody>
          <a:bodyPr/>
          <a:lstStyle/>
          <a:p>
            <a:r>
              <a:rPr lang="en-US" smtClean="0"/>
              <a:t>Outline</a:t>
            </a:r>
          </a:p>
        </p:txBody>
      </p:sp>
      <p:sp>
        <p:nvSpPr>
          <p:cNvPr id="159746" name="Rectangle 3"/>
          <p:cNvSpPr>
            <a:spLocks noGrp="1" noChangeArrowheads="1"/>
          </p:cNvSpPr>
          <p:nvPr>
            <p:ph type="body" idx="4294967295"/>
          </p:nvPr>
        </p:nvSpPr>
        <p:spPr/>
        <p:txBody>
          <a:bodyPr/>
          <a:lstStyle/>
          <a:p>
            <a:r>
              <a:rPr lang="en-US" smtClean="0">
                <a:solidFill>
                  <a:schemeClr val="folHlink"/>
                </a:solidFill>
              </a:rPr>
              <a:t>Introduction</a:t>
            </a:r>
          </a:p>
          <a:p>
            <a:r>
              <a:rPr lang="en-US" smtClean="0"/>
              <a:t>New Features</a:t>
            </a:r>
          </a:p>
          <a:p>
            <a:pPr marL="742950" lvl="1" indent="-285750"/>
            <a:r>
              <a:rPr lang="en-US" smtClean="0"/>
              <a:t>Client side vulnerabilities and trust relationships</a:t>
            </a:r>
          </a:p>
          <a:p>
            <a:pPr marL="742950" lvl="1" indent="-285750"/>
            <a:r>
              <a:rPr lang="en-US" smtClean="0"/>
              <a:t>Network infrastructure</a:t>
            </a:r>
          </a:p>
          <a:p>
            <a:pPr marL="742950" lvl="1" indent="-285750"/>
            <a:r>
              <a:rPr lang="en-US" smtClean="0"/>
              <a:t>Host level zooming</a:t>
            </a:r>
          </a:p>
          <a:p>
            <a:r>
              <a:rPr lang="en-US" smtClean="0"/>
              <a:t>Enhancements</a:t>
            </a:r>
          </a:p>
          <a:p>
            <a:r>
              <a:rPr lang="en-US" smtClean="0"/>
              <a:t>Conclusion</a:t>
            </a:r>
          </a:p>
        </p:txBody>
      </p:sp>
      <p:sp>
        <p:nvSpPr>
          <p:cNvPr id="159747" name="AutoShape 4"/>
          <p:cNvSpPr>
            <a:spLocks noChangeArrowheads="1"/>
          </p:cNvSpPr>
          <p:nvPr/>
        </p:nvSpPr>
        <p:spPr bwMode="auto">
          <a:xfrm>
            <a:off x="533400" y="1836738"/>
            <a:ext cx="381000" cy="188912"/>
          </a:xfrm>
          <a:prstGeom prst="rightArrow">
            <a:avLst>
              <a:gd name="adj1" fmla="val 50000"/>
              <a:gd name="adj2" fmla="val 50420"/>
            </a:avLst>
          </a:prstGeom>
          <a:solidFill>
            <a:schemeClr val="accent1"/>
          </a:solidFill>
          <a:ln w="12700">
            <a:solidFill>
              <a:schemeClr val="tx1"/>
            </a:solidFill>
            <a:miter lim="800000"/>
            <a:headEnd type="none" w="sm" len="sm"/>
            <a:tailEnd type="none" w="sm" len="sm"/>
          </a:ln>
        </p:spPr>
        <p:txBody>
          <a:bodyPr wrap="none" anchor="ctr"/>
          <a:lstStyle/>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Rectangle 2"/>
          <p:cNvSpPr>
            <a:spLocks noGrp="1" noChangeArrowheads="1"/>
          </p:cNvSpPr>
          <p:nvPr>
            <p:ph type="title" idx="4294967295"/>
          </p:nvPr>
        </p:nvSpPr>
        <p:spPr>
          <a:xfrm>
            <a:off x="1066800" y="0"/>
            <a:ext cx="7639050" cy="762000"/>
          </a:xfrm>
        </p:spPr>
        <p:txBody>
          <a:bodyPr/>
          <a:lstStyle/>
          <a:p>
            <a:r>
              <a:rPr lang="en-US" smtClean="0"/>
              <a:t>Client-side Attacks and Trust Relationships</a:t>
            </a:r>
          </a:p>
        </p:txBody>
      </p:sp>
      <p:sp>
        <p:nvSpPr>
          <p:cNvPr id="161794" name="Rectangle 3"/>
          <p:cNvSpPr>
            <a:spLocks noGrp="1" noChangeArrowheads="1"/>
          </p:cNvSpPr>
          <p:nvPr>
            <p:ph type="body" idx="4294967295"/>
          </p:nvPr>
        </p:nvSpPr>
        <p:spPr/>
        <p:txBody>
          <a:bodyPr/>
          <a:lstStyle/>
          <a:p>
            <a:r>
              <a:rPr lang="en-US" smtClean="0"/>
              <a:t>Client-side attacks are an increasingly common attack vector that rely on vulnerable client software connecting to a malicious server</a:t>
            </a:r>
          </a:p>
          <a:p>
            <a:r>
              <a:rPr lang="en-US" smtClean="0"/>
              <a:t>Attackers also exploit trust relationships, where certain machines are given high level privileges on other machines without passwords or other verification</a:t>
            </a:r>
          </a:p>
          <a:p>
            <a:r>
              <a:rPr lang="en-US" smtClean="0"/>
              <a:t>Differentiating between server-side, client-side, and trust relationship attacks is important because their respective countermeasures vary greatly</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Rectangle 5"/>
          <p:cNvSpPr>
            <a:spLocks noGrp="1" noChangeArrowheads="1"/>
          </p:cNvSpPr>
          <p:nvPr>
            <p:ph type="title" idx="4294967295"/>
          </p:nvPr>
        </p:nvSpPr>
        <p:spPr/>
        <p:txBody>
          <a:bodyPr/>
          <a:lstStyle/>
          <a:p>
            <a:r>
              <a:rPr lang="en-US" smtClean="0"/>
              <a:t>Differentiating Between Attack Types</a:t>
            </a:r>
          </a:p>
        </p:txBody>
      </p:sp>
      <p:pic>
        <p:nvPicPr>
          <p:cNvPr id="163842" name="Picture 4" descr="arrows"/>
          <p:cNvPicPr>
            <a:picLocks noChangeAspect="1" noChangeArrowheads="1"/>
          </p:cNvPicPr>
          <p:nvPr/>
        </p:nvPicPr>
        <p:blipFill>
          <a:blip r:embed="rId3"/>
          <a:srcRect/>
          <a:stretch>
            <a:fillRect/>
          </a:stretch>
        </p:blipFill>
        <p:spPr bwMode="auto">
          <a:xfrm>
            <a:off x="882650" y="1666875"/>
            <a:ext cx="7173913" cy="3333750"/>
          </a:xfrm>
          <a:prstGeom prst="rect">
            <a:avLst/>
          </a:prstGeom>
          <a:noFill/>
          <a:ln w="9525">
            <a:noFill/>
            <a:miter lim="800000"/>
            <a:headEnd/>
            <a:tailEnd/>
          </a:ln>
        </p:spPr>
      </p:pic>
      <p:grpSp>
        <p:nvGrpSpPr>
          <p:cNvPr id="203785" name="Group 9"/>
          <p:cNvGrpSpPr>
            <a:grpSpLocks/>
          </p:cNvGrpSpPr>
          <p:nvPr/>
        </p:nvGrpSpPr>
        <p:grpSpPr bwMode="auto">
          <a:xfrm>
            <a:off x="584200" y="4162425"/>
            <a:ext cx="3946525" cy="1174750"/>
            <a:chOff x="368" y="2622"/>
            <a:chExt cx="2486" cy="740"/>
          </a:xfrm>
        </p:grpSpPr>
        <p:sp>
          <p:nvSpPr>
            <p:cNvPr id="163862" name="Text Box 7"/>
            <p:cNvSpPr txBox="1">
              <a:spLocks noChangeArrowheads="1"/>
            </p:cNvSpPr>
            <p:nvPr/>
          </p:nvSpPr>
          <p:spPr bwMode="auto">
            <a:xfrm>
              <a:off x="368" y="3112"/>
              <a:ext cx="2486" cy="250"/>
            </a:xfrm>
            <a:prstGeom prst="rect">
              <a:avLst/>
            </a:prstGeom>
            <a:noFill/>
            <a:ln w="9525">
              <a:noFill/>
              <a:miter lim="800000"/>
              <a:headEnd/>
              <a:tailEnd/>
            </a:ln>
          </p:spPr>
          <p:txBody>
            <a:bodyPr>
              <a:spAutoFit/>
            </a:bodyPr>
            <a:lstStyle/>
            <a:p>
              <a:pPr>
                <a:spcBef>
                  <a:spcPct val="50000"/>
                </a:spcBef>
              </a:pPr>
              <a:r>
                <a:rPr lang="en-US" sz="2000"/>
                <a:t>Solid line = Server Side Attack</a:t>
              </a:r>
            </a:p>
          </p:txBody>
        </p:sp>
        <p:sp>
          <p:nvSpPr>
            <p:cNvPr id="163863" name="Line 8"/>
            <p:cNvSpPr>
              <a:spLocks noChangeShapeType="1"/>
            </p:cNvSpPr>
            <p:nvPr/>
          </p:nvSpPr>
          <p:spPr bwMode="auto">
            <a:xfrm flipV="1">
              <a:off x="1046" y="2622"/>
              <a:ext cx="5" cy="516"/>
            </a:xfrm>
            <a:prstGeom prst="line">
              <a:avLst/>
            </a:prstGeom>
            <a:noFill/>
            <a:ln w="76200">
              <a:solidFill>
                <a:schemeClr val="tx1"/>
              </a:solidFill>
              <a:round/>
              <a:headEnd/>
              <a:tailEnd type="triangle" w="med" len="med"/>
            </a:ln>
          </p:spPr>
          <p:txBody>
            <a:bodyPr/>
            <a:lstStyle/>
            <a:p>
              <a:endParaRPr lang="en-US"/>
            </a:p>
          </p:txBody>
        </p:sp>
      </p:grpSp>
      <p:grpSp>
        <p:nvGrpSpPr>
          <p:cNvPr id="203788" name="Group 12"/>
          <p:cNvGrpSpPr>
            <a:grpSpLocks/>
          </p:cNvGrpSpPr>
          <p:nvPr/>
        </p:nvGrpSpPr>
        <p:grpSpPr bwMode="auto">
          <a:xfrm>
            <a:off x="1249363" y="4291013"/>
            <a:ext cx="3946525" cy="1174750"/>
            <a:chOff x="368" y="2622"/>
            <a:chExt cx="2486" cy="740"/>
          </a:xfrm>
        </p:grpSpPr>
        <p:sp>
          <p:nvSpPr>
            <p:cNvPr id="163860" name="Text Box 13"/>
            <p:cNvSpPr txBox="1">
              <a:spLocks noChangeArrowheads="1"/>
            </p:cNvSpPr>
            <p:nvPr/>
          </p:nvSpPr>
          <p:spPr bwMode="auto">
            <a:xfrm>
              <a:off x="368" y="3112"/>
              <a:ext cx="2486" cy="250"/>
            </a:xfrm>
            <a:prstGeom prst="rect">
              <a:avLst/>
            </a:prstGeom>
            <a:noFill/>
            <a:ln w="9525">
              <a:noFill/>
              <a:miter lim="800000"/>
              <a:headEnd/>
              <a:tailEnd/>
            </a:ln>
          </p:spPr>
          <p:txBody>
            <a:bodyPr>
              <a:spAutoFit/>
            </a:bodyPr>
            <a:lstStyle/>
            <a:p>
              <a:pPr>
                <a:spcBef>
                  <a:spcPct val="50000"/>
                </a:spcBef>
              </a:pPr>
              <a:r>
                <a:rPr lang="en-US" sz="2000"/>
                <a:t>Dashed line = Client Side Attack</a:t>
              </a:r>
            </a:p>
          </p:txBody>
        </p:sp>
        <p:sp>
          <p:nvSpPr>
            <p:cNvPr id="163861" name="Line 14"/>
            <p:cNvSpPr>
              <a:spLocks noChangeShapeType="1"/>
            </p:cNvSpPr>
            <p:nvPr/>
          </p:nvSpPr>
          <p:spPr bwMode="auto">
            <a:xfrm flipV="1">
              <a:off x="1046" y="2622"/>
              <a:ext cx="5" cy="516"/>
            </a:xfrm>
            <a:prstGeom prst="line">
              <a:avLst/>
            </a:prstGeom>
            <a:noFill/>
            <a:ln w="76200">
              <a:solidFill>
                <a:schemeClr val="tx1"/>
              </a:solidFill>
              <a:round/>
              <a:headEnd/>
              <a:tailEnd type="triangle" w="med" len="med"/>
            </a:ln>
          </p:spPr>
          <p:txBody>
            <a:bodyPr/>
            <a:lstStyle/>
            <a:p>
              <a:endParaRPr lang="en-US"/>
            </a:p>
          </p:txBody>
        </p:sp>
      </p:grpSp>
      <p:grpSp>
        <p:nvGrpSpPr>
          <p:cNvPr id="203794" name="Group 18"/>
          <p:cNvGrpSpPr>
            <a:grpSpLocks/>
          </p:cNvGrpSpPr>
          <p:nvPr/>
        </p:nvGrpSpPr>
        <p:grpSpPr bwMode="auto">
          <a:xfrm>
            <a:off x="1017588" y="4524375"/>
            <a:ext cx="4700587" cy="1174750"/>
            <a:chOff x="641" y="2850"/>
            <a:chExt cx="2961" cy="740"/>
          </a:xfrm>
        </p:grpSpPr>
        <p:sp>
          <p:nvSpPr>
            <p:cNvPr id="163858" name="Text Box 16"/>
            <p:cNvSpPr txBox="1">
              <a:spLocks noChangeArrowheads="1"/>
            </p:cNvSpPr>
            <p:nvPr/>
          </p:nvSpPr>
          <p:spPr bwMode="auto">
            <a:xfrm>
              <a:off x="641" y="3340"/>
              <a:ext cx="2961" cy="250"/>
            </a:xfrm>
            <a:prstGeom prst="rect">
              <a:avLst/>
            </a:prstGeom>
            <a:noFill/>
            <a:ln w="9525">
              <a:noFill/>
              <a:miter lim="800000"/>
              <a:headEnd/>
              <a:tailEnd/>
            </a:ln>
          </p:spPr>
          <p:txBody>
            <a:bodyPr>
              <a:spAutoFit/>
            </a:bodyPr>
            <a:lstStyle/>
            <a:p>
              <a:pPr>
                <a:spcBef>
                  <a:spcPct val="50000"/>
                </a:spcBef>
              </a:pPr>
              <a:r>
                <a:rPr lang="en-US" sz="2000"/>
                <a:t>Dotted line = Trust Relationship Attack</a:t>
              </a:r>
            </a:p>
          </p:txBody>
        </p:sp>
        <p:sp>
          <p:nvSpPr>
            <p:cNvPr id="163859" name="Line 17"/>
            <p:cNvSpPr>
              <a:spLocks noChangeShapeType="1"/>
            </p:cNvSpPr>
            <p:nvPr/>
          </p:nvSpPr>
          <p:spPr bwMode="auto">
            <a:xfrm flipV="1">
              <a:off x="1319" y="2850"/>
              <a:ext cx="6" cy="516"/>
            </a:xfrm>
            <a:prstGeom prst="line">
              <a:avLst/>
            </a:prstGeom>
            <a:noFill/>
            <a:ln w="76200">
              <a:solidFill>
                <a:schemeClr val="tx1"/>
              </a:solidFill>
              <a:round/>
              <a:headEnd/>
              <a:tailEnd type="triangle" w="med" len="med"/>
            </a:ln>
          </p:spPr>
          <p:txBody>
            <a:bodyPr/>
            <a:lstStyle/>
            <a:p>
              <a:endParaRPr lang="en-US"/>
            </a:p>
          </p:txBody>
        </p:sp>
      </p:grpSp>
      <p:sp>
        <p:nvSpPr>
          <p:cNvPr id="203795" name="Text Box 19"/>
          <p:cNvSpPr txBox="1">
            <a:spLocks noChangeArrowheads="1"/>
          </p:cNvSpPr>
          <p:nvPr/>
        </p:nvSpPr>
        <p:spPr bwMode="auto">
          <a:xfrm>
            <a:off x="4267200" y="4598988"/>
            <a:ext cx="4656138" cy="1006475"/>
          </a:xfrm>
          <a:prstGeom prst="rect">
            <a:avLst/>
          </a:prstGeom>
          <a:noFill/>
          <a:ln w="9525">
            <a:noFill/>
            <a:miter lim="800000"/>
            <a:headEnd/>
            <a:tailEnd/>
          </a:ln>
        </p:spPr>
        <p:txBody>
          <a:bodyPr>
            <a:spAutoFit/>
          </a:bodyPr>
          <a:lstStyle/>
          <a:p>
            <a:pPr>
              <a:spcBef>
                <a:spcPct val="50000"/>
              </a:spcBef>
            </a:pPr>
            <a:r>
              <a:rPr lang="en-US" sz="2000"/>
              <a:t>Single edge between subnets to reduce clutter and emphasize the important attack steps</a:t>
            </a:r>
          </a:p>
        </p:txBody>
      </p:sp>
      <p:grpSp>
        <p:nvGrpSpPr>
          <p:cNvPr id="203801" name="Group 25"/>
          <p:cNvGrpSpPr>
            <a:grpSpLocks/>
          </p:cNvGrpSpPr>
          <p:nvPr/>
        </p:nvGrpSpPr>
        <p:grpSpPr bwMode="auto">
          <a:xfrm>
            <a:off x="4371975" y="4122738"/>
            <a:ext cx="4476750" cy="1206500"/>
            <a:chOff x="2754" y="2597"/>
            <a:chExt cx="2820" cy="760"/>
          </a:xfrm>
        </p:grpSpPr>
        <p:sp>
          <p:nvSpPr>
            <p:cNvPr id="163854" name="Text Box 20"/>
            <p:cNvSpPr txBox="1">
              <a:spLocks noChangeArrowheads="1"/>
            </p:cNvSpPr>
            <p:nvPr/>
          </p:nvSpPr>
          <p:spPr bwMode="auto">
            <a:xfrm>
              <a:off x="3436" y="3107"/>
              <a:ext cx="2138" cy="250"/>
            </a:xfrm>
            <a:prstGeom prst="rect">
              <a:avLst/>
            </a:prstGeom>
            <a:noFill/>
            <a:ln w="9525">
              <a:noFill/>
              <a:miter lim="800000"/>
              <a:headEnd/>
              <a:tailEnd/>
            </a:ln>
          </p:spPr>
          <p:txBody>
            <a:bodyPr>
              <a:spAutoFit/>
            </a:bodyPr>
            <a:lstStyle/>
            <a:p>
              <a:pPr>
                <a:spcBef>
                  <a:spcPct val="50000"/>
                </a:spcBef>
              </a:pPr>
              <a:r>
                <a:rPr lang="en-US" sz="2000"/>
                <a:t>Show multiple attack types</a:t>
              </a:r>
            </a:p>
          </p:txBody>
        </p:sp>
        <p:sp>
          <p:nvSpPr>
            <p:cNvPr id="163855" name="Line 22"/>
            <p:cNvSpPr>
              <a:spLocks noChangeShapeType="1"/>
            </p:cNvSpPr>
            <p:nvPr/>
          </p:nvSpPr>
          <p:spPr bwMode="auto">
            <a:xfrm flipH="1" flipV="1">
              <a:off x="3158" y="2597"/>
              <a:ext cx="318" cy="647"/>
            </a:xfrm>
            <a:prstGeom prst="line">
              <a:avLst/>
            </a:prstGeom>
            <a:noFill/>
            <a:ln w="9525">
              <a:solidFill>
                <a:schemeClr val="tx1"/>
              </a:solidFill>
              <a:round/>
              <a:headEnd/>
              <a:tailEnd type="triangle" w="med" len="med"/>
            </a:ln>
          </p:spPr>
          <p:txBody>
            <a:bodyPr/>
            <a:lstStyle/>
            <a:p>
              <a:endParaRPr lang="en-US"/>
            </a:p>
          </p:txBody>
        </p:sp>
        <p:sp>
          <p:nvSpPr>
            <p:cNvPr id="163856" name="Line 23"/>
            <p:cNvSpPr>
              <a:spLocks noChangeShapeType="1"/>
            </p:cNvSpPr>
            <p:nvPr/>
          </p:nvSpPr>
          <p:spPr bwMode="auto">
            <a:xfrm flipH="1" flipV="1">
              <a:off x="2925" y="2779"/>
              <a:ext cx="551" cy="470"/>
            </a:xfrm>
            <a:prstGeom prst="line">
              <a:avLst/>
            </a:prstGeom>
            <a:noFill/>
            <a:ln w="9525">
              <a:solidFill>
                <a:schemeClr val="tx1"/>
              </a:solidFill>
              <a:round/>
              <a:headEnd/>
              <a:tailEnd type="triangle" w="med" len="med"/>
            </a:ln>
          </p:spPr>
          <p:txBody>
            <a:bodyPr/>
            <a:lstStyle/>
            <a:p>
              <a:endParaRPr lang="en-US"/>
            </a:p>
          </p:txBody>
        </p:sp>
        <p:sp>
          <p:nvSpPr>
            <p:cNvPr id="163857" name="Line 24"/>
            <p:cNvSpPr>
              <a:spLocks noChangeShapeType="1"/>
            </p:cNvSpPr>
            <p:nvPr/>
          </p:nvSpPr>
          <p:spPr bwMode="auto">
            <a:xfrm flipH="1" flipV="1">
              <a:off x="2754" y="2845"/>
              <a:ext cx="707" cy="394"/>
            </a:xfrm>
            <a:prstGeom prst="line">
              <a:avLst/>
            </a:prstGeom>
            <a:noFill/>
            <a:ln w="9525">
              <a:solidFill>
                <a:schemeClr val="tx1"/>
              </a:solidFill>
              <a:round/>
              <a:headEnd/>
              <a:tailEnd type="triangle" w="med" len="med"/>
            </a:ln>
          </p:spPr>
          <p:txBody>
            <a:bodyPr/>
            <a:lstStyle/>
            <a:p>
              <a:endParaRPr lang="en-US"/>
            </a:p>
          </p:txBody>
        </p:sp>
      </p:grpSp>
      <p:grpSp>
        <p:nvGrpSpPr>
          <p:cNvPr id="203804" name="Group 28"/>
          <p:cNvGrpSpPr>
            <a:grpSpLocks/>
          </p:cNvGrpSpPr>
          <p:nvPr/>
        </p:nvGrpSpPr>
        <p:grpSpPr bwMode="auto">
          <a:xfrm>
            <a:off x="2959100" y="4603750"/>
            <a:ext cx="3394075" cy="952500"/>
            <a:chOff x="1864" y="2895"/>
            <a:chExt cx="2138" cy="600"/>
          </a:xfrm>
        </p:grpSpPr>
        <p:sp>
          <p:nvSpPr>
            <p:cNvPr id="163851" name="Text Box 21"/>
            <p:cNvSpPr txBox="1">
              <a:spLocks noChangeArrowheads="1"/>
            </p:cNvSpPr>
            <p:nvPr/>
          </p:nvSpPr>
          <p:spPr bwMode="auto">
            <a:xfrm>
              <a:off x="1864" y="3245"/>
              <a:ext cx="2138" cy="250"/>
            </a:xfrm>
            <a:prstGeom prst="rect">
              <a:avLst/>
            </a:prstGeom>
            <a:noFill/>
            <a:ln w="9525">
              <a:noFill/>
              <a:miter lim="800000"/>
              <a:headEnd/>
              <a:tailEnd/>
            </a:ln>
          </p:spPr>
          <p:txBody>
            <a:bodyPr>
              <a:spAutoFit/>
            </a:bodyPr>
            <a:lstStyle/>
            <a:p>
              <a:pPr>
                <a:spcBef>
                  <a:spcPct val="50000"/>
                </a:spcBef>
              </a:pPr>
              <a:r>
                <a:rPr lang="en-US" sz="2000"/>
                <a:t>Show multiple attack depths</a:t>
              </a:r>
            </a:p>
          </p:txBody>
        </p:sp>
        <p:sp>
          <p:nvSpPr>
            <p:cNvPr id="163852" name="Line 26"/>
            <p:cNvSpPr>
              <a:spLocks noChangeShapeType="1"/>
            </p:cNvSpPr>
            <p:nvPr/>
          </p:nvSpPr>
          <p:spPr bwMode="auto">
            <a:xfrm flipH="1" flipV="1">
              <a:off x="2683" y="2895"/>
              <a:ext cx="15" cy="420"/>
            </a:xfrm>
            <a:prstGeom prst="line">
              <a:avLst/>
            </a:prstGeom>
            <a:noFill/>
            <a:ln w="9525">
              <a:solidFill>
                <a:schemeClr val="tx1"/>
              </a:solidFill>
              <a:round/>
              <a:headEnd/>
              <a:tailEnd type="triangle" w="med" len="med"/>
            </a:ln>
          </p:spPr>
          <p:txBody>
            <a:bodyPr/>
            <a:lstStyle/>
            <a:p>
              <a:endParaRPr lang="en-US"/>
            </a:p>
          </p:txBody>
        </p:sp>
        <p:sp>
          <p:nvSpPr>
            <p:cNvPr id="163853" name="Line 27"/>
            <p:cNvSpPr>
              <a:spLocks noChangeShapeType="1"/>
            </p:cNvSpPr>
            <p:nvPr/>
          </p:nvSpPr>
          <p:spPr bwMode="auto">
            <a:xfrm flipH="1" flipV="1">
              <a:off x="2471" y="2941"/>
              <a:ext cx="217" cy="368"/>
            </a:xfrm>
            <a:prstGeom prst="line">
              <a:avLst/>
            </a:prstGeom>
            <a:noFill/>
            <a:ln w="9525">
              <a:solidFill>
                <a:schemeClr val="tx1"/>
              </a:solidFill>
              <a:round/>
              <a:headEnd/>
              <a:tailEnd type="triangle" w="med" len="med"/>
            </a:ln>
          </p:spPr>
          <p:txBody>
            <a:bodyPr/>
            <a:lstStyle/>
            <a:p>
              <a:endParaRPr lang="en-US"/>
            </a:p>
          </p:txBody>
        </p:sp>
      </p:grpSp>
      <p:sp>
        <p:nvSpPr>
          <p:cNvPr id="163864" name="Text Box 16"/>
          <p:cNvSpPr txBox="1">
            <a:spLocks noChangeArrowheads="1"/>
          </p:cNvSpPr>
          <p:nvPr/>
        </p:nvSpPr>
        <p:spPr bwMode="auto">
          <a:xfrm>
            <a:off x="4308475" y="3802063"/>
            <a:ext cx="4700588" cy="396875"/>
          </a:xfrm>
          <a:prstGeom prst="rect">
            <a:avLst/>
          </a:prstGeom>
          <a:noFill/>
          <a:ln w="9525">
            <a:noFill/>
            <a:miter lim="800000"/>
            <a:headEnd/>
            <a:tailEnd/>
          </a:ln>
        </p:spPr>
        <p:txBody>
          <a:bodyPr>
            <a:spAutoFit/>
          </a:bodyPr>
          <a:lstStyle/>
          <a:p>
            <a:pPr>
              <a:spcBef>
                <a:spcPct val="50000"/>
              </a:spcBef>
            </a:pPr>
            <a:r>
              <a:rPr lang="en-US" sz="2000"/>
              <a:t>Hybrid line = Server and Client Side</a:t>
            </a:r>
          </a:p>
        </p:txBody>
      </p:sp>
      <p:sp>
        <p:nvSpPr>
          <p:cNvPr id="163865" name="Line 17"/>
          <p:cNvSpPr>
            <a:spLocks noChangeShapeType="1"/>
          </p:cNvSpPr>
          <p:nvPr/>
        </p:nvSpPr>
        <p:spPr bwMode="auto">
          <a:xfrm flipV="1">
            <a:off x="6430963" y="2990850"/>
            <a:ext cx="9525" cy="819150"/>
          </a:xfrm>
          <a:prstGeom prst="line">
            <a:avLst/>
          </a:prstGeom>
          <a:noFill/>
          <a:ln w="76200">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37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3788"/>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20378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3794"/>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20378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386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3864"/>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20379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3795"/>
                                        </p:tgtEl>
                                        <p:attrNameLst>
                                          <p:attrName>style.visibility</p:attrName>
                                        </p:attrNameLst>
                                      </p:cBhvr>
                                      <p:to>
                                        <p:strVal val="visible"/>
                                      </p:to>
                                    </p:set>
                                  </p:childTnLst>
                                </p:cTn>
                              </p:par>
                              <p:par>
                                <p:cTn id="31" presetID="1" presetClass="exit" presetSubtype="0" fill="hold" grpId="1" nodeType="withEffect">
                                  <p:stCondLst>
                                    <p:cond delay="0"/>
                                  </p:stCondLst>
                                  <p:childTnLst>
                                    <p:set>
                                      <p:cBhvr>
                                        <p:cTn id="32" dur="1" fill="hold">
                                          <p:stCondLst>
                                            <p:cond delay="0"/>
                                          </p:stCondLst>
                                        </p:cTn>
                                        <p:tgtEl>
                                          <p:spTgt spid="163864"/>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163865"/>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203795"/>
                                        </p:tgtEl>
                                        <p:attrNameLst>
                                          <p:attrName>style.visibility</p:attrName>
                                        </p:attrNameLst>
                                      </p:cBhvr>
                                      <p:to>
                                        <p:strVal val="hidden"/>
                                      </p:to>
                                    </p:set>
                                  </p:childTnLst>
                                </p:cTn>
                              </p:par>
                              <p:par>
                                <p:cTn id="39" presetID="1" presetClass="entr" presetSubtype="0" fill="hold" nodeType="withEffect">
                                  <p:stCondLst>
                                    <p:cond delay="0"/>
                                  </p:stCondLst>
                                  <p:childTnLst>
                                    <p:set>
                                      <p:cBhvr>
                                        <p:cTn id="40" dur="1" fill="hold">
                                          <p:stCondLst>
                                            <p:cond delay="0"/>
                                          </p:stCondLst>
                                        </p:cTn>
                                        <p:tgtEl>
                                          <p:spTgt spid="20380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203801"/>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2038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95" grpId="0"/>
      <p:bldP spid="203795" grpId="1"/>
      <p:bldP spid="163864" grpId="0"/>
      <p:bldP spid="163864" grpId="1"/>
      <p:bldP spid="163865" grpId="0" animBg="1"/>
      <p:bldP spid="163865" grpId="1" animBg="1"/>
    </p:bldLst>
  </p:timing>
</p:sld>
</file>

<file path=ppt/theme/theme1.xml><?xml version="1.0" encoding="utf-8"?>
<a:theme xmlns:a="http://schemas.openxmlformats.org/drawingml/2006/main" name="NC-Whit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NC-Whi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NC-Whit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NC-Whi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NC-Whit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NC-Whit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C-Whit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NC-Whit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NC-Whit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NC-White</Template>
  <TotalTime>4168</TotalTime>
  <Words>1087</Words>
  <Application>Microsoft Office PowerPoint</Application>
  <PresentationFormat>On-screen Show (4:3)</PresentationFormat>
  <Paragraphs>139</Paragraphs>
  <Slides>18</Slides>
  <Notes>18</Notes>
  <HiddenSlides>0</HiddenSlides>
  <MMClips>0</MMClips>
  <ScaleCrop>false</ScaleCrop>
  <HeadingPairs>
    <vt:vector size="8" baseType="variant">
      <vt:variant>
        <vt:lpstr>Fonts Used</vt:lpstr>
      </vt:variant>
      <vt:variant>
        <vt:i4>2</vt:i4>
      </vt:variant>
      <vt:variant>
        <vt:lpstr>Design Template</vt:lpstr>
      </vt:variant>
      <vt:variant>
        <vt:i4>2</vt:i4>
      </vt:variant>
      <vt:variant>
        <vt:lpstr>Embedded OLE Servers</vt:lpstr>
      </vt:variant>
      <vt:variant>
        <vt:i4>1</vt:i4>
      </vt:variant>
      <vt:variant>
        <vt:lpstr>Slide Titles</vt:lpstr>
      </vt:variant>
      <vt:variant>
        <vt:i4>18</vt:i4>
      </vt:variant>
    </vt:vector>
  </HeadingPairs>
  <TitlesOfParts>
    <vt:vector size="23" baseType="lpstr">
      <vt:lpstr>Arial</vt:lpstr>
      <vt:lpstr>Times New Roman</vt:lpstr>
      <vt:lpstr>NC-White</vt:lpstr>
      <vt:lpstr>NC-White</vt:lpstr>
      <vt:lpstr>Bitmap Image</vt:lpstr>
      <vt:lpstr>Visualizing Attack Graphs, Reachability, and Trust Relationships with NAVIGATOR*</vt:lpstr>
      <vt:lpstr>Slide 2</vt:lpstr>
      <vt:lpstr>Slide 3</vt:lpstr>
      <vt:lpstr>Attack Graphs Can Be Difficult to Understand</vt:lpstr>
      <vt:lpstr>Previous NetSPA GUI: GARNET</vt:lpstr>
      <vt:lpstr>NAVIGATOR</vt:lpstr>
      <vt:lpstr>Outline</vt:lpstr>
      <vt:lpstr>Client-side Attacks and Trust Relationships</vt:lpstr>
      <vt:lpstr>Differentiating Between Attack Types</vt:lpstr>
      <vt:lpstr>Show Infrastructure</vt:lpstr>
      <vt:lpstr>Allow Zooming to the Host Level</vt:lpstr>
      <vt:lpstr>Outline</vt:lpstr>
      <vt:lpstr>Host Group Visualization</vt:lpstr>
      <vt:lpstr>Solution: Modified Strip Treemap Algorithm</vt:lpstr>
      <vt:lpstr>Improved Visualization of Reachability</vt:lpstr>
      <vt:lpstr>Improved System Speed</vt:lpstr>
      <vt:lpstr>Outline</vt:lpstr>
      <vt:lpstr>Conclusion</vt:lpstr>
    </vt:vector>
  </TitlesOfParts>
  <Company>MITLL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Leevar Williams</dc:creator>
  <cp:lastModifiedBy>Matthew Chu</cp:lastModifiedBy>
  <cp:revision>76</cp:revision>
  <dcterms:created xsi:type="dcterms:W3CDTF">2007-10-11T06:15:48Z</dcterms:created>
  <dcterms:modified xsi:type="dcterms:W3CDTF">2010-12-21T18:50:08Z</dcterms:modified>
</cp:coreProperties>
</file>