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27"/>
  </p:notesMasterIdLst>
  <p:sldIdLst>
    <p:sldId id="1864" r:id="rId5"/>
    <p:sldId id="1846" r:id="rId6"/>
    <p:sldId id="1867" r:id="rId7"/>
    <p:sldId id="1868" r:id="rId8"/>
    <p:sldId id="1848" r:id="rId9"/>
    <p:sldId id="1869" r:id="rId10"/>
    <p:sldId id="1870" r:id="rId11"/>
    <p:sldId id="1871" r:id="rId12"/>
    <p:sldId id="1872" r:id="rId13"/>
    <p:sldId id="1873" r:id="rId14"/>
    <p:sldId id="1874" r:id="rId15"/>
    <p:sldId id="1875" r:id="rId16"/>
    <p:sldId id="1876" r:id="rId17"/>
    <p:sldId id="1877" r:id="rId18"/>
    <p:sldId id="1878" r:id="rId19"/>
    <p:sldId id="1879" r:id="rId20"/>
    <p:sldId id="1880" r:id="rId21"/>
    <p:sldId id="1881" r:id="rId22"/>
    <p:sldId id="1882" r:id="rId23"/>
    <p:sldId id="1883" r:id="rId24"/>
    <p:sldId id="1884" r:id="rId25"/>
    <p:sldId id="1885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724" autoAdjust="0"/>
  </p:normalViewPr>
  <p:slideViewPr>
    <p:cSldViewPr snapToGrid="0">
      <p:cViewPr varScale="1">
        <p:scale>
          <a:sx n="63" d="100"/>
          <a:sy n="63" d="100"/>
        </p:scale>
        <p:origin x="892" y="6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22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03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248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011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19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70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470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57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63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8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021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93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59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979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18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2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ids-2017.html" TargetMode="External"/><Relationship Id="rId2" Type="http://schemas.openxmlformats.org/officeDocument/2006/relationships/hyperlink" Target="https://www.unb.ca/cic/datasets/ids-201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b.ca/cic/datasets/dos-datase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phere.yandex.ru/communities/bt1ajg8jg700f4dkdlco/projects/bt14og2j8cc1vpomm9m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3612" y="1861979"/>
            <a:ext cx="6220101" cy="2598261"/>
          </a:xfrm>
        </p:spPr>
        <p:txBody>
          <a:bodyPr anchor="ctr">
            <a:noAutofit/>
          </a:bodyPr>
          <a:lstStyle/>
          <a:p>
            <a:r>
              <a:rPr lang="en-US" altLang="en-US" dirty="0" err="1" smtClean="0">
                <a:solidFill>
                  <a:schemeClr val="accent2"/>
                </a:solidFill>
              </a:rPr>
              <a:t>DDoS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1"/>
                </a:solidFill>
              </a:rPr>
              <a:t>Dataset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ru-RU" altLang="en-US" dirty="0" smtClean="0"/>
              <a:t>Бинарная классификация. </a:t>
            </a:r>
            <a:r>
              <a:rPr lang="en-US" altLang="en-US" dirty="0" smtClean="0"/>
              <a:t>Random Forest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 txBox="1">
            <a:spLocks noChangeArrowheads="1"/>
          </p:cNvSpPr>
          <p:nvPr/>
        </p:nvSpPr>
        <p:spPr>
          <a:xfrm>
            <a:off x="9113520" y="6228080"/>
            <a:ext cx="3078480" cy="5384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en-US" sz="1400" b="0" dirty="0" smtClean="0"/>
              <a:t>Коняев Александр, группа 2302</a:t>
            </a: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5"/>
            <a:ext cx="9326880" cy="40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6"/>
            <a:ext cx="8534400" cy="42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62296"/>
            <a:ext cx="9436589" cy="35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6"/>
            <a:ext cx="9489440" cy="22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 функций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6"/>
            <a:ext cx="8351520" cy="41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 алгоритма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62296"/>
            <a:ext cx="9376989" cy="14926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2854959"/>
            <a:ext cx="9376990" cy="10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 алгоритма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64" y="1362296"/>
            <a:ext cx="5719872" cy="41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 алгоритма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9896"/>
            <a:ext cx="10126919" cy="1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1178560"/>
          </a:xfrm>
        </p:spPr>
        <p:txBody>
          <a:bodyPr/>
          <a:lstStyle/>
          <a:p>
            <a:r>
              <a:rPr lang="ru-RU" dirty="0"/>
              <a:t>Время построения моделей алгоритмом в зависимости от объема данных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18" y="1717040"/>
            <a:ext cx="5758364" cy="40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1178560"/>
          </a:xfrm>
        </p:spPr>
        <p:txBody>
          <a:bodyPr/>
          <a:lstStyle/>
          <a:p>
            <a:r>
              <a:rPr lang="ru-RU" dirty="0"/>
              <a:t>Время построения моделей алгоритмом в зависимости от числа вычислителей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89" y="1850598"/>
            <a:ext cx="5586421" cy="37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1961"/>
            <a:ext cx="6477000" cy="1189038"/>
          </a:xfrm>
        </p:spPr>
        <p:txBody>
          <a:bodyPr/>
          <a:lstStyle/>
          <a:p>
            <a:r>
              <a:rPr lang="ru-RU" dirty="0"/>
              <a:t>Общая информация по данным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algn="just"/>
            <a:r>
              <a:rPr lang="ru-RU" dirty="0"/>
              <a:t>	</a:t>
            </a:r>
            <a:r>
              <a:rPr lang="ru-RU" b="0" dirty="0" smtClean="0"/>
              <a:t>Данные представляют собой сбалансированный </a:t>
            </a:r>
            <a:r>
              <a:rPr lang="ru-RU" b="0" dirty="0" err="1" smtClean="0"/>
              <a:t>датасет</a:t>
            </a:r>
            <a:r>
              <a:rPr lang="ru-RU" b="0" dirty="0" smtClean="0"/>
              <a:t> из </a:t>
            </a:r>
            <a:r>
              <a:rPr lang="en-US" b="0" dirty="0" smtClean="0"/>
              <a:t>12794626</a:t>
            </a:r>
            <a:r>
              <a:rPr lang="ru-RU" b="0" dirty="0" smtClean="0"/>
              <a:t> объектов с 82 признаками</a:t>
            </a:r>
            <a:r>
              <a:rPr lang="en-US" b="0" dirty="0" smtClean="0"/>
              <a:t>, </a:t>
            </a:r>
            <a:r>
              <a:rPr lang="ru-RU" b="0" dirty="0" smtClean="0"/>
              <a:t>определяющими состояние системы в заданный момент времени, и метками класса </a:t>
            </a:r>
            <a:r>
              <a:rPr lang="en-US" b="0" dirty="0" smtClean="0"/>
              <a:t>(‘</a:t>
            </a:r>
            <a:r>
              <a:rPr lang="en-US" b="0" dirty="0" err="1" smtClean="0"/>
              <a:t>ddos</a:t>
            </a:r>
            <a:r>
              <a:rPr lang="en-US" b="0" dirty="0" smtClean="0"/>
              <a:t>’</a:t>
            </a:r>
            <a:r>
              <a:rPr lang="ru-RU" b="0" dirty="0" smtClean="0"/>
              <a:t>, если происходит атака и </a:t>
            </a:r>
            <a:r>
              <a:rPr lang="en-US" b="0" dirty="0" smtClean="0"/>
              <a:t>‘Benign’ </a:t>
            </a:r>
            <a:r>
              <a:rPr lang="ru-RU" b="0" dirty="0" smtClean="0"/>
              <a:t>для обычного трафика). </a:t>
            </a:r>
            <a:r>
              <a:rPr lang="ru-RU" b="0" dirty="0" err="1" smtClean="0"/>
              <a:t>Датасет</a:t>
            </a:r>
            <a:r>
              <a:rPr lang="ru-RU" b="0" dirty="0" smtClean="0"/>
              <a:t> находится в открытом доступе на </a:t>
            </a:r>
            <a:r>
              <a:rPr lang="ru-RU" b="0" dirty="0" err="1" smtClean="0"/>
              <a:t>пластформе</a:t>
            </a:r>
            <a:r>
              <a:rPr lang="ru-RU" b="0" dirty="0" smtClean="0"/>
              <a:t> </a:t>
            </a:r>
            <a:r>
              <a:rPr lang="en-US" b="0" dirty="0" err="1" smtClean="0"/>
              <a:t>kaggle</a:t>
            </a:r>
            <a:r>
              <a:rPr lang="ru-RU" b="0" dirty="0" smtClean="0"/>
              <a:t>, он собран из наборов </a:t>
            </a:r>
            <a:r>
              <a:rPr lang="ru-RU" b="0" dirty="0"/>
              <a:t>данных для оценки обнаружения вторжений </a:t>
            </a:r>
            <a:r>
              <a:rPr lang="ru-RU" b="0" dirty="0" smtClean="0"/>
              <a:t>за 2016-2018 года</a:t>
            </a:r>
            <a:r>
              <a:rPr lang="en-US" b="0" dirty="0"/>
              <a:t>: </a:t>
            </a:r>
            <a:r>
              <a:rPr lang="en-US" b="0" dirty="0" smtClean="0">
                <a:hlinkClick r:id="rId2"/>
              </a:rPr>
              <a:t>CSE-CIC-IDS2018-AWS</a:t>
            </a:r>
            <a:r>
              <a:rPr lang="en-US" b="0" dirty="0" smtClean="0"/>
              <a:t>, </a:t>
            </a:r>
            <a:r>
              <a:rPr lang="en-US" b="0" dirty="0" smtClean="0">
                <a:hlinkClick r:id="rId3"/>
              </a:rPr>
              <a:t>CICIDS2017</a:t>
            </a:r>
            <a:r>
              <a:rPr lang="en-US" b="0" dirty="0" smtClean="0"/>
              <a:t>, </a:t>
            </a:r>
            <a:r>
              <a:rPr lang="en-US" b="0" dirty="0">
                <a:hlinkClick r:id="rId4"/>
              </a:rPr>
              <a:t>CIC </a:t>
            </a:r>
            <a:r>
              <a:rPr lang="en-US" b="0" dirty="0" err="1">
                <a:hlinkClick r:id="rId4"/>
              </a:rPr>
              <a:t>DoS</a:t>
            </a:r>
            <a:r>
              <a:rPr lang="en-US" b="0" dirty="0">
                <a:hlinkClick r:id="rId4"/>
              </a:rPr>
              <a:t> (2016</a:t>
            </a:r>
            <a:r>
              <a:rPr lang="en-US" b="0" dirty="0" smtClean="0">
                <a:hlinkClick r:id="rId4"/>
              </a:rPr>
              <a:t>)</a:t>
            </a:r>
            <a:r>
              <a:rPr lang="en-US" b="0" dirty="0" smtClean="0"/>
              <a:t>.</a:t>
            </a:r>
            <a:r>
              <a:rPr lang="ru-RU" b="0" dirty="0" smtClean="0"/>
              <a:t> Модель, построенную на этих данных, можно использовать для выявления атак на систему в реальном времени.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741680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65" y="1127760"/>
            <a:ext cx="6176070" cy="4525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799" y="5653735"/>
            <a:ext cx="5796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+mn-lt"/>
              </a:rPr>
              <a:t>Обучающая выборка из 1 млн объектов и ансамбль из 10 деревьев</a:t>
            </a:r>
            <a:endParaRPr lang="ru-RU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2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640080"/>
            <a:ext cx="6477000" cy="731520"/>
          </a:xfrm>
        </p:spPr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493520"/>
            <a:ext cx="6477000" cy="3276600"/>
          </a:xfrm>
        </p:spPr>
        <p:txBody>
          <a:bodyPr/>
          <a:lstStyle/>
          <a:p>
            <a:pPr algn="just"/>
            <a:r>
              <a:rPr lang="ru-RU" b="0" dirty="0" smtClean="0"/>
              <a:t>	Модель показала хорошую масштабируемость по числу вычислителей, так как использование большего количества вычислителей позволяет строить больше деревьев решений в единицу времени.</a:t>
            </a:r>
            <a:endParaRPr lang="en-US" dirty="0" smtClean="0"/>
          </a:p>
          <a:p>
            <a:pPr algn="just"/>
            <a:r>
              <a:rPr lang="en-US" b="0" dirty="0"/>
              <a:t>	</a:t>
            </a:r>
            <a:r>
              <a:rPr lang="ru-RU" b="0" dirty="0" smtClean="0"/>
              <a:t>Получившаяся </a:t>
            </a:r>
            <a:r>
              <a:rPr lang="ru-RU" b="0" dirty="0" smtClean="0"/>
              <a:t>модель показывает точность близкую к максимальной возможной, при этом, как выяснилось, снижение обучающей выборки с </a:t>
            </a:r>
            <a:r>
              <a:rPr lang="en-US" b="0" dirty="0" smtClean="0"/>
              <a:t>~</a:t>
            </a:r>
            <a:r>
              <a:rPr lang="ru-RU" b="0" dirty="0" smtClean="0"/>
              <a:t>9 млн объектов до 1 млн и количества деревьев в ансамбле со 100 для 10 никак не сказалось на точности классификации, значительно снизив при этом время на обучение.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741680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ru-RU" dirty="0" err="1"/>
              <a:t>Юпитер.Ноутбук</a:t>
            </a:r>
            <a:r>
              <a:rPr lang="ru-RU" dirty="0"/>
              <a:t> в </a:t>
            </a:r>
            <a:r>
              <a:rPr lang="ru-RU" dirty="0" err="1"/>
              <a:t>DataSphere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05280"/>
            <a:ext cx="10591800" cy="3276600"/>
          </a:xfrm>
        </p:spPr>
        <p:txBody>
          <a:bodyPr/>
          <a:lstStyle/>
          <a:p>
            <a:pPr algn="just"/>
            <a:r>
              <a:rPr lang="ru-RU" dirty="0" smtClean="0"/>
              <a:t>	</a:t>
            </a:r>
            <a:r>
              <a:rPr lang="en-US" sz="2400" dirty="0">
                <a:hlinkClick r:id="rId3"/>
              </a:rPr>
              <a:t>https://datasphere.yandex.ru/communities/bt1ajg8jg700f4dkdlco/projects/bt14og2j8cc1vpomm9mn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289241"/>
            <a:ext cx="6477000" cy="161575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целевой задачи анализа данных исходя из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2077720"/>
            <a:ext cx="6477000" cy="3276600"/>
          </a:xfrm>
        </p:spPr>
        <p:txBody>
          <a:bodyPr/>
          <a:lstStyle/>
          <a:p>
            <a:pPr algn="just"/>
            <a:r>
              <a:rPr lang="ru-RU" dirty="0" smtClean="0"/>
              <a:t>	</a:t>
            </a:r>
            <a:r>
              <a:rPr lang="ru-RU" b="0" dirty="0" smtClean="0"/>
              <a:t>Модель, обученная на представленных данных, должна использоваться для обнаружения </a:t>
            </a:r>
            <a:r>
              <a:rPr lang="en-US" b="0" dirty="0" err="1" smtClean="0"/>
              <a:t>DDoS</a:t>
            </a:r>
            <a:r>
              <a:rPr lang="en-US" b="0" dirty="0" smtClean="0"/>
              <a:t>-</a:t>
            </a:r>
            <a:r>
              <a:rPr lang="ru-RU" b="0" dirty="0" smtClean="0"/>
              <a:t>атак как в </a:t>
            </a:r>
            <a:r>
              <a:rPr lang="en-US" b="0" dirty="0" smtClean="0"/>
              <a:t>‘</a:t>
            </a:r>
            <a:r>
              <a:rPr lang="ru-RU" b="0" dirty="0" smtClean="0"/>
              <a:t>горячем</a:t>
            </a:r>
            <a:r>
              <a:rPr lang="en-US" b="0" dirty="0" smtClean="0"/>
              <a:t>’</a:t>
            </a:r>
            <a:r>
              <a:rPr lang="ru-RU" b="0" dirty="0"/>
              <a:t> </a:t>
            </a:r>
            <a:r>
              <a:rPr lang="ru-RU" b="0" dirty="0" smtClean="0"/>
              <a:t>режиме при потоковой передаче данных, так и при анализе исторических данных, например, с целью обнаружения времени, в которое чаще всего производятся атаки.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1960"/>
            <a:ext cx="6477000" cy="1757999"/>
          </a:xfrm>
        </p:spPr>
        <p:txBody>
          <a:bodyPr/>
          <a:lstStyle/>
          <a:p>
            <a:r>
              <a:rPr lang="ru-RU" dirty="0"/>
              <a:t>Используемый  ML алгоритм для решения целевой задачи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301240"/>
            <a:ext cx="6340929" cy="3276600"/>
          </a:xfrm>
        </p:spPr>
        <p:txBody>
          <a:bodyPr/>
          <a:lstStyle/>
          <a:p>
            <a:pPr algn="just"/>
            <a:r>
              <a:rPr lang="ru-RU" dirty="0"/>
              <a:t>	</a:t>
            </a:r>
            <a:r>
              <a:rPr lang="ru-RU" b="0" dirty="0" smtClean="0"/>
              <a:t>Для решения задачи было решено использовать ансамблевый метод классификации </a:t>
            </a:r>
            <a:r>
              <a:rPr lang="en-US" b="0" dirty="0" smtClean="0"/>
              <a:t>Random Forest</a:t>
            </a:r>
            <a:r>
              <a:rPr lang="ru-RU" b="0" dirty="0" smtClean="0"/>
              <a:t>. Он позволит получить высокую точность классификации, сравнимую с глубоким обучением. Недостатком этого алгоритма являются достаточно большие временные затраты на обучение из-за большого количества вычислений, но, как будет показано далее, их можно значительно снизить за счёт уменьшения обучающей выборки и числа деревьев в ансамбле без потери точности.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2072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3736"/>
            <a:ext cx="10138759" cy="35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6"/>
            <a:ext cx="9908970" cy="3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62296"/>
            <a:ext cx="9963677" cy="39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88456"/>
            <a:ext cx="9072991" cy="14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080"/>
            <a:ext cx="10591800" cy="976216"/>
          </a:xfrm>
        </p:spPr>
        <p:txBody>
          <a:bodyPr/>
          <a:lstStyle/>
          <a:p>
            <a:r>
              <a:rPr lang="ru-RU" dirty="0"/>
              <a:t>Настройки/преобразования данных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2295"/>
            <a:ext cx="8991600" cy="41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4BC66-A771-492B-8E79-E3C5E33B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3ACE82-BD1C-4CC4-B9C6-7097502B70B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80AD4D6-2712-4EC3-A727-A5652AD67F9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394</Words>
  <Application>Microsoft Office PowerPoint</Application>
  <PresentationFormat>Широкоэкранный</PresentationFormat>
  <Paragraphs>48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Segoe UI</vt:lpstr>
      <vt:lpstr>Office Theme</vt:lpstr>
      <vt:lpstr>DDoS Dataset  Бинарная классификация. Random Forest</vt:lpstr>
      <vt:lpstr>Общая информация по данным</vt:lpstr>
      <vt:lpstr>Описание целевой задачи анализа данных исходя из данных</vt:lpstr>
      <vt:lpstr>Используемый  ML алгоритм для решения целевой задачи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Настройки/преобразования данных</vt:lpstr>
      <vt:lpstr>Настройки функций</vt:lpstr>
      <vt:lpstr>Настройки алгоритма</vt:lpstr>
      <vt:lpstr>Настройки алгоритма</vt:lpstr>
      <vt:lpstr>Настройки алгоритма</vt:lpstr>
      <vt:lpstr>Время построения моделей алгоритмом в зависимости от объема данных</vt:lpstr>
      <vt:lpstr>Время построения моделей алгоритмом в зависимости от числа вычислителей</vt:lpstr>
      <vt:lpstr>Выводы</vt:lpstr>
      <vt:lpstr>Выводы</vt:lpstr>
      <vt:lpstr>Ссылка на Юпитер.Ноутбук в DataSphere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2024-02-15T22:44:43Z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