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7"/>
  </p:notesMasterIdLst>
  <p:sldIdLst>
    <p:sldId id="1864" r:id="rId5"/>
    <p:sldId id="1846" r:id="rId6"/>
    <p:sldId id="1867" r:id="rId7"/>
    <p:sldId id="1868" r:id="rId8"/>
    <p:sldId id="1848" r:id="rId9"/>
    <p:sldId id="1886" r:id="rId10"/>
    <p:sldId id="1887" r:id="rId11"/>
    <p:sldId id="1888" r:id="rId12"/>
    <p:sldId id="1889" r:id="rId13"/>
    <p:sldId id="1890" r:id="rId14"/>
    <p:sldId id="1884" r:id="rId15"/>
    <p:sldId id="1885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724" autoAdjust="0"/>
  </p:normalViewPr>
  <p:slideViewPr>
    <p:cSldViewPr snapToGrid="0">
      <p:cViewPr varScale="1">
        <p:scale>
          <a:sx n="75" d="100"/>
          <a:sy n="75" d="100"/>
        </p:scale>
        <p:origin x="412" y="4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295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93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400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547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794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063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5191-0569-4DC4-91C0-32BE2B3AB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phere.yandex.ru/communities/bt1ajg8jg700f4dkdlco/projects/bt14og2j8cc1vpomm9m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43612" y="1861979"/>
            <a:ext cx="6220101" cy="2598261"/>
          </a:xfrm>
        </p:spPr>
        <p:txBody>
          <a:bodyPr anchor="ctr">
            <a:noAutofit/>
          </a:bodyPr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Yelp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accent1"/>
                </a:solidFill>
              </a:rPr>
              <a:t>Dataset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Random Forest Regression</a:t>
            </a: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 txBox="1">
            <a:spLocks noChangeArrowheads="1"/>
          </p:cNvSpPr>
          <p:nvPr/>
        </p:nvSpPr>
        <p:spPr>
          <a:xfrm>
            <a:off x="9113520" y="6228080"/>
            <a:ext cx="3078480" cy="5384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en-US" sz="1400" b="0" dirty="0" smtClean="0"/>
              <a:t>Коняев Александр, группа 2302</a:t>
            </a:r>
            <a:endParaRPr lang="en-US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79"/>
            <a:ext cx="10591800" cy="1231053"/>
          </a:xfrm>
        </p:spPr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ремя </a:t>
            </a:r>
            <a:r>
              <a:rPr lang="ru-RU" dirty="0"/>
              <a:t>построения в зависимости от числа узлов в кластере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11" y="1926375"/>
            <a:ext cx="4977778" cy="3326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22266" y="2666537"/>
            <a:ext cx="2993127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executor.instances</a:t>
            </a:r>
            <a:r>
              <a:rPr lang="en-US" dirty="0" smtClean="0">
                <a:solidFill>
                  <a:schemeClr val="bg1"/>
                </a:solidFill>
              </a:rPr>
              <a:t> = 16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executor.cores</a:t>
            </a:r>
            <a:r>
              <a:rPr lang="en-US" dirty="0" smtClean="0">
                <a:solidFill>
                  <a:schemeClr val="bg1"/>
                </a:solidFill>
              </a:rPr>
              <a:t> = 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time</a:t>
            </a:r>
            <a:r>
              <a:rPr lang="en-US" dirty="0">
                <a:solidFill>
                  <a:schemeClr val="bg1"/>
                </a:solidFill>
              </a:rPr>
              <a:t>: 39.045854568481445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640080"/>
            <a:ext cx="6477000" cy="731520"/>
          </a:xfrm>
        </p:spPr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493519"/>
            <a:ext cx="6477000" cy="4179147"/>
          </a:xfrm>
        </p:spPr>
        <p:txBody>
          <a:bodyPr/>
          <a:lstStyle/>
          <a:p>
            <a:pPr algn="just"/>
            <a:r>
              <a:rPr lang="ru-RU" b="0" dirty="0" smtClean="0"/>
              <a:t>	Модель </a:t>
            </a:r>
            <a:r>
              <a:rPr lang="ru-RU" b="0" dirty="0" smtClean="0"/>
              <a:t>показала </a:t>
            </a:r>
            <a:r>
              <a:rPr lang="ru-RU" b="0" dirty="0" smtClean="0"/>
              <a:t>небольшой выигрыш во времени при увеличении числа узлов, предположительно, влияние оказывают временные затраты на непосредственно распределение задач между исполнителями</a:t>
            </a:r>
            <a:r>
              <a:rPr lang="ru-RU" b="0" dirty="0" smtClean="0"/>
              <a:t>. Но всё же, при увеличении количества узлов до 16 и ядер до максимально возможных 4, получилось снизить временные затраты с 48.5 </a:t>
            </a:r>
            <a:r>
              <a:rPr lang="ru-RU" b="0" dirty="0" smtClean="0"/>
              <a:t>секунд до 39 секунд.</a:t>
            </a:r>
            <a:endParaRPr lang="en-US" dirty="0" smtClean="0"/>
          </a:p>
          <a:p>
            <a:pPr algn="just"/>
            <a:r>
              <a:rPr lang="en-US" b="0" dirty="0"/>
              <a:t>	</a:t>
            </a:r>
            <a:r>
              <a:rPr lang="ru-RU" b="0" dirty="0" smtClean="0"/>
              <a:t>Что касается точности алгоритма, мы получили значение функции потерь </a:t>
            </a:r>
            <a:r>
              <a:rPr lang="en-US" b="0" dirty="0" smtClean="0"/>
              <a:t>MSE </a:t>
            </a:r>
            <a:r>
              <a:rPr lang="ru-RU" b="0" dirty="0" smtClean="0"/>
              <a:t>равное </a:t>
            </a:r>
            <a:r>
              <a:rPr lang="en-US" b="0" dirty="0" smtClean="0"/>
              <a:t>~1.26</a:t>
            </a:r>
            <a:r>
              <a:rPr lang="ru-RU" b="0" dirty="0" smtClean="0"/>
              <a:t>, что говорит о хорошей точности</a:t>
            </a:r>
            <a:r>
              <a:rPr lang="en-US" b="0" dirty="0" smtClean="0"/>
              <a:t> </a:t>
            </a:r>
            <a:r>
              <a:rPr lang="ru-RU" b="0" dirty="0" smtClean="0"/>
              <a:t>полученной модел</a:t>
            </a:r>
            <a:r>
              <a:rPr lang="ru-RU" b="0" dirty="0" smtClean="0"/>
              <a:t>и</a:t>
            </a:r>
            <a:r>
              <a:rPr lang="ru-RU" b="0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741680"/>
          </a:xfrm>
        </p:spPr>
        <p:txBody>
          <a:bodyPr/>
          <a:lstStyle/>
          <a:p>
            <a:r>
              <a:rPr lang="ru-RU" dirty="0"/>
              <a:t>Ссылка на </a:t>
            </a:r>
            <a:r>
              <a:rPr lang="ru-RU" dirty="0" err="1"/>
              <a:t>Юпитер.Ноутбук</a:t>
            </a:r>
            <a:r>
              <a:rPr lang="ru-RU" dirty="0"/>
              <a:t> в </a:t>
            </a:r>
            <a:r>
              <a:rPr lang="ru-RU" dirty="0" err="1"/>
              <a:t>DataSphere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05280"/>
            <a:ext cx="10591800" cy="3276600"/>
          </a:xfrm>
        </p:spPr>
        <p:txBody>
          <a:bodyPr/>
          <a:lstStyle/>
          <a:p>
            <a:pPr algn="just"/>
            <a:r>
              <a:rPr lang="ru-RU" dirty="0" smtClean="0"/>
              <a:t>	</a:t>
            </a:r>
            <a:r>
              <a:rPr lang="en-US" sz="2400" dirty="0">
                <a:hlinkClick r:id="rId3"/>
              </a:rPr>
              <a:t>https://datasphere.yandex.ru/communities/bt1ajg8jg700f4dkdlco/projects/bt14og2j8cc1vpomm9mn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1961"/>
            <a:ext cx="6477000" cy="1189038"/>
          </a:xfrm>
        </p:spPr>
        <p:txBody>
          <a:bodyPr/>
          <a:lstStyle/>
          <a:p>
            <a:r>
              <a:rPr lang="ru-RU" dirty="0"/>
              <a:t>Общая информация по данным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pPr algn="just"/>
            <a:r>
              <a:rPr lang="ru-RU" dirty="0"/>
              <a:t>	</a:t>
            </a:r>
            <a:r>
              <a:rPr lang="ru-RU" b="0" dirty="0" smtClean="0"/>
              <a:t>Данные представляют </a:t>
            </a:r>
            <a:r>
              <a:rPr lang="ru-RU" b="0" dirty="0" smtClean="0"/>
              <a:t>собой</a:t>
            </a:r>
            <a:r>
              <a:rPr lang="en-US" b="0" dirty="0" smtClean="0"/>
              <a:t> </a:t>
            </a:r>
            <a:r>
              <a:rPr lang="ru-RU" b="0" dirty="0" err="1" smtClean="0"/>
              <a:t>датасет</a:t>
            </a:r>
            <a:r>
              <a:rPr lang="ru-RU" b="0" dirty="0" smtClean="0"/>
              <a:t> </a:t>
            </a:r>
            <a:r>
              <a:rPr lang="ru-RU" b="0" dirty="0" smtClean="0"/>
              <a:t>из </a:t>
            </a:r>
            <a:r>
              <a:rPr lang="en-US" b="0" dirty="0"/>
              <a:t>1987897</a:t>
            </a:r>
            <a:r>
              <a:rPr lang="ru-RU" b="0" dirty="0" smtClean="0"/>
              <a:t> </a:t>
            </a:r>
            <a:r>
              <a:rPr lang="ru-RU" b="0" dirty="0" smtClean="0"/>
              <a:t>записей</a:t>
            </a:r>
            <a:r>
              <a:rPr lang="ru-RU" b="0" dirty="0"/>
              <a:t> </a:t>
            </a:r>
            <a:r>
              <a:rPr lang="ru-RU" b="0" dirty="0" smtClean="0"/>
              <a:t>с информацией о пользователях веб-сайта </a:t>
            </a:r>
            <a:r>
              <a:rPr lang="en-US" b="0" dirty="0" smtClean="0"/>
              <a:t>Yelp. </a:t>
            </a:r>
            <a:r>
              <a:rPr lang="ru-RU" b="0" dirty="0" smtClean="0"/>
              <a:t>Каждый объект имеет </a:t>
            </a:r>
            <a:r>
              <a:rPr lang="en-US" b="0" dirty="0" smtClean="0"/>
              <a:t>17 </a:t>
            </a:r>
            <a:r>
              <a:rPr lang="ru-RU" b="0" dirty="0" smtClean="0"/>
              <a:t>признаков, в основном это информация об отзывах просмотренных и написанных пользователем(различные реакции и их количество).</a:t>
            </a:r>
            <a:r>
              <a:rPr lang="en-US" b="0" dirty="0" smtClean="0"/>
              <a:t> </a:t>
            </a:r>
            <a:r>
              <a:rPr lang="ru-RU" b="0" dirty="0" smtClean="0"/>
              <a:t>Мы будем предсказывать среднюю оценку отзывов, написанных пользователем, основываясь на других признаках. Модель, полученную в результате, можно использовать в области социологических исследованиях, так как она позволяет на основе косвенных признаков и повседневном поведении пользователей предсказать успешность того или иного автора отзывов. </a:t>
            </a:r>
            <a:r>
              <a:rPr lang="ru-RU" b="0" dirty="0" err="1" smtClean="0"/>
              <a:t>Датасет</a:t>
            </a:r>
            <a:r>
              <a:rPr lang="ru-RU" b="0" dirty="0" smtClean="0"/>
              <a:t> взят с официального сайта</a:t>
            </a:r>
            <a:r>
              <a:rPr lang="en-US" b="0" dirty="0" smtClean="0"/>
              <a:t>: </a:t>
            </a:r>
            <a:r>
              <a:rPr lang="en-US" b="0" dirty="0" smtClean="0">
                <a:hlinkClick r:id="rId2"/>
              </a:rPr>
              <a:t>https://www.yelp.com/dataset/download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289241"/>
            <a:ext cx="6477000" cy="1615759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целевой задачи анализа данных исходя из данных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2077720"/>
            <a:ext cx="6477000" cy="3276600"/>
          </a:xfrm>
        </p:spPr>
        <p:txBody>
          <a:bodyPr/>
          <a:lstStyle/>
          <a:p>
            <a:pPr algn="just"/>
            <a:r>
              <a:rPr lang="ru-RU" dirty="0" smtClean="0"/>
              <a:t>	</a:t>
            </a:r>
            <a:r>
              <a:rPr lang="ru-RU" b="0" dirty="0" smtClean="0"/>
              <a:t>Целевой задачей анализа данных является нахождение средней оценки отзывов пользователя </a:t>
            </a:r>
            <a:r>
              <a:rPr lang="en-US" b="0" dirty="0" err="1" smtClean="0"/>
              <a:t>average_stars</a:t>
            </a:r>
            <a:r>
              <a:rPr lang="ru-RU" b="0" dirty="0" smtClean="0"/>
              <a:t>, основываясь на количестве разных голосов оставленных самим пользователем, комплиментах, которые получил пользователь, а также количестве написанных отзывов.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1960"/>
            <a:ext cx="6477000" cy="1757999"/>
          </a:xfrm>
        </p:spPr>
        <p:txBody>
          <a:bodyPr/>
          <a:lstStyle/>
          <a:p>
            <a:r>
              <a:rPr lang="ru-RU" dirty="0"/>
              <a:t>Используемый  ML алгоритм для решения целевой задачи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301240"/>
            <a:ext cx="6340929" cy="3276600"/>
          </a:xfrm>
        </p:spPr>
        <p:txBody>
          <a:bodyPr/>
          <a:lstStyle/>
          <a:p>
            <a:pPr algn="just"/>
            <a:r>
              <a:rPr lang="ru-RU" dirty="0"/>
              <a:t>	</a:t>
            </a:r>
            <a:r>
              <a:rPr lang="ru-RU" b="0" dirty="0" smtClean="0"/>
              <a:t>Для решения задачи было решено </a:t>
            </a:r>
            <a:r>
              <a:rPr lang="ru-RU" b="0" dirty="0" smtClean="0"/>
              <a:t>использовать метод регрессии </a:t>
            </a:r>
            <a:r>
              <a:rPr lang="en-US" b="0" dirty="0" smtClean="0"/>
              <a:t>Random Forest</a:t>
            </a:r>
            <a:r>
              <a:rPr lang="ru-RU" b="0" dirty="0" smtClean="0"/>
              <a:t>. Он позволит получить высокую </a:t>
            </a:r>
            <a:r>
              <a:rPr lang="ru-RU" b="0" dirty="0" smtClean="0"/>
              <a:t>точность, </a:t>
            </a:r>
            <a:r>
              <a:rPr lang="ru-RU" b="0" dirty="0" smtClean="0"/>
              <a:t>сравнимую с глубоким обучением. Недостатком этого алгоритма являются достаточно большие временные затраты на обучение из-за большого количества </a:t>
            </a:r>
            <a:r>
              <a:rPr lang="ru-RU" b="0" dirty="0" smtClean="0"/>
              <a:t>вычислений, но справиться с этим может помочь параллельное вычисление на достаточно большом количестве исполнителей, так как деревья обучаются отдельно и независимо друг от друга.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2072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 smtClean="0"/>
              <a:t>Настройки</a:t>
            </a:r>
            <a:r>
              <a:rPr lang="en-US" dirty="0" smtClean="0"/>
              <a:t> </a:t>
            </a:r>
            <a:r>
              <a:rPr lang="ru-RU" dirty="0" smtClean="0"/>
              <a:t>алгоритма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41" y="1939864"/>
            <a:ext cx="9112718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 smtClean="0"/>
              <a:t>Настройки</a:t>
            </a:r>
            <a:r>
              <a:rPr lang="en-US" dirty="0" smtClean="0"/>
              <a:t> </a:t>
            </a:r>
            <a:r>
              <a:rPr lang="ru-RU" dirty="0" smtClean="0"/>
              <a:t>алгоритма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64" y="1362296"/>
            <a:ext cx="9169871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 smtClean="0"/>
              <a:t>Настройки</a:t>
            </a:r>
            <a:r>
              <a:rPr lang="en-US" dirty="0" smtClean="0"/>
              <a:t> </a:t>
            </a:r>
            <a:r>
              <a:rPr lang="ru-RU" dirty="0" smtClean="0"/>
              <a:t>алгоритма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14" y="2062632"/>
            <a:ext cx="9182572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 smtClean="0"/>
              <a:t>Настройки</a:t>
            </a:r>
            <a:r>
              <a:rPr lang="en-US" dirty="0" smtClean="0"/>
              <a:t> </a:t>
            </a:r>
            <a:r>
              <a:rPr lang="ru-RU" dirty="0" smtClean="0"/>
              <a:t>алгоритма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68" y="1362296"/>
            <a:ext cx="9017463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 smtClean="0"/>
              <a:t>Настройки</a:t>
            </a:r>
            <a:r>
              <a:rPr lang="en-US" dirty="0" smtClean="0"/>
              <a:t> </a:t>
            </a:r>
            <a:r>
              <a:rPr lang="ru-RU" dirty="0" smtClean="0"/>
              <a:t>алгоритма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17" y="1362296"/>
            <a:ext cx="9055565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_Heritage Month Presentation" id="{910467CA-E581-43CB-A3F9-242953556B2E}" vid="{325629C9-8C54-4982-A5E7-91DBF3E63B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04BC66-A771-492B-8E79-E3C5E33B7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D4D6-2712-4EC3-A727-A5652AD67F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3ACE82-BD1C-4CC4-B9C6-7097502B70B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Template_Heritage Month Presentation</Template>
  <TotalTime>0</TotalTime>
  <Words>346</Words>
  <Application>Microsoft Office PowerPoint</Application>
  <PresentationFormat>Широкоэкранный</PresentationFormat>
  <Paragraphs>30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Segoe UI</vt:lpstr>
      <vt:lpstr>Office Theme</vt:lpstr>
      <vt:lpstr>Yelp Dataset  Random Forest Regression</vt:lpstr>
      <vt:lpstr>Общая информация по данным</vt:lpstr>
      <vt:lpstr>Описание целевой задачи анализа данных исходя из данных</vt:lpstr>
      <vt:lpstr>Используемый  ML алгоритм для решения целевой задачи</vt:lpstr>
      <vt:lpstr>Настройки алгоритма</vt:lpstr>
      <vt:lpstr>Настройки алгоритма</vt:lpstr>
      <vt:lpstr>Настройки алгоритма</vt:lpstr>
      <vt:lpstr>Настройки алгоритма</vt:lpstr>
      <vt:lpstr>Настройки алгоритма</vt:lpstr>
      <vt:lpstr>Время построения в зависимости от числа узлов в кластере</vt:lpstr>
      <vt:lpstr>Выводы</vt:lpstr>
      <vt:lpstr>Ссылка на Юпитер.Ноутбук в DataSphere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2021-02-18T07:10:18Z</dcterms:created>
  <dcterms:modified xsi:type="dcterms:W3CDTF">2024-02-27T17:31:03Z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