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5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png" ContentType="image/png"/>
  <Override PartName="/ppt/media/image12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ight Triangle 32"/>
          <p:cNvSpPr/>
          <p:nvPr/>
        </p:nvSpPr>
        <p:spPr>
          <a:xfrm flipH="1">
            <a:off x="4496040" y="4722840"/>
            <a:ext cx="4644360" cy="2134800"/>
          </a:xfrm>
          <a:prstGeom prst="rtTriangle">
            <a:avLst/>
          </a:prstGeom>
          <a:blipFill rotWithShape="0">
            <a:blip r:embed="rId2"/>
            <a:srcRect/>
            <a:tile tx="0" ty="5527882" sx="100000" sy="100000" algn="tl"/>
          </a:blip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6160" y="36856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252000" rIns="252000" tIns="4680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0" y="0"/>
            <a:ext cx="1369800" cy="6858000"/>
            <a:chOff x="0" y="0"/>
            <a:chExt cx="1369800" cy="6858000"/>
          </a:xfrm>
        </p:grpSpPr>
        <p:sp>
          <p:nvSpPr>
            <p:cNvPr id="3" name="Rectangle 6"/>
            <p:cNvSpPr/>
            <p:nvPr/>
          </p:nvSpPr>
          <p:spPr>
            <a:xfrm>
              <a:off x="0" y="0"/>
              <a:ext cx="342720" cy="6857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 rot="16200000">
              <a:off x="514440" y="-511920"/>
              <a:ext cx="342720" cy="1367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5" name="Rectangle 10"/>
            <p:cNvSpPr/>
            <p:nvPr/>
          </p:nvSpPr>
          <p:spPr>
            <a:xfrm rot="16200000">
              <a:off x="514440" y="6002640"/>
              <a:ext cx="342720" cy="1367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pic>
        <p:nvPicPr>
          <p:cNvPr id="6" name="Picture 13" descr="A close up of a logo&#10;&#10;Description automatically generated"/>
          <p:cNvPicPr/>
          <p:nvPr/>
        </p:nvPicPr>
        <p:blipFill>
          <a:blip r:embed="rId3">
            <a:alphaModFix amt="79000"/>
          </a:blip>
          <a:srcRect l="13470" t="23715" r="15697" b="21450"/>
          <a:stretch/>
        </p:blipFill>
        <p:spPr>
          <a:xfrm>
            <a:off x="7499880" y="308160"/>
            <a:ext cx="1416600" cy="6836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15" descr="A screenshot of a video game&#10;&#10;Description automatically generated"/>
          <p:cNvPicPr/>
          <p:nvPr/>
        </p:nvPicPr>
        <p:blipFill>
          <a:blip r:embed="rId4"/>
          <a:srcRect l="0" t="0" r="0" b="772"/>
          <a:stretch/>
        </p:blipFill>
        <p:spPr>
          <a:xfrm>
            <a:off x="733680" y="666720"/>
            <a:ext cx="2770920" cy="2735640"/>
          </a:xfrm>
          <a:prstGeom prst="rect">
            <a:avLst/>
          </a:prstGeom>
          <a:ln w="0">
            <a:noFill/>
          </a:ln>
        </p:spPr>
      </p:pic>
      <p:sp>
        <p:nvSpPr>
          <p:cNvPr id="8" name="TextBox 17"/>
          <p:cNvSpPr/>
          <p:nvPr/>
        </p:nvSpPr>
        <p:spPr>
          <a:xfrm>
            <a:off x="4422240" y="2490120"/>
            <a:ext cx="40359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defTabSz="457200">
              <a:lnSpc>
                <a:spcPct val="150000"/>
              </a:lnSpc>
            </a:pPr>
            <a:r>
              <a:rPr b="1" lang="en-US" sz="2000" spc="-1" strike="noStrike" cap="small">
                <a:solidFill>
                  <a:srgbClr val="363636"/>
                </a:solidFill>
                <a:latin typeface="Century Gothic"/>
              </a:rPr>
              <a:t>Programsko inženjerstvo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b="1" lang="hr-HR" sz="1600" spc="-1" strike="noStrike">
                <a:solidFill>
                  <a:srgbClr val="363636"/>
                </a:solidFill>
                <a:latin typeface="Century Gothic"/>
              </a:rPr>
              <a:t>         </a:t>
            </a:r>
            <a:r>
              <a:rPr b="1" lang="en-US" sz="1600" spc="-1" strike="noStrike">
                <a:solidFill>
                  <a:srgbClr val="363636"/>
                </a:solidFill>
                <a:latin typeface="Century Gothic"/>
              </a:rPr>
              <a:t>ak. god. 2023./2024.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roup 33"/>
          <p:cNvGrpSpPr/>
          <p:nvPr/>
        </p:nvGrpSpPr>
        <p:grpSpPr>
          <a:xfrm>
            <a:off x="8541720" y="2712960"/>
            <a:ext cx="601920" cy="689400"/>
            <a:chOff x="8541720" y="2712960"/>
            <a:chExt cx="601920" cy="689400"/>
          </a:xfrm>
        </p:grpSpPr>
        <p:sp>
          <p:nvSpPr>
            <p:cNvPr id="10" name="Rectangle 20"/>
            <p:cNvSpPr/>
            <p:nvPr/>
          </p:nvSpPr>
          <p:spPr>
            <a:xfrm>
              <a:off x="9000000" y="271872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1" name="Rectangle 22"/>
            <p:cNvSpPr/>
            <p:nvPr/>
          </p:nvSpPr>
          <p:spPr>
            <a:xfrm>
              <a:off x="8772840" y="271872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2" name="Rectangle 24"/>
            <p:cNvSpPr/>
            <p:nvPr/>
          </p:nvSpPr>
          <p:spPr>
            <a:xfrm>
              <a:off x="8541720" y="271296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pic>
        <p:nvPicPr>
          <p:cNvPr id="13" name="Graphic 3" descr=""/>
          <p:cNvPicPr/>
          <p:nvPr/>
        </p:nvPicPr>
        <p:blipFill>
          <a:blip r:embed="rId5"/>
          <a:srcRect l="40605" t="17628" r="15251" b="19246"/>
          <a:stretch/>
        </p:blipFill>
        <p:spPr>
          <a:xfrm>
            <a:off x="6472440" y="271080"/>
            <a:ext cx="835920" cy="827640"/>
          </a:xfrm>
          <a:prstGeom prst="rect">
            <a:avLst/>
          </a:prstGeom>
          <a:ln w="0">
            <a:noFill/>
          </a:ln>
        </p:spPr>
      </p:pic>
      <p:sp>
        <p:nvSpPr>
          <p:cNvPr id="14" name="TextBox 18"/>
          <p:cNvSpPr/>
          <p:nvPr/>
        </p:nvSpPr>
        <p:spPr>
          <a:xfrm>
            <a:off x="6472440" y="1130760"/>
            <a:ext cx="25974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l-PL" sz="1100" spc="-1" strike="noStrike">
                <a:solidFill>
                  <a:schemeClr val="dk1"/>
                </a:solidFill>
                <a:latin typeface="Franklin Gothic Book"/>
              </a:rPr>
              <a:t>Zavod za elektroniku, mikroelektroniku, računalne i inteligentne sustave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6160" y="36856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252000" rIns="252000" tIns="46800" bIns="45720" anchor="ctr">
            <a:normAutofit fontScale="81153"/>
          </a:bodyPr>
          <a:p>
            <a:pPr indent="0" algn="ctr" defTabSz="914400">
              <a:lnSpc>
                <a:spcPct val="150000"/>
              </a:lnSpc>
              <a:buNone/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  <a:ea typeface="Century Gothic"/>
              </a:rPr>
              <a:t>InterFER</a:t>
            </a:r>
            <a:br>
              <a:rPr sz="6000"/>
            </a:br>
            <a:r>
              <a:rPr b="0" lang="hr-HR" sz="4400" spc="-1" strike="noStrike">
                <a:solidFill>
                  <a:schemeClr val="dk1"/>
                </a:solidFill>
                <a:latin typeface="Century Gothic"/>
                <a:ea typeface="Century Gothic"/>
              </a:rPr>
              <a:t>Grupa: Burek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Arhitektura sustava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76" name="Content Placeholder 4" descr="A diagram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667080" y="1234800"/>
            <a:ext cx="7809120" cy="4930920"/>
          </a:xfrm>
          <a:prstGeom prst="rect">
            <a:avLst/>
          </a:prstGeom>
          <a:ln w="0">
            <a:noFill/>
          </a:ln>
        </p:spPr>
      </p:pic>
      <p:sp>
        <p:nvSpPr>
          <p:cNvPr id="77" name="TextBox 5"/>
          <p:cNvSpPr/>
          <p:nvPr/>
        </p:nvSpPr>
        <p:spPr>
          <a:xfrm>
            <a:off x="3196440" y="6190560"/>
            <a:ext cx="27565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</a:rPr>
              <a:t>Slika 6: Dijagram komponenti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  <a:ea typeface="Century Gothic"/>
              </a:rPr>
              <a:t>Arhitektura sustava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79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254240" y="1299960"/>
            <a:ext cx="6635160" cy="4862880"/>
          </a:xfrm>
          <a:prstGeom prst="rect">
            <a:avLst/>
          </a:prstGeom>
          <a:ln w="0">
            <a:noFill/>
          </a:ln>
        </p:spPr>
      </p:pic>
      <p:sp>
        <p:nvSpPr>
          <p:cNvPr id="80" name="TextBox 5"/>
          <p:cNvSpPr/>
          <p:nvPr/>
        </p:nvSpPr>
        <p:spPr>
          <a:xfrm>
            <a:off x="3220200" y="6184800"/>
            <a:ext cx="27093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</a:rPr>
              <a:t>Slika 7: Dijagram razmještaja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Ispitivanje sustava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25960" y="1419840"/>
            <a:ext cx="7379640" cy="418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Provedeno koristeći Selenium WebDriver unutar JUnit testova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Ispitivanje sustava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Ispitivanje komponenti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83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261160" y="3405240"/>
            <a:ext cx="4627080" cy="1814040"/>
          </a:xfrm>
          <a:prstGeom prst="rect">
            <a:avLst/>
          </a:prstGeom>
          <a:ln w="0">
            <a:noFill/>
          </a:ln>
        </p:spPr>
      </p:pic>
      <p:sp>
        <p:nvSpPr>
          <p:cNvPr id="84" name="TextBox 5"/>
          <p:cNvSpPr/>
          <p:nvPr/>
        </p:nvSpPr>
        <p:spPr>
          <a:xfrm>
            <a:off x="2424600" y="5241600"/>
            <a:ext cx="42940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Franklin Gothic Book"/>
              </a:rPr>
              <a:t>Slika 8: Prikaz uspješnog izvršenja testova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Korišteni alati i tehnologije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Komunikacija putem platformi: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WhatsApp – svakodnevna komunikacija unutar tima 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Microsoft Teams – komunikacija s profesorima i asistentom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Razvojna okruženja: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Neovim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IntelliJ IDEA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Visual Studio Code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  <a:ea typeface="Century Gothic"/>
              </a:rPr>
              <a:t>Korišteni alati i tehnologije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Backend – Spring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Frontend – React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Baza podataka - PostgreSQL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Organizacija rada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90" name="Content Placeholder 4" descr="A graph with a green line&#10;&#10;Description automatically generated"/>
          <p:cNvPicPr/>
          <p:nvPr/>
        </p:nvPicPr>
        <p:blipFill>
          <a:blip r:embed="rId1"/>
          <a:stretch/>
        </p:blipFill>
        <p:spPr>
          <a:xfrm>
            <a:off x="604440" y="1209600"/>
            <a:ext cx="7886520" cy="2890080"/>
          </a:xfrm>
          <a:prstGeom prst="rect">
            <a:avLst/>
          </a:prstGeom>
          <a:ln w="0">
            <a:noFill/>
          </a:ln>
        </p:spPr>
      </p:pic>
      <p:sp>
        <p:nvSpPr>
          <p:cNvPr id="91" name="TextBox 5"/>
          <p:cNvSpPr/>
          <p:nvPr/>
        </p:nvSpPr>
        <p:spPr>
          <a:xfrm>
            <a:off x="772200" y="4421160"/>
            <a:ext cx="7551360" cy="17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457200">
              <a:lnSpc>
                <a:spcPct val="100000"/>
              </a:lnSpc>
            </a:pPr>
            <a:r>
              <a:rPr b="0" lang="hr-HR" sz="20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Raspodjela posla po članovima tima: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8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Oleksandr Ichenskyi: 77 sati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8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Nikola Antolović: 41 sat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8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Anton Ladan: 79 sati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8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Antonia Šarčević: 60 sati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18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Karlo Španović: 63 sata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Box 6"/>
          <p:cNvSpPr/>
          <p:nvPr/>
        </p:nvSpPr>
        <p:spPr>
          <a:xfrm>
            <a:off x="2460960" y="3956760"/>
            <a:ext cx="4227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Franklin Gothic Book"/>
              </a:rPr>
              <a:t>Slika 9: Vremenska linija razvoja projekta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Naučene lekcije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Timski rad: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71640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važnost zajedničkog rada kroz faze projekta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71640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razrješavanje konflikata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Komunikacija: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71640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redovna i efikasna komunikacija unutar tima - ključ timskog rada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Organizacija: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71640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razumna podjela zaduženja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10288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jasno dokumentiranje zahtjeva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hr-HR" sz="24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Tehničke vještine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Sadržaj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Opis zadatka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Pregled zahtjeva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Korišteni alati i tehnologije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Arhitektura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Organizacija rada 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Iskustva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Članovi tima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Oleksandr Ichenskyi, voditelj grupe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Anton Ladan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Antonia Šarčević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Karlo Španović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Nikola Antolović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Opis zadatka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Inovativna platforma za stvaranje, dijeljenje i objavljivanje studentskih članaka, potičući suradnju unutar akademske zajednice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Franklin Gothic Book"/>
              </a:rPr>
              <a:t>Cilj:</a:t>
            </a: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 Olakšati studentima stvaranje, dijeljenje i objavljivanje akademskih radova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Franklin Gothic Book"/>
              </a:rPr>
              <a:t>Svrha:</a:t>
            </a: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 Poticanje suradnje unutar akademske zajednice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Pregled zahtjeva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Registracija korisnika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Personalizacija profila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Kreiranje i uređivanje članaka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Objava i dijeljenje sadržaja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Kategorizacija i označavanje članaka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Komentiranje i ocjenjivanje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Moderacija neprikladnog sadržaja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Content Placeholder 4" descr="A diagram of a company&#10;&#10;Description automatically generated"/>
          <p:cNvPicPr/>
          <p:nvPr/>
        </p:nvPicPr>
        <p:blipFill>
          <a:blip r:embed="rId1"/>
          <a:stretch/>
        </p:blipFill>
        <p:spPr>
          <a:xfrm>
            <a:off x="1915560" y="424080"/>
            <a:ext cx="5310360" cy="5641560"/>
          </a:xfrm>
          <a:prstGeom prst="rect">
            <a:avLst/>
          </a:prstGeom>
          <a:ln w="0">
            <a:noFill/>
          </a:ln>
        </p:spPr>
      </p:pic>
      <p:sp>
        <p:nvSpPr>
          <p:cNvPr id="62" name="TextBox 5"/>
          <p:cNvSpPr/>
          <p:nvPr/>
        </p:nvSpPr>
        <p:spPr>
          <a:xfrm>
            <a:off x="2194920" y="6027840"/>
            <a:ext cx="457740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Slika 1: Dijagram obrasca uporabe, funkcionalnost anonimnog i prijavljenog korisnika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64" name="Content Placeholder 3" descr="A diagram of a company&#10;&#10;Description automatically generated"/>
          <p:cNvPicPr/>
          <p:nvPr/>
        </p:nvPicPr>
        <p:blipFill>
          <a:blip r:embed="rId1"/>
          <a:stretch/>
        </p:blipFill>
        <p:spPr>
          <a:xfrm>
            <a:off x="594000" y="1760400"/>
            <a:ext cx="3521880" cy="241344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5" descr="A diagram of a company&#10;&#10;Description automatically generated"/>
          <p:cNvPicPr/>
          <p:nvPr/>
        </p:nvPicPr>
        <p:blipFill>
          <a:blip r:embed="rId2"/>
          <a:stretch/>
        </p:blipFill>
        <p:spPr>
          <a:xfrm>
            <a:off x="4663440" y="1762200"/>
            <a:ext cx="3965400" cy="2416680"/>
          </a:xfrm>
          <a:prstGeom prst="rect">
            <a:avLst/>
          </a:prstGeom>
          <a:ln w="0">
            <a:noFill/>
          </a:ln>
        </p:spPr>
      </p:pic>
      <p:sp>
        <p:nvSpPr>
          <p:cNvPr id="66" name="TextBox 3"/>
          <p:cNvSpPr/>
          <p:nvPr/>
        </p:nvSpPr>
        <p:spPr>
          <a:xfrm>
            <a:off x="721440" y="4207320"/>
            <a:ext cx="325656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</a:rPr>
              <a:t>Slika 2: </a:t>
            </a: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Dijagram obrasca uporabe, funkcionalnost moderatora sustava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Box 4"/>
          <p:cNvSpPr/>
          <p:nvPr/>
        </p:nvSpPr>
        <p:spPr>
          <a:xfrm>
            <a:off x="4900680" y="4207320"/>
            <a:ext cx="349704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</a:rPr>
              <a:t>Slika 3: </a:t>
            </a: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Dijagram obrasca uporabe, funkcionalnost administratora sustava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Arhitektura sustava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9" name="Content Placeholder 2"/>
          <p:cNvSpPr/>
          <p:nvPr/>
        </p:nvSpPr>
        <p:spPr>
          <a:xfrm>
            <a:off x="378360" y="1838520"/>
            <a:ext cx="5992920" cy="42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Može se intuitivno podijeliti na prezentacijski, aplikacijski te podatkovni sloj, kojima </a:t>
            </a:r>
            <a:r>
              <a:rPr b="0" lang="en-US" sz="3000" spc="-1" strike="noStrike">
                <a:solidFill>
                  <a:schemeClr val="dk1"/>
                </a:solidFill>
                <a:latin typeface="Franklin Gothic Book"/>
              </a:rPr>
              <a:t>redom</a:t>
            </a:r>
            <a:r>
              <a:rPr b="0" lang="en-US" sz="3000" spc="-1" strike="noStrike">
                <a:solidFill>
                  <a:schemeClr val="dk1"/>
                </a:solidFill>
                <a:latin typeface="Franklin Gothic Book"/>
                <a:ea typeface="Franklin Gothic Book"/>
              </a:rPr>
              <a:t> odgovaraju idući podsustavi: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Franklin Gothic Book"/>
              </a:rPr>
              <a:t>Web aplikacija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Franklin Gothic Book"/>
              </a:rPr>
              <a:t>Web poslužitelj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Franklin Gothic Book"/>
              </a:rPr>
              <a:t>Baza podataka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Picture 5" descr="Slika 4: Arhitektura Sustava"/>
          <p:cNvPicPr/>
          <p:nvPr/>
        </p:nvPicPr>
        <p:blipFill>
          <a:blip r:embed="rId1"/>
          <a:stretch/>
        </p:blipFill>
        <p:spPr>
          <a:xfrm>
            <a:off x="5565600" y="1877760"/>
            <a:ext cx="3151080" cy="3295440"/>
          </a:xfrm>
          <a:prstGeom prst="rect">
            <a:avLst/>
          </a:prstGeom>
          <a:ln w="0">
            <a:noFill/>
          </a:ln>
        </p:spPr>
      </p:pic>
      <p:sp>
        <p:nvSpPr>
          <p:cNvPr id="71" name="TextBox 3"/>
          <p:cNvSpPr/>
          <p:nvPr/>
        </p:nvSpPr>
        <p:spPr>
          <a:xfrm>
            <a:off x="5875560" y="5092200"/>
            <a:ext cx="25297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</a:rPr>
              <a:t>Slika 4: Arhitektura sustava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Arhitektura sustava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73" name="Content Placeholder 7" descr="A diagram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27840" y="1238760"/>
            <a:ext cx="4178880" cy="5112000"/>
          </a:xfrm>
          <a:prstGeom prst="rect">
            <a:avLst/>
          </a:prstGeom>
          <a:ln w="0">
            <a:noFill/>
          </a:ln>
        </p:spPr>
      </p:pic>
      <p:sp>
        <p:nvSpPr>
          <p:cNvPr id="74" name="TextBox 11"/>
          <p:cNvSpPr/>
          <p:nvPr/>
        </p:nvSpPr>
        <p:spPr>
          <a:xfrm>
            <a:off x="5054400" y="4439160"/>
            <a:ext cx="35582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1"/>
                </a:solidFill>
                <a:latin typeface="Franklin Gothic Book"/>
              </a:rPr>
              <a:t>Slika 5: Dijagram razreda – dio Entity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1168</TotalTime>
  <Application>LibreOffice/7.6.4.1$Linux_X86_64 LibreOffice_project/60$Build-1</Application>
  <AppVersion>15.0000</AppVersion>
  <Words>333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2016-01-18T13:10:52Z</dcterms:created>
  <dc:creator>nfrid</dc:creator>
  <dc:description/>
  <dc:language>en-US</dc:language>
  <cp:lastModifiedBy/>
  <dcterms:modified xsi:type="dcterms:W3CDTF">2024-01-22T20:36:12Z</dcterms:modified>
  <cp:revision>348</cp:revision>
  <dc:subject/>
  <dc:title>&lt;Naziv projekta&gt;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16</vt:i4>
  </property>
</Properties>
</file>