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0" r:id="rId7"/>
    <p:sldId id="268" r:id="rId8"/>
    <p:sldId id="269" r:id="rId9"/>
    <p:sldId id="270" r:id="rId10"/>
    <p:sldId id="271" r:id="rId11"/>
    <p:sldId id="261" r:id="rId12"/>
    <p:sldId id="262" r:id="rId13"/>
    <p:sldId id="265" r:id="rId14"/>
    <p:sldId id="266" r:id="rId15"/>
    <p:sldId id="267" r:id="rId16"/>
    <p:sldId id="26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T1LntGWDn6A5LNOxvk9/s6D/l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089b2f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e4089b2f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32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443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87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015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139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089b2f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e4089b2f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089b2f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e4089b2f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835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089b2f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e4089b2f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230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089b2f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e4089b2f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04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EA3FDD-82BE-22A1-5ABB-1DDCDA8C2E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619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wqtxts1xzle7.cloudfront.net/61081560/uma_introducao_a_logica_fuzzy20191031-46475-1du0jml-libre.pdf?1572546318=&amp;response-content-disposition=inline%3B+filename%3DUMA_INTRODUCAO_A_LOGICA_FUZZY.pdf&amp;Expires=1685736328&amp;Signature=EbkbLp~FAjnTECAwYdzMIujxtBtCRvxEa2M0nG8DSf68d0oOFyOAq-p07MSBV~h5Ds52WRFk61YKaUWyQIvar3lfb4Hm9F-fhFft7Xz8H7gfcSHzzhsLAx6G4j6XR4a9JQdwgoUx0WSzkDU4uh8sZnOGD34vHv9sftv~FAWNI24ftTnhRf~uRYtufBP8mEBsOm6yW7y5plPzZG5J2gFAbQ30CcD8FvZq7NPcqkvS80oBd4lEt8iEILdK3Lan~QJYo25jrufc8z7dKo59Cfzp6Wk9qOkQkw2ojxfeFsYR~XxhD2dtXz0n2FCAV7NwrdR8lQdoyA7YKGGUpM82WfJRjQ__&amp;Key-Pair-Id=APKAJLOHF5GGSLRBV4ZA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411" y="-2942"/>
            <a:ext cx="11592381" cy="101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864900" y="1402800"/>
            <a:ext cx="104622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800" b="1" dirty="0"/>
              <a:t>UTILIZAÇÃO DE ALGORITMOS DE CLASSIFICAÇÃO </a:t>
            </a:r>
            <a:endParaRPr sz="28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800" b="1" dirty="0"/>
              <a:t>- APRIORI E FUZZY - </a:t>
            </a:r>
            <a:endParaRPr sz="28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800" b="1" dirty="0"/>
              <a:t>PARA PREDIÇÃO DE ORÇAMENTOS NA SUBSTITUIÇÃO DE PEÇAS EM FUNÇÃO DE SINISTROS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015145" y="3913820"/>
            <a:ext cx="61617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Discentes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/>
              <a:t>ALEX FERNANDO INGLÊS DA SILVA</a:t>
            </a:r>
            <a:endParaRPr sz="18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/>
              <a:t>EDUARDO DE OLIVEIRA SANTOS</a:t>
            </a:r>
            <a:endParaRPr sz="1800"/>
          </a:p>
        </p:txBody>
      </p:sp>
      <p:sp>
        <p:nvSpPr>
          <p:cNvPr id="89" name="Google Shape;89;p1"/>
          <p:cNvSpPr/>
          <p:nvPr/>
        </p:nvSpPr>
        <p:spPr>
          <a:xfrm>
            <a:off x="3313945" y="5230390"/>
            <a:ext cx="5564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/>
              <a:t>PROFESSOR MAURÍCIO FERNANDO MUNHOZ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e4089b2fc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89" y="0"/>
            <a:ext cx="11534232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4089b2fc0_0_0"/>
          <p:cNvSpPr/>
          <p:nvPr/>
        </p:nvSpPr>
        <p:spPr>
          <a:xfrm>
            <a:off x="2271252" y="1150809"/>
            <a:ext cx="7669161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dirty="0"/>
              <a:t>DESENVOLVIMENTO FUZZY</a:t>
            </a:r>
            <a:endParaRPr sz="3500" b="1" dirty="0"/>
          </a:p>
        </p:txBody>
      </p:sp>
      <p:pic>
        <p:nvPicPr>
          <p:cNvPr id="125" name="Google Shape;125;g1e4089b2fc0_0_0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e4089b2fc0_0_0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BA9652-FEFD-4498-ED75-18D4B25D0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22" y="1830516"/>
            <a:ext cx="5705475" cy="38766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87A7F20-373C-CB7E-77D4-DEA601CC9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384" y="1830516"/>
            <a:ext cx="5715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2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54" y="0"/>
            <a:ext cx="11595597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/>
          <p:nvPr/>
        </p:nvSpPr>
        <p:spPr>
          <a:xfrm>
            <a:off x="2768452" y="603091"/>
            <a:ext cx="6489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ANÁLISES E RESULTADOS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1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78300DE-A4D3-2EBB-30BC-5A7104C22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8617" y="2026982"/>
            <a:ext cx="6828670" cy="28030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D2B2E8-5D08-9BE6-130F-ADC9D35BB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126" y="1381212"/>
            <a:ext cx="7149651" cy="4309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85" y="-1"/>
            <a:ext cx="11634342" cy="96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>
            <a:off x="3153372" y="648073"/>
            <a:ext cx="5809567" cy="62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3;p11">
            <a:extLst>
              <a:ext uri="{FF2B5EF4-FFF2-40B4-BE49-F238E27FC236}">
                <a16:creationId xmlns:a16="http://schemas.microsoft.com/office/drawing/2014/main" id="{1A879B31-305C-9FDA-2340-8361D793A726}"/>
              </a:ext>
            </a:extLst>
          </p:cNvPr>
          <p:cNvSpPr/>
          <p:nvPr/>
        </p:nvSpPr>
        <p:spPr>
          <a:xfrm>
            <a:off x="1686295" y="1829661"/>
            <a:ext cx="9060873" cy="341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/>
              <a:t>Uma base maior de orçamentos, com maior combinações de regiões de danos, pode gerar conclusões mais robustas e confiáveis, o que pode ser feito em futuras pesquisas.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/>
              <a:t>O estudo de caso demonstrou potencial na combinação do algoritmo </a:t>
            </a:r>
            <a:r>
              <a:rPr lang="pt-BR" sz="1800" dirty="0" err="1"/>
              <a:t>Apriori</a:t>
            </a:r>
            <a:r>
              <a:rPr lang="pt-BR" sz="1800" dirty="0"/>
              <a:t> e Lógica </a:t>
            </a:r>
            <a:r>
              <a:rPr lang="pt-BR" sz="1800" dirty="0" err="1"/>
              <a:t>Fuzzy</a:t>
            </a:r>
            <a:r>
              <a:rPr lang="pt-BR" sz="1800" dirty="0"/>
              <a:t> para identificar padrões de associação e classificação que podem gerar a continuação do estudo ou inspirar pesquisas similares com a combinação desses algoritmos.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85" y="-1"/>
            <a:ext cx="11634342" cy="96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>
            <a:off x="3782236" y="556059"/>
            <a:ext cx="455184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3220" y="1102583"/>
            <a:ext cx="11545560" cy="481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CNSEG.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Ranking do Setor de Seguros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Rio de Janeiro, 2022. Disponível em: &lt;https://www.cnseg.org.br/ranking-do-setor-de-seguros.html&gt;. Acesso em: 03 mai.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HERSCH, K.; CANAAN, M.; BAUMANN, N; FRIEDMAN, S.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perspectivas de seguro 2023. 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Deloitte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Insights.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Estados Unidos,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Disponível em: &lt;https://www2.deloitte.com/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/insights/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industry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/financial-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/financial-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industry-outlooks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/insurance-industry-outlook.html&gt;. Acesso em: 03 mai.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CARVALHO, J.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importância da ciência de dados no mercado de seguros.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Revista Apólice. [</a:t>
            </a:r>
            <a:r>
              <a:rPr lang="pt-BR" sz="115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s.l</a:t>
            </a:r>
            <a:r>
              <a:rPr lang="pt-BR" sz="115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]: 2023. Disponível em: &lt;https://www.revistaapolice.com.br/2023/05/a-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importancia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-da-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ciencia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-de-dados-no-mercado-de-seguros/&gt;. Acesso em: 28 mai.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BURGUI, A.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PERÍCIA, uma função fundamental na indústria do seguro. 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Mapfre. [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s.l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.]: 2017. Disponível em: &lt;https://noticias.mapfre.com/pt-br/pericia-uma 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funcao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-fundamental-do-seguro/&gt;. Acesso em: 18 mai.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GOV.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Resolução 810/2020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2021. Disponível em: &lt;https://www.gov.br/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prf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pt-br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/concurso-2021/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resolucoes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/R810-20/&gt;. Acesso em 15 maio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GOV.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Competências do CONTRAN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Disponível em: &lt;https://www.gov.br/transportes 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pt-br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/centrais-de-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conteudo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competncias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-do-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contran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pdf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/&gt;. Acesso em 15 maio 2023. 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PLANALTO.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 Nº 9.503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1997. Disponível em: &lt;http://www.planalto.gov.br/ccivil_03/leis/L9503Compilado.htm/&gt;. Acesso em 15 maio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ROMÃO, W. et al.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Extração de regras de associação em C&amp;T: O algoritmo </a:t>
            </a:r>
            <a:r>
              <a:rPr lang="pt-BR" sz="115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Apriori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XIX Encontro Nacional em Engenharia de Produção, v. 34, p. 37-39, 1999. Disponível em: &lt;https://www.researchgate.net/profile/Roberto-Pacheco-5/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publication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/268338920_EXTRACAO_DE_REGRAS_DE_ASSOCIACAO_EM_CT_O_ALGORITMO_APRIORI/links/546fc4d80cf24af340c09502/EXTRACAO-DE-REGRAS-DE-ASSOCIACAO-EM-C-T-O-ALGORITMO-APRIORI.pdf/&gt;. Acesso em: 13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nov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2022.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 a real importância dos dados para a tomada de decisões?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FALCORA, 2021. Disponível em: &lt;https://falcora.com.br/blog/qual-a-real-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importancia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-dos-dados-para-a-tomada-de-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decisoes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/&gt;. Acesso em: 13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nov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2022.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PACHECO, Daniel Nunes.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Abordagem dos algoritmos de agrupamento K-</a:t>
            </a:r>
            <a:r>
              <a:rPr lang="pt-BR" sz="115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sz="115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Fuzzy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c-</a:t>
            </a:r>
            <a:r>
              <a:rPr lang="pt-BR" sz="115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na identificação de zonas pluviométricas em santa </a:t>
            </a:r>
            <a:r>
              <a:rPr lang="pt-BR" sz="115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catarina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utilizando o modelo de processo </a:t>
            </a:r>
            <a:r>
              <a:rPr lang="pt-BR" sz="115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crisp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-dm. 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Disponível em: &lt;http://repositorio.unesc.net/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handle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/1/8152/&gt;. Acesso em 14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nov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2022.</a:t>
            </a:r>
            <a:endParaRPr lang="pt-BR" sz="1150" b="0" dirty="0">
              <a:effectLst/>
            </a:endParaRPr>
          </a:p>
        </p:txBody>
      </p:sp>
      <p:pic>
        <p:nvPicPr>
          <p:cNvPr id="143" name="Google Shape;143;p14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9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85" y="-1"/>
            <a:ext cx="11634342" cy="96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>
            <a:off x="3782236" y="556059"/>
            <a:ext cx="455184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/>
          <p:nvPr/>
        </p:nvSpPr>
        <p:spPr>
          <a:xfrm>
            <a:off x="323220" y="1095867"/>
            <a:ext cx="11545560" cy="539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FAYYAD,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Usama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PIATETSKY-SHAPIRO, Gregory; SMYTH,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Padhraic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Mining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Knowledge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Discovery in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AI Magazine, v. 17, n, 3, p. 37-54, 1996. Disponível em: &lt; http://www.aaai.org/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ojs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index.php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aimagazine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article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/1230/1131/&gt;. Acesso em: 22 out. 2022.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MOURA, Karina. Ciclo da vida de dados #1, KDD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2019. Disponível em: &lt;https://medium.com/@kvmoura/kdd-process-9b8e3062142/&gt;. Acesso em: 30 abr.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FERREIRA, Júlio; ROSA, Carla; STEINER, Maria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KNOWLEDGE DISCOVERY IN DATABASE E DATA MINING: UMA CONTRIBUIÇÃO BIBLIOMÉTRICA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Alagoas, 2018.  Disponível em &lt;https://abepro.org.br/biblioteca/TN_STO_263_509_36492.pdf/&gt;. Acesso em: 14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nov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2022.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CASTRO, Ricardo Vieira de.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ANÁLISE DE DESEMPENHO DOS ALGORITMOS APRIORI E FUZZY APRIORI NA EXTRAÇÃO DE REGRAS DE ASSOCIAÇÃO APLICADO A UM SISTEMA DE DETECÇÃO DE INTRUSOS, 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Rio de Janeiro, 2014. Disponível em: &lt;https://www.bdtd.uerj.br:8443/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handle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/1/11826/&gt;. Acesso em: 08 mar 2023.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SOUSA RIGNEL, Diego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Gabril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CHENCI, Gabriel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Pupin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LUCAS, Carlos Alberto.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Uma introdução a lógica </a:t>
            </a:r>
            <a:r>
              <a:rPr lang="pt-BR" sz="115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fuzzy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Revista Eletrônica de Sistemas de Informação e Gestão Tecnológica (RO-L. Uni-FACEF, ed.), v. 1, 2011. Disponível em: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 &lt;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https://d1wqtxts1xzle7.cloudfront.net/61081560/uma_introducao_a_logica_fuzzy20191031-46475-1du0jml-libre.pdf?1572546318=&amp;response-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disposition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inline%3B+filename%3DUMA_INTRODUCAO_A_LOGICA_FUZZY.pdf&amp;Expires=1685736328&amp;Signature=EbkbLp~FAjnTECAwYdzMIujxtBtCRvxEa2M0nG8DSf68d0oOFyOAq-p07MSBV~h5Ds52WRFk61YKaUWyQIvar3lfb4Hm9F-fhFft7Xz8H7gfcSHzzhsLAx6G4j6XR4a9JQdwgoUx0WSzkDU4uh8sZnOGD34vHv9sftv~FAWNI24ftTnhRf~uRYtufBP8mEBsOm6yW7y5plPzZG5J2gFAbQ30CcD8FvZq7NPcqkvS80oBd4lEt8iEILdK3Lan~QJYo25jrufc8z7dKo59Cfzp6Wk9qOkQkw2ojxfeFsYR~XxhD2dtXz0n2FCAV7NwrdR8lQdoyA7YKGGUpM82WfJRjQ__&amp;Key-Pair-Id=APKAJLOHF5GGSLRBV4ZA/&gt;. Acesso em: 26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fev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2023.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YAMASSAKI, Vivian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Mayumi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Combinando modelos de </a:t>
            </a:r>
            <a:r>
              <a:rPr lang="pt-BR" sz="115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Learning com Lógica </a:t>
            </a:r>
            <a:r>
              <a:rPr lang="pt-BR" sz="115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Fuzzy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— Parte 1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2020. Disponível em: &lt;https://medium.com/creditas-tech/combinando-modelos-de-machine-learning-com-l%C3%B3gica-fuzzy-parte-1-b5a9f0761a5d/&gt;. Acesso em: 18 maio 2023.</a:t>
            </a: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AGUADO, Alexandre Garcia; CANTANHEDE, Marco André. Lógica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fuzzy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2010. Disponível em: &lt;https://d1wqtxts1xzle7.cloudfront.net/37573988/2010_IA_FT_UNICAMP_logicaFuzzi-libre.pdf?1431049452=&amp;response-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disposition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inline%3B+filename%3DLogica_Fuzzy.pdf&amp;Expires=1685733973&amp;Signature=PCK9qG3bu34lqXYo6~vA0XnVKulBGbjGH7w-QqS9DYRWA3I3W2y6NBDRjefmwPE13NKfKIZYNaEjIJIpIHDIkGh~1TTM3~eRcshpZtOOZU5JS389BpdlEUG9O5~8fIbAlwC3YDNM2-Z1YkbbEXBGCkp1uLdtp1tTAH97Xqm-LBGUBctrwUHeH--4tBl3lzaeeLck9eiz-y6pXuxHhC6Vs9cQu5HoYhZ4goiNkzJ4S1Yw3uFQ9up3hVu1ha07AS48LYtOg83HqbzwI6fuZROAw-r3CQ1Rrq7qlSMFv~oDqWXLe8KCbWs6lKLDSgYoxZZC-bJwQ56t5dBF3shHIUzqHQ__&amp;Key-Pair-Id=APKAJLOHF5GGSLRBV4ZA/&gt;. Acesso 20 maio 2023.</a:t>
            </a:r>
            <a:endParaRPr lang="pt-BR" sz="115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717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85" y="-1"/>
            <a:ext cx="11634342" cy="96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>
            <a:off x="3782236" y="556059"/>
            <a:ext cx="455184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3220" y="1063016"/>
            <a:ext cx="11545560" cy="176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ALMEIDA, Marcus.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Pandas: o que é, para que serve e como instalar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2023. Disponível em: &lt;https://www.alura.com.br/artigos/pandas-o-que-e-para-que-serve-como-instalar/&gt;. Acesso em: 26 maio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LA, Fran La.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Inteligência Artificial - Análise da Cesta de Compras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2018. Disponível em:  &lt;https://learn.microsoft.com/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pt-br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archive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msdn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-magazine/2018/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december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artificially-intelligent-market-basket-analysis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/&gt;. Acesso em: 26 maio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SciKit-Fuzzy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2023. Disponível em: &lt;https://pythonhosted.org/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scikit-fuzzy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/overview.html/&gt;. Acesso em 26 </a:t>
            </a:r>
            <a:r>
              <a:rPr lang="pt-BR" sz="11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abr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2023.</a:t>
            </a:r>
            <a:endParaRPr lang="pt-BR" sz="115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</a:pP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MENEZES, Pedro. </a:t>
            </a:r>
            <a:r>
              <a:rPr lang="pt-BR" sz="11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ESTUDO DE CASO, </a:t>
            </a:r>
            <a:r>
              <a:rPr lang="pt-BR" sz="11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2023. Disponível em: &lt;https://www.significados.com.br/estudo-de-caso/&gt;. Acesso em: 20 set 2022</a:t>
            </a:r>
            <a:r>
              <a:rPr lang="pt-BR" sz="115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t-BR" sz="1150" b="0" dirty="0">
              <a:effectLst/>
            </a:endParaRPr>
          </a:p>
        </p:txBody>
      </p:sp>
      <p:pic>
        <p:nvPicPr>
          <p:cNvPr id="143" name="Google Shape;143;p14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68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2595893" y="2927160"/>
            <a:ext cx="2968920" cy="100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7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5154" y="0"/>
            <a:ext cx="11595597" cy="101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esenho de carro de corrida&#10;&#10;Descrição gerada automaticamente com confiança média">
            <a:extLst>
              <a:ext uri="{FF2B5EF4-FFF2-40B4-BE49-F238E27FC236}">
                <a16:creationId xmlns:a16="http://schemas.microsoft.com/office/drawing/2014/main" id="{8C6D47FA-0951-CDCF-D025-DC3B71BAD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961413" y="2188966"/>
            <a:ext cx="5248893" cy="312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391" y="50163"/>
            <a:ext cx="11595597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2227613" y="2188966"/>
            <a:ext cx="3733800" cy="341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dirty="0"/>
              <a:t>Definições Importantes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Demonstração Prática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Análises e Resultados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2851500" y="657883"/>
            <a:ext cx="6489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dirty="0"/>
              <a:t>ROTEIRO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 descr="Desenho de carro de corrida&#10;&#10;Descrição gerada automaticamente com confiança média">
            <a:extLst>
              <a:ext uri="{FF2B5EF4-FFF2-40B4-BE49-F238E27FC236}">
                <a16:creationId xmlns:a16="http://schemas.microsoft.com/office/drawing/2014/main" id="{089A99C8-4457-D901-FF8F-C0FDA9198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961413" y="2188966"/>
            <a:ext cx="5248893" cy="312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54" y="-6336"/>
            <a:ext cx="11595597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3856552" y="601384"/>
            <a:ext cx="43128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754084" y="1509372"/>
            <a:ext cx="8683831" cy="45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285750" marR="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dirty="0"/>
              <a:t>Mercado Segurador no Brasil</a:t>
            </a:r>
          </a:p>
          <a:p>
            <a:pPr marL="285750" marR="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D</a:t>
            </a:r>
            <a:r>
              <a:rPr lang="pt-BR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elongas na confecção de orçamentos</a:t>
            </a: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 </a:t>
            </a:r>
            <a:r>
              <a:rPr lang="pt-BR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encontrar padrões nos orçamentos de veículos através do algoritmo </a:t>
            </a:r>
            <a:r>
              <a:rPr lang="pt-BR" sz="18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Apriori</a:t>
            </a:r>
            <a:r>
              <a:rPr lang="pt-BR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Lógica </a:t>
            </a:r>
            <a:r>
              <a:rPr lang="pt-BR" sz="18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Fuzzy</a:t>
            </a:r>
            <a:r>
              <a:rPr lang="pt-BR" sz="1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marR="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1" dirty="0"/>
              <a:t>Proposta: </a:t>
            </a:r>
            <a:r>
              <a:rPr lang="pt-BR" sz="1800" dirty="0"/>
              <a:t>trazer predições de peças a serem orçadas a partir da indicação do veículo e região afetada no sinistro.</a:t>
            </a:r>
          </a:p>
          <a:p>
            <a:pPr marL="285750" indent="-285750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Delimitação </a:t>
            </a:r>
            <a:r>
              <a:rPr lang="pt-BR" sz="1800" dirty="0">
                <a:solidFill>
                  <a:schemeClr val="dk1"/>
                </a:solidFill>
              </a:rPr>
              <a:t>da </a:t>
            </a:r>
            <a:r>
              <a:rPr lang="pt-BR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Pesquisa</a:t>
            </a:r>
          </a:p>
          <a:p>
            <a:pPr marL="285750" marR="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89" y="0"/>
            <a:ext cx="11534233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/>
          <p:nvPr/>
        </p:nvSpPr>
        <p:spPr>
          <a:xfrm>
            <a:off x="3421765" y="607720"/>
            <a:ext cx="518148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METODOLOGIAS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983179" y="1596531"/>
            <a:ext cx="7802089" cy="92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 DE PESQUISA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 exploratória com estudo de caso</a:t>
            </a:r>
          </a:p>
        </p:txBody>
      </p:sp>
      <p:sp>
        <p:nvSpPr>
          <p:cNvPr id="116" name="Google Shape;116;p4"/>
          <p:cNvSpPr/>
          <p:nvPr/>
        </p:nvSpPr>
        <p:spPr>
          <a:xfrm>
            <a:off x="1983178" y="2849594"/>
            <a:ext cx="7802089" cy="258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 DE DESENVOLVIMENTO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de Programação</a:t>
            </a:r>
            <a:r>
              <a:rPr lang="pt-BR" sz="1800" dirty="0"/>
              <a:t>: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Bibliotecas: Pandas,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Mlxtend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scikit-fuzzy</a:t>
            </a:r>
            <a:endParaRPr lang="pt-B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Discovery From Databases (KDD)</a:t>
            </a:r>
            <a:endParaRPr lang="pt-BR" sz="1800" dirty="0"/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Apriori</a:t>
            </a: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Lógica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Fuzzy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4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89" y="0"/>
            <a:ext cx="11534233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/>
          <p:nvPr/>
        </p:nvSpPr>
        <p:spPr>
          <a:xfrm>
            <a:off x="2890185" y="703376"/>
            <a:ext cx="6411626" cy="62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dirty="0"/>
              <a:t>DEFINIÇÕES IMPORTANTES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595399" y="1678972"/>
            <a:ext cx="5521852" cy="175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Conselho Nacional de Trânsito (CONTRAN)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Dano de </a:t>
            </a:r>
            <a:r>
              <a:rPr lang="pt-BR" sz="1800" dirty="0">
                <a:solidFill>
                  <a:schemeClr val="dk1"/>
                </a:solidFill>
              </a:rPr>
              <a:t>P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equena Monta (DPM) ou sem dano</a:t>
            </a:r>
            <a:endParaRPr lang="pt-BR" sz="1800" dirty="0">
              <a:solidFill>
                <a:schemeClr val="dk1"/>
              </a:solidFill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Dano de Média Monta (DMM)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Dano de Grande Monta (DGM)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4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exto, Tabela&#10;&#10;Descrição gerada automaticamente com confiança média">
            <a:extLst>
              <a:ext uri="{FF2B5EF4-FFF2-40B4-BE49-F238E27FC236}">
                <a16:creationId xmlns:a16="http://schemas.microsoft.com/office/drawing/2014/main" id="{67482C97-1EE2-3671-9072-B0A58FC5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399" y="4092696"/>
            <a:ext cx="7001201" cy="157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6;p4">
            <a:extLst>
              <a:ext uri="{FF2B5EF4-FFF2-40B4-BE49-F238E27FC236}">
                <a16:creationId xmlns:a16="http://schemas.microsoft.com/office/drawing/2014/main" id="{1D8E46D8-8546-EA5F-A3C4-DF62E861285B}"/>
              </a:ext>
            </a:extLst>
          </p:cNvPr>
          <p:cNvSpPr/>
          <p:nvPr/>
        </p:nvSpPr>
        <p:spPr>
          <a:xfrm>
            <a:off x="4066480" y="3710549"/>
            <a:ext cx="3892049" cy="50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Classificação dos Danos CONTRAN</a:t>
            </a: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6;p4">
            <a:extLst>
              <a:ext uri="{FF2B5EF4-FFF2-40B4-BE49-F238E27FC236}">
                <a16:creationId xmlns:a16="http://schemas.microsoft.com/office/drawing/2014/main" id="{4F19E262-F010-CFF0-192C-FB0E562E4E0C}"/>
              </a:ext>
            </a:extLst>
          </p:cNvPr>
          <p:cNvSpPr/>
          <p:nvPr/>
        </p:nvSpPr>
        <p:spPr>
          <a:xfrm>
            <a:off x="5454836" y="5558358"/>
            <a:ext cx="1282325" cy="36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Fonte: GOV.BR</a:t>
            </a:r>
            <a:endParaRPr lang="pt-BR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07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e4089b2fc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89" y="0"/>
            <a:ext cx="11534232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4089b2fc0_0_0"/>
          <p:cNvSpPr/>
          <p:nvPr/>
        </p:nvSpPr>
        <p:spPr>
          <a:xfrm>
            <a:off x="3421705" y="1150809"/>
            <a:ext cx="5181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dirty="0"/>
              <a:t>DESENVOLVIMENTO</a:t>
            </a:r>
            <a:endParaRPr sz="3500" b="1" dirty="0"/>
          </a:p>
        </p:txBody>
      </p:sp>
      <p:pic>
        <p:nvPicPr>
          <p:cNvPr id="125" name="Google Shape;125;g1e4089b2fc0_0_0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e4089b2fc0_0_0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F7F68C-7324-1C2F-5C61-6A19326DE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941" y="1806250"/>
            <a:ext cx="8506118" cy="39730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e4089b2fc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89" y="0"/>
            <a:ext cx="11534232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4089b2fc0_0_0"/>
          <p:cNvSpPr/>
          <p:nvPr/>
        </p:nvSpPr>
        <p:spPr>
          <a:xfrm>
            <a:off x="855406" y="1150809"/>
            <a:ext cx="7747899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dirty="0"/>
              <a:t>DESENVOLVIMENTO: APRIORI</a:t>
            </a:r>
            <a:endParaRPr sz="3500" b="1" dirty="0"/>
          </a:p>
        </p:txBody>
      </p:sp>
      <p:pic>
        <p:nvPicPr>
          <p:cNvPr id="125" name="Google Shape;125;g1e4089b2fc0_0_0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e4089b2fc0_0_0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DAF34CB-34F4-0FEC-052B-405A03381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5" y="2376909"/>
            <a:ext cx="11906250" cy="10477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ECE092-8A8B-1752-EE1B-E66D7AAC5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" y="3793579"/>
            <a:ext cx="119062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2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e4089b2fc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89" y="0"/>
            <a:ext cx="11534232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4089b2fc0_0_0"/>
          <p:cNvSpPr/>
          <p:nvPr/>
        </p:nvSpPr>
        <p:spPr>
          <a:xfrm>
            <a:off x="3421705" y="1150809"/>
            <a:ext cx="5181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dirty="0"/>
              <a:t>DESENVOLVIMENTO</a:t>
            </a:r>
            <a:endParaRPr sz="3500" b="1" dirty="0"/>
          </a:p>
        </p:txBody>
      </p:sp>
      <p:pic>
        <p:nvPicPr>
          <p:cNvPr id="125" name="Google Shape;125;g1e4089b2fc0_0_0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e4089b2fc0_0_0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ED8804-572F-C686-9600-BC888F57E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50" y="1953627"/>
            <a:ext cx="119253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e4089b2fc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89" y="0"/>
            <a:ext cx="11534232" cy="101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4089b2fc0_0_0"/>
          <p:cNvSpPr/>
          <p:nvPr/>
        </p:nvSpPr>
        <p:spPr>
          <a:xfrm>
            <a:off x="3421705" y="1150809"/>
            <a:ext cx="5181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3500" b="1" dirty="0"/>
              <a:t>DESENVOLVIMENTO</a:t>
            </a:r>
            <a:endParaRPr sz="3500" b="1" dirty="0"/>
          </a:p>
        </p:txBody>
      </p:sp>
      <p:pic>
        <p:nvPicPr>
          <p:cNvPr id="125" name="Google Shape;125;g1e4089b2fc0_0_0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411" y="6053956"/>
            <a:ext cx="3733800" cy="6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e4089b2fc0_0_0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0255" y="5845568"/>
            <a:ext cx="3724113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52A1EC-D265-DB5D-EE56-9319BF757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12" y="2475917"/>
            <a:ext cx="11915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5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1391</Words>
  <Application>Microsoft Office PowerPoint</Application>
  <PresentationFormat>Widescreen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nailton matos</dc:creator>
  <cp:lastModifiedBy>Santos, Eduardo</cp:lastModifiedBy>
  <cp:revision>4</cp:revision>
  <dcterms:created xsi:type="dcterms:W3CDTF">2020-06-17T23:48:03Z</dcterms:created>
  <dcterms:modified xsi:type="dcterms:W3CDTF">2023-06-16T18:28:07Z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d9bd1c-f51c-439e-8800-bd7c11f746db_Enabled">
    <vt:lpwstr>true</vt:lpwstr>
  </property>
  <property fmtid="{D5CDD505-2E9C-101B-9397-08002B2CF9AE}" pid="3" name="MSIP_Label_01d9bd1c-f51c-439e-8800-bd7c11f746db_SetDate">
    <vt:lpwstr>2023-06-16T18:28:03Z</vt:lpwstr>
  </property>
  <property fmtid="{D5CDD505-2E9C-101B-9397-08002B2CF9AE}" pid="4" name="MSIP_Label_01d9bd1c-f51c-439e-8800-bd7c11f746db_Method">
    <vt:lpwstr>Standard</vt:lpwstr>
  </property>
  <property fmtid="{D5CDD505-2E9C-101B-9397-08002B2CF9AE}" pid="5" name="MSIP_Label_01d9bd1c-f51c-439e-8800-bd7c11f746db_Name">
    <vt:lpwstr>Internal</vt:lpwstr>
  </property>
  <property fmtid="{D5CDD505-2E9C-101B-9397-08002B2CF9AE}" pid="6" name="MSIP_Label_01d9bd1c-f51c-439e-8800-bd7c11f746db_SiteId">
    <vt:lpwstr>c45b48f3-13bb-448b-9356-ba7b863c2189</vt:lpwstr>
  </property>
  <property fmtid="{D5CDD505-2E9C-101B-9397-08002B2CF9AE}" pid="7" name="MSIP_Label_01d9bd1c-f51c-439e-8800-bd7c11f746db_ActionId">
    <vt:lpwstr>028fe0f9-4d06-4fba-90e8-50b961d0451c</vt:lpwstr>
  </property>
  <property fmtid="{D5CDD505-2E9C-101B-9397-08002B2CF9AE}" pid="8" name="MSIP_Label_01d9bd1c-f51c-439e-8800-bd7c11f746db_ContentBits">
    <vt:lpwstr>2</vt:lpwstr>
  </property>
  <property fmtid="{D5CDD505-2E9C-101B-9397-08002B2CF9AE}" pid="9" name="ClassificationContentMarkingFooterLocations">
    <vt:lpwstr>Tema do Office:3</vt:lpwstr>
  </property>
  <property fmtid="{D5CDD505-2E9C-101B-9397-08002B2CF9AE}" pid="10" name="ClassificationContentMarkingFooterText">
    <vt:lpwstr>Internal </vt:lpwstr>
  </property>
</Properties>
</file>