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pIBWIUzwNKOe98++EfDaB5J8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21570802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2157080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21570802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2157080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21570802_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21570802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21570802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42157080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42157080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4215708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421570802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4215708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421570802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4215708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21570802_4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21570802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215708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21570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21570802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2157080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21570802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2157080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newired.com/resourc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jp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21570802_6_5"/>
          <p:cNvSpPr txBox="1"/>
          <p:nvPr>
            <p:ph type="ctrTitle"/>
          </p:nvPr>
        </p:nvSpPr>
        <p:spPr>
          <a:xfrm>
            <a:off x="1524000" y="6508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 for Student Services Office at FILS Faculty </a:t>
            </a:r>
            <a:endParaRPr/>
          </a:p>
        </p:txBody>
      </p:sp>
      <p:sp>
        <p:nvSpPr>
          <p:cNvPr id="85" name="Google Shape;85;gb421570802_6_5"/>
          <p:cNvSpPr txBox="1"/>
          <p:nvPr>
            <p:ph idx="1" type="subTitle"/>
          </p:nvPr>
        </p:nvSpPr>
        <p:spPr>
          <a:xfrm>
            <a:off x="1524000" y="3602057"/>
            <a:ext cx="9463200" cy="267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Minescu Andrei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Manolescu Alexandru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Cerneanu Valentin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Alshikh Sulaiman Rim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b421570802_3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75" y="152400"/>
            <a:ext cx="8672626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421570802_3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200" y="257875"/>
            <a:ext cx="5384325" cy="58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421570802_4_4"/>
          <p:cNvSpPr txBox="1"/>
          <p:nvPr>
            <p:ph type="ctrTitle"/>
          </p:nvPr>
        </p:nvSpPr>
        <p:spPr>
          <a:xfrm>
            <a:off x="3927200" y="151650"/>
            <a:ext cx="4760100" cy="59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Challenges and issues</a:t>
            </a:r>
            <a:r>
              <a:rPr lang="en-GB"/>
              <a:t> </a:t>
            </a:r>
            <a:endParaRPr/>
          </a:p>
        </p:txBody>
      </p:sp>
      <p:pic>
        <p:nvPicPr>
          <p:cNvPr id="175" name="Google Shape;175;gb421570802_4_4"/>
          <p:cNvPicPr preferRelativeResize="0"/>
          <p:nvPr/>
        </p:nvPicPr>
        <p:blipFill rotWithShape="1">
          <a:blip r:embed="rId3">
            <a:alphaModFix/>
          </a:blip>
          <a:srcRect b="15347" l="0" r="0" t="0"/>
          <a:stretch/>
        </p:blipFill>
        <p:spPr>
          <a:xfrm>
            <a:off x="152400" y="2026675"/>
            <a:ext cx="11887199" cy="395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b421570802_4_4"/>
          <p:cNvSpPr txBox="1"/>
          <p:nvPr/>
        </p:nvSpPr>
        <p:spPr>
          <a:xfrm>
            <a:off x="289300" y="905425"/>
            <a:ext cx="65142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E2E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AND ISSUES</a:t>
            </a:r>
            <a:endParaRPr b="1" sz="1300">
              <a:solidFill>
                <a:srgbClr val="2E2E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main risk identified in the maintenance stage is that the capabilities of the chatbot can become outdated.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21570802_4_10"/>
          <p:cNvSpPr txBox="1"/>
          <p:nvPr>
            <p:ph type="ctrTitle"/>
          </p:nvPr>
        </p:nvSpPr>
        <p:spPr>
          <a:xfrm>
            <a:off x="3225525" y="105550"/>
            <a:ext cx="5314800" cy="43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Quality assurance plan </a:t>
            </a:r>
            <a:endParaRPr sz="3200"/>
          </a:p>
        </p:txBody>
      </p:sp>
      <p:pic>
        <p:nvPicPr>
          <p:cNvPr id="182" name="Google Shape;182;gb421570802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800" y="1105000"/>
            <a:ext cx="2915201" cy="39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b421570802_4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25" y="1393075"/>
            <a:ext cx="5892599" cy="30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b421570802_4_10"/>
          <p:cNvSpPr txBox="1"/>
          <p:nvPr/>
        </p:nvSpPr>
        <p:spPr>
          <a:xfrm>
            <a:off x="121200" y="4678150"/>
            <a:ext cx="323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73076"/>
              </a:lnSpc>
              <a:spcBef>
                <a:spcPts val="2300"/>
              </a:spcBef>
              <a:spcAft>
                <a:spcPts val="0"/>
              </a:spcAft>
              <a:buClr>
                <a:srgbClr val="292929"/>
              </a:buClr>
              <a:buSzPts val="1650"/>
              <a:buFont typeface="Times New Roman"/>
              <a:buAutoNum type="arabicPeriod"/>
            </a:pPr>
            <a:r>
              <a:rPr b="1" lang="en-GB" sz="165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Net Promoter Score (NPS)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b421570802_4_10"/>
          <p:cNvSpPr txBox="1"/>
          <p:nvPr/>
        </p:nvSpPr>
        <p:spPr>
          <a:xfrm>
            <a:off x="7918500" y="5040575"/>
            <a:ext cx="27945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3076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b="1" lang="en-GB" sz="165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 Customer Satisfaction   Score (CSAT)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21570802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92929"/>
                </a:solidFill>
              </a:rPr>
              <a:t>Stakeholders &amp; their needs</a:t>
            </a:r>
            <a:endParaRPr/>
          </a:p>
        </p:txBody>
      </p:sp>
      <p:sp>
        <p:nvSpPr>
          <p:cNvPr id="191" name="Google Shape;191;gb421570802_0_5"/>
          <p:cNvSpPr txBox="1"/>
          <p:nvPr>
            <p:ph idx="1" type="body"/>
          </p:nvPr>
        </p:nvSpPr>
        <p:spPr>
          <a:xfrm>
            <a:off x="838200" y="1521575"/>
            <a:ext cx="10515600" cy="491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</a:rPr>
              <a:t>Students: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Waiting time spending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Find in a direct &amp; </a:t>
            </a:r>
            <a:r>
              <a:rPr lang="en-GB" sz="2600">
                <a:solidFill>
                  <a:srgbClr val="292929"/>
                </a:solidFill>
              </a:rPr>
              <a:t>targeted way the </a:t>
            </a:r>
            <a:r>
              <a:rPr lang="en-GB" sz="2600">
                <a:solidFill>
                  <a:srgbClr val="292929"/>
                </a:solidFill>
              </a:rPr>
              <a:t>necessary information 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Solve easily their requests</a:t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</a:rPr>
              <a:t>Secretary from Student Office: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Reduce the students flow for common information requests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Simple and direct communication for news to students</a:t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</a:rPr>
              <a:t>UPB Leadership (Dean, Vicedeans, Executive Board):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Optimize the administrative procedures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Reduce </a:t>
            </a:r>
            <a:r>
              <a:rPr lang="en-GB" sz="2600">
                <a:solidFill>
                  <a:srgbClr val="29292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</a:t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21570802_6_0"/>
          <p:cNvSpPr txBox="1"/>
          <p:nvPr>
            <p:ph type="title"/>
          </p:nvPr>
        </p:nvSpPr>
        <p:spPr>
          <a:xfrm>
            <a:off x="838200" y="2536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421570802_5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Conclusions</a:t>
            </a:r>
            <a:endParaRPr sz="3000"/>
          </a:p>
        </p:txBody>
      </p:sp>
      <p:sp>
        <p:nvSpPr>
          <p:cNvPr id="202" name="Google Shape;202;gb421570802_5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Chatbot for Student Services Office at FILS Faculty is a complex system which success is dependent on multiple tasks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The planning part is the key part for having a steady and stable implementation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/>
              <a:t>Two different approaches.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○"/>
            </a:pPr>
            <a:r>
              <a:rPr lang="en-GB" sz="2600"/>
              <a:t>build the whole system from scratch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○"/>
            </a:pPr>
            <a:r>
              <a:rPr lang="en-GB" sz="2600"/>
              <a:t>configuring a web ChatBot and paying a subscription. 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➢"/>
            </a:pPr>
            <a:r>
              <a:rPr lang="en-GB" sz="2600"/>
              <a:t>There is no doubt that a university should have a web chat bot for the site. A good chat bot can save a lot of time for the university staff but also for the students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421570802_4_27"/>
          <p:cNvSpPr txBox="1"/>
          <p:nvPr>
            <p:ph type="title"/>
          </p:nvPr>
        </p:nvSpPr>
        <p:spPr>
          <a:xfrm>
            <a:off x="4359525" y="2747525"/>
            <a:ext cx="3624000" cy="92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14110" l="0" r="2452" t="16644"/>
          <a:stretch/>
        </p:blipFill>
        <p:spPr>
          <a:xfrm>
            <a:off x="3657923" y="1562494"/>
            <a:ext cx="4876154" cy="243211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10982" y="2328747"/>
            <a:ext cx="24840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UPB Student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945358" y="2309851"/>
            <a:ext cx="279865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Office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 rot="-1388421">
            <a:off x="3811388" y="1497585"/>
            <a:ext cx="186200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249754" y="2116831"/>
            <a:ext cx="3111174" cy="1144843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520665" y="2007909"/>
            <a:ext cx="3374992" cy="1304818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 rot="1200118">
            <a:off x="5894641" y="1657263"/>
            <a:ext cx="2910525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&amp; procedures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 rot="1097663">
            <a:off x="3362638" y="3569096"/>
            <a:ext cx="271252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Paperwork-centric 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 rot="-1133380">
            <a:off x="6050506" y="3445192"/>
            <a:ext cx="364804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communication</a:t>
            </a:r>
            <a:endParaRPr/>
          </a:p>
        </p:txBody>
      </p:sp>
      <p:pic>
        <p:nvPicPr>
          <p:cNvPr descr="problem – UX Fundamentals"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3" y="29442"/>
            <a:ext cx="1997320" cy="199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85440" y="4817227"/>
            <a:ext cx="1786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3403252" y="4905655"/>
            <a:ext cx="572819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Digitalization of educational institution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essential global trend in terms of reformation and modernization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ohn Flannery: GE's Long Digital Game | GE News"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0980" y="3994608"/>
            <a:ext cx="3004986" cy="256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aight Face Clip Art Black And White - Straight Arrow Png - Free  Transparent PNG Clipart Images Downloa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458032" y="248315"/>
            <a:ext cx="1728554" cy="218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1501543" y="933580"/>
            <a:ext cx="24840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UPB Student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140315" y="721664"/>
            <a:ext cx="3111174" cy="1144843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817824" y="1023606"/>
            <a:ext cx="279865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Office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393131" y="721664"/>
            <a:ext cx="3374992" cy="1304818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-183544" y="3153334"/>
            <a:ext cx="42374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What?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088915" y="2037205"/>
            <a:ext cx="6466788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Identify: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Font typeface="Noto Sans Symbols"/>
              <a:buChar char="⮚"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Main common requested tasks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Font typeface="Noto Sans Symbols"/>
              <a:buChar char="⮚"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Daily changes &amp; news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Font typeface="Noto Sans Symbols"/>
              <a:buChar char="⮚"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Essential information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3891288" y="4501716"/>
            <a:ext cx="510664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An online available 24/7 system that has the goal to streamline the interactions between students and the Staff from the Student Office </a:t>
            </a:r>
            <a:endParaRPr/>
          </a:p>
        </p:txBody>
      </p:sp>
      <p:pic>
        <p:nvPicPr>
          <p:cNvPr descr="Group Of People Connected In Social Network, Over White Stock Photo,  Picture And Royalty Free Image. Image 32528773."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2202" y="3889771"/>
            <a:ext cx="2993651" cy="296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64970" y="88959"/>
            <a:ext cx="760271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Artificial intelligence (AI) has influenced how we engage in our everyday life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AI program and a Human–computer​ Interaction (HCI) model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Used across a wide range of domains, including </a:t>
            </a:r>
            <a:r>
              <a:rPr i="1"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public administration and education</a:t>
            </a:r>
            <a:endParaRPr i="1"/>
          </a:p>
        </p:txBody>
      </p:sp>
      <p:pic>
        <p:nvPicPr>
          <p:cNvPr descr="How artificial intelligence is changing development | SurveyCTO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6582" y="805396"/>
            <a:ext cx="4090448" cy="2295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wn of the Chatbots: What Do Consumers Want and Expect? - TechnologyAdvice"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116" y="4116496"/>
            <a:ext cx="2652545" cy="265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3658698" y="4583162"/>
            <a:ext cx="671078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Font typeface="Noto Sans Symbols"/>
              <a:buChar char="⮚"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Font typeface="Noto Sans Symbols"/>
              <a:buChar char="⮚"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Reduction of service costs and waiting time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Font typeface="Noto Sans Symbols"/>
              <a:buChar char="⮚"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Are friendly and attractive to users (e.g., compared to static FAQs list)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3461994" y="352661"/>
            <a:ext cx="64455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Approaches in developing a chatbot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567206" y="1455596"/>
            <a:ext cx="20432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Rule-based bots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7711125" y="1455596"/>
            <a:ext cx="28280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Machine Learning bots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502566" y="2460142"/>
            <a:ext cx="428683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Guided by a decision tree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AIML and Rivescript</a:t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tbots Explained: A Super Simple Guide For Amateurs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24" y="3505307"/>
            <a:ext cx="4094087" cy="2339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>
            <a:off x="5968345" y="1216058"/>
            <a:ext cx="0" cy="519879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6852214" y="2630515"/>
            <a:ext cx="45413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Artificial Neural Networks (ANNs)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Multi-turn answer selection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Chatbot: Neural Conversation Agent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4180" y="4148825"/>
            <a:ext cx="4684814" cy="234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4593603" y="418649"/>
            <a:ext cx="30047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Main drawbacks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869622" y="2024524"/>
            <a:ext cx="499385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Failure in intent understanding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Challenging to create a chatbot from scratch for a legacy system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Require Maintenance and maintaining updated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mium Vector | Concept chatbot error. modern flat style vector  illustration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389" y="1894235"/>
            <a:ext cx="4011989" cy="367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21570802_0_0"/>
          <p:cNvSpPr txBox="1"/>
          <p:nvPr>
            <p:ph type="title"/>
          </p:nvPr>
        </p:nvSpPr>
        <p:spPr>
          <a:xfrm>
            <a:off x="519225" y="1657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SysML diagrams</a:t>
            </a:r>
            <a:endParaRPr/>
          </a:p>
        </p:txBody>
      </p:sp>
      <p:pic>
        <p:nvPicPr>
          <p:cNvPr id="148" name="Google Shape;148;gb4215708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850"/>
            <a:ext cx="5935310" cy="50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b42157080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923" y="435050"/>
            <a:ext cx="5388425" cy="5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b421570802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9350"/>
            <a:ext cx="7611951" cy="40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b421570802_3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475" y="0"/>
            <a:ext cx="4862526" cy="40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b421570802_3_3"/>
          <p:cNvSpPr txBox="1"/>
          <p:nvPr/>
        </p:nvSpPr>
        <p:spPr>
          <a:xfrm>
            <a:off x="7659500" y="5759925"/>
            <a:ext cx="25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Components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b421570802_3_3"/>
          <p:cNvSpPr txBox="1"/>
          <p:nvPr/>
        </p:nvSpPr>
        <p:spPr>
          <a:xfrm>
            <a:off x="5014050" y="148850"/>
            <a:ext cx="18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Deployment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21570802_3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requirements</a:t>
            </a:r>
            <a:endParaRPr/>
          </a:p>
        </p:txBody>
      </p:sp>
      <p:sp>
        <p:nvSpPr>
          <p:cNvPr id="163" name="Google Shape;163;gb421570802_3_25"/>
          <p:cNvSpPr txBox="1"/>
          <p:nvPr>
            <p:ph idx="1" type="body"/>
          </p:nvPr>
        </p:nvSpPr>
        <p:spPr>
          <a:xfrm>
            <a:off x="838199" y="18256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Latency</a:t>
            </a:r>
            <a:r>
              <a:rPr lang="en-GB" sz="2100"/>
              <a:t>: low because of own </a:t>
            </a:r>
            <a:r>
              <a:rPr lang="en-GB" sz="2100"/>
              <a:t>infrastructure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Capacity: </a:t>
            </a:r>
            <a:r>
              <a:rPr lang="en-GB" sz="2100"/>
              <a:t>very scalable storage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Security</a:t>
            </a:r>
            <a:r>
              <a:rPr lang="en-GB" sz="2100"/>
              <a:t>: JSON Web Token used in the https requests, permission roles assigned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Integrability</a:t>
            </a:r>
            <a:r>
              <a:rPr lang="en-GB" sz="2100"/>
              <a:t>: Since both the database delegate and the Chatbot use REST API, they can be used both in-house but can also be integrated with other software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Deployment</a:t>
            </a:r>
            <a:r>
              <a:rPr lang="en-GB" sz="2100"/>
              <a:t>: own infrastructure, scalable both horizontally and vertically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Robustness</a:t>
            </a:r>
            <a:r>
              <a:rPr lang="en-GB" sz="2100"/>
              <a:t>: servers self restarts after power failure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Backup</a:t>
            </a:r>
            <a:r>
              <a:rPr lang="en-GB" sz="2100"/>
              <a:t>: NetCloud with own servers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Reusability</a:t>
            </a:r>
            <a:r>
              <a:rPr lang="en-GB" sz="2100"/>
              <a:t>: very high because of modular components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Documentation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Useability</a:t>
            </a:r>
            <a:r>
              <a:rPr lang="en-GB" sz="2100"/>
              <a:t>: the software has some sort of gamification. It has good interactivity and self explanatory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2021-01-24T23:38:22Z</dcterms:created>
  <dc:creator>Andre</dc:creator>
</cp:coreProperties>
</file>