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hl6zOhLyP1Seouml6sjBJ3XtPv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421570802_4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421570802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421570802_4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421570802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421570802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4215708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421570802_6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421570802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421570802_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421570802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421570802_4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421570802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42157080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4215708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421570802_3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421570802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421570802_3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421570802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421570802_3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421570802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6.jpg"/><Relationship Id="rId5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newired.com/resources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14110" l="0" r="2452" t="16644"/>
          <a:stretch/>
        </p:blipFill>
        <p:spPr>
          <a:xfrm>
            <a:off x="3657923" y="1562494"/>
            <a:ext cx="4876154" cy="243211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610982" y="2328747"/>
            <a:ext cx="2484013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UPB Student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8945358" y="2309851"/>
            <a:ext cx="2798651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Office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 rot="-1388421">
            <a:off x="3811388" y="1497585"/>
            <a:ext cx="1862004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Waiting time</a:t>
            </a:r>
            <a:endParaRPr/>
          </a:p>
        </p:txBody>
      </p:sp>
      <p:sp>
        <p:nvSpPr>
          <p:cNvPr id="88" name="Google Shape;88;p1"/>
          <p:cNvSpPr/>
          <p:nvPr/>
        </p:nvSpPr>
        <p:spPr>
          <a:xfrm>
            <a:off x="249754" y="2116831"/>
            <a:ext cx="3111174" cy="1144843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8520665" y="2007909"/>
            <a:ext cx="3374992" cy="1304818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 rot="1200118">
            <a:off x="5894641" y="1657263"/>
            <a:ext cx="2910525" cy="446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 &amp; procedures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 rot="1097663">
            <a:off x="3362638" y="3569096"/>
            <a:ext cx="2712521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Paperwork-centric 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 rot="-1133380">
            <a:off x="6050506" y="3445192"/>
            <a:ext cx="3648041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of communication</a:t>
            </a:r>
            <a:endParaRPr/>
          </a:p>
        </p:txBody>
      </p:sp>
      <p:pic>
        <p:nvPicPr>
          <p:cNvPr descr="problem – UX Fundamentals" id="93" name="Google Shape;9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003" y="29442"/>
            <a:ext cx="1997320" cy="199732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/>
          <p:nvPr/>
        </p:nvSpPr>
        <p:spPr>
          <a:xfrm>
            <a:off x="385440" y="4817227"/>
            <a:ext cx="17860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5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Why?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3403252" y="4905655"/>
            <a:ext cx="5728195" cy="1508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Digitalization of educational institution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essential global trend in terms of reformation and modernization 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John Flannery: GE's Long Digital Game | GE News" id="96" name="Google Shape;9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70980" y="3994608"/>
            <a:ext cx="3004986" cy="2568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421570802_4_4"/>
          <p:cNvSpPr txBox="1"/>
          <p:nvPr>
            <p:ph type="ctrTitle"/>
          </p:nvPr>
        </p:nvSpPr>
        <p:spPr>
          <a:xfrm>
            <a:off x="3927200" y="151650"/>
            <a:ext cx="4760100" cy="598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/>
              <a:t>Challenges and issues</a:t>
            </a:r>
            <a:r>
              <a:rPr lang="en-GB"/>
              <a:t> </a:t>
            </a:r>
            <a:endParaRPr/>
          </a:p>
        </p:txBody>
      </p:sp>
      <p:pic>
        <p:nvPicPr>
          <p:cNvPr id="169" name="Google Shape;169;gb421570802_4_4"/>
          <p:cNvPicPr preferRelativeResize="0"/>
          <p:nvPr/>
        </p:nvPicPr>
        <p:blipFill rotWithShape="1">
          <a:blip r:embed="rId3">
            <a:alphaModFix/>
          </a:blip>
          <a:srcRect b="15347" l="0" r="0" t="0"/>
          <a:stretch/>
        </p:blipFill>
        <p:spPr>
          <a:xfrm>
            <a:off x="152400" y="2026675"/>
            <a:ext cx="11887199" cy="395224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b421570802_4_4"/>
          <p:cNvSpPr txBox="1"/>
          <p:nvPr/>
        </p:nvSpPr>
        <p:spPr>
          <a:xfrm>
            <a:off x="289300" y="905425"/>
            <a:ext cx="6514200" cy="10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rgbClr val="2E2E2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CHALLENGES AND ISSUES</a:t>
            </a:r>
            <a:endParaRPr b="1" sz="1300">
              <a:solidFill>
                <a:srgbClr val="2E2E2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main risk identified in the maintenance stage is that the capabilities of the chatbot can become outdated.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421570802_4_10"/>
          <p:cNvSpPr txBox="1"/>
          <p:nvPr>
            <p:ph type="ctrTitle"/>
          </p:nvPr>
        </p:nvSpPr>
        <p:spPr>
          <a:xfrm>
            <a:off x="3225525" y="105550"/>
            <a:ext cx="5314800" cy="432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Quality assurance plan </a:t>
            </a:r>
            <a:endParaRPr sz="3200"/>
          </a:p>
        </p:txBody>
      </p:sp>
      <p:pic>
        <p:nvPicPr>
          <p:cNvPr id="176" name="Google Shape;176;gb421570802_4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7800" y="1105000"/>
            <a:ext cx="2915201" cy="393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b421570802_4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825" y="1393075"/>
            <a:ext cx="5892599" cy="302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b421570802_4_10"/>
          <p:cNvSpPr txBox="1"/>
          <p:nvPr/>
        </p:nvSpPr>
        <p:spPr>
          <a:xfrm>
            <a:off x="121200" y="4678150"/>
            <a:ext cx="3234000" cy="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3375" lvl="0" marL="457200" rtl="0" algn="l">
              <a:lnSpc>
                <a:spcPct val="173076"/>
              </a:lnSpc>
              <a:spcBef>
                <a:spcPts val="2300"/>
              </a:spcBef>
              <a:spcAft>
                <a:spcPts val="0"/>
              </a:spcAft>
              <a:buClr>
                <a:srgbClr val="292929"/>
              </a:buClr>
              <a:buSzPts val="1650"/>
              <a:buFont typeface="Times New Roman"/>
              <a:buAutoNum type="arabicPeriod"/>
            </a:pPr>
            <a:r>
              <a:rPr b="1" lang="en-GB" sz="165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What is Net Promoter Score (NPS) 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b421570802_4_10"/>
          <p:cNvSpPr txBox="1"/>
          <p:nvPr/>
        </p:nvSpPr>
        <p:spPr>
          <a:xfrm>
            <a:off x="7918500" y="5040575"/>
            <a:ext cx="2794500" cy="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3076"/>
              </a:lnSpc>
              <a:spcBef>
                <a:spcPts val="2300"/>
              </a:spcBef>
              <a:spcAft>
                <a:spcPts val="2300"/>
              </a:spcAft>
              <a:buNone/>
            </a:pPr>
            <a:r>
              <a:rPr b="1" lang="en-GB" sz="165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  Customer Satisfaction   Score (CSAT)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421570802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292929"/>
                </a:solidFill>
              </a:rPr>
              <a:t>Stakeholders &amp; their needs</a:t>
            </a:r>
            <a:endParaRPr/>
          </a:p>
        </p:txBody>
      </p:sp>
      <p:sp>
        <p:nvSpPr>
          <p:cNvPr id="185" name="Google Shape;185;gb421570802_0_5"/>
          <p:cNvSpPr txBox="1"/>
          <p:nvPr>
            <p:ph idx="1" type="body"/>
          </p:nvPr>
        </p:nvSpPr>
        <p:spPr>
          <a:xfrm>
            <a:off x="838200" y="1521575"/>
            <a:ext cx="10515600" cy="491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292929"/>
                </a:solidFill>
              </a:rPr>
              <a:t>Students:</a:t>
            </a:r>
            <a:endParaRPr sz="2600">
              <a:solidFill>
                <a:srgbClr val="292929"/>
              </a:solidFill>
            </a:endParaRPr>
          </a:p>
          <a:p>
            <a: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600"/>
              <a:buChar char="➢"/>
            </a:pPr>
            <a:r>
              <a:rPr lang="en-GB" sz="2600">
                <a:solidFill>
                  <a:srgbClr val="292929"/>
                </a:solidFill>
              </a:rPr>
              <a:t>Waiting time spending</a:t>
            </a:r>
            <a:endParaRPr sz="2600">
              <a:solidFill>
                <a:srgbClr val="292929"/>
              </a:solidFill>
            </a:endParaRPr>
          </a:p>
          <a:p>
            <a:pPr indent="-3937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600"/>
              <a:buChar char="➢"/>
            </a:pPr>
            <a:r>
              <a:rPr lang="en-GB" sz="2600">
                <a:solidFill>
                  <a:srgbClr val="292929"/>
                </a:solidFill>
              </a:rPr>
              <a:t>Find in a direct &amp; </a:t>
            </a:r>
            <a:r>
              <a:rPr lang="en-GB" sz="2600">
                <a:solidFill>
                  <a:srgbClr val="292929"/>
                </a:solidFill>
              </a:rPr>
              <a:t>targeted way the </a:t>
            </a:r>
            <a:r>
              <a:rPr lang="en-GB" sz="2600">
                <a:solidFill>
                  <a:srgbClr val="292929"/>
                </a:solidFill>
              </a:rPr>
              <a:t>necessary information </a:t>
            </a:r>
            <a:endParaRPr sz="2600">
              <a:solidFill>
                <a:srgbClr val="292929"/>
              </a:solidFill>
            </a:endParaRPr>
          </a:p>
          <a:p>
            <a:pPr indent="-3937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600"/>
              <a:buChar char="➢"/>
            </a:pPr>
            <a:r>
              <a:rPr lang="en-GB" sz="2600">
                <a:solidFill>
                  <a:srgbClr val="292929"/>
                </a:solidFill>
              </a:rPr>
              <a:t>Solve easily their requests</a:t>
            </a:r>
            <a:endParaRPr sz="2600">
              <a:solidFill>
                <a:srgbClr val="292929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292929"/>
                </a:solidFill>
              </a:rPr>
              <a:t>Secretary from Student Office:</a:t>
            </a:r>
            <a:endParaRPr sz="2600">
              <a:solidFill>
                <a:srgbClr val="292929"/>
              </a:solidFill>
            </a:endParaRPr>
          </a:p>
          <a:p>
            <a: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600"/>
              <a:buChar char="➢"/>
            </a:pPr>
            <a:r>
              <a:rPr lang="en-GB" sz="2600">
                <a:solidFill>
                  <a:srgbClr val="292929"/>
                </a:solidFill>
              </a:rPr>
              <a:t>Reduce the students flow for common information requests</a:t>
            </a:r>
            <a:endParaRPr sz="2600">
              <a:solidFill>
                <a:srgbClr val="292929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600"/>
              <a:buChar char="➢"/>
            </a:pPr>
            <a:r>
              <a:rPr lang="en-GB" sz="2600">
                <a:solidFill>
                  <a:srgbClr val="292929"/>
                </a:solidFill>
              </a:rPr>
              <a:t>Simple and direct communication for news to students</a:t>
            </a:r>
            <a:endParaRPr sz="2600">
              <a:solidFill>
                <a:srgbClr val="292929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292929"/>
                </a:solidFill>
              </a:rPr>
              <a:t>UPB Leadership (Dean, Vicedeans, Executive Board):</a:t>
            </a:r>
            <a:endParaRPr sz="2600">
              <a:solidFill>
                <a:srgbClr val="292929"/>
              </a:solidFill>
            </a:endParaRPr>
          </a:p>
          <a:p>
            <a: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600"/>
              <a:buChar char="➢"/>
            </a:pPr>
            <a:r>
              <a:rPr lang="en-GB" sz="2600">
                <a:solidFill>
                  <a:srgbClr val="292929"/>
                </a:solidFill>
              </a:rPr>
              <a:t>Optimize the administrative procedures</a:t>
            </a:r>
            <a:endParaRPr sz="2600">
              <a:solidFill>
                <a:srgbClr val="292929"/>
              </a:solidFill>
            </a:endParaRPr>
          </a:p>
          <a:p>
            <a:pPr indent="-3937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600"/>
              <a:buChar char="➢"/>
            </a:pPr>
            <a:r>
              <a:rPr lang="en-GB" sz="2600">
                <a:solidFill>
                  <a:srgbClr val="292929"/>
                </a:solidFill>
              </a:rPr>
              <a:t>Reduce </a:t>
            </a:r>
            <a:r>
              <a:rPr lang="en-GB" sz="2600">
                <a:solidFill>
                  <a:srgbClr val="292929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resources</a:t>
            </a:r>
            <a:endParaRPr sz="2600">
              <a:solidFill>
                <a:srgbClr val="292929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92929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92929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92929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421570802_6_0"/>
          <p:cNvSpPr txBox="1"/>
          <p:nvPr>
            <p:ph type="title"/>
          </p:nvPr>
        </p:nvSpPr>
        <p:spPr>
          <a:xfrm>
            <a:off x="838200" y="25368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 demo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421570802_5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Conclusions</a:t>
            </a:r>
            <a:endParaRPr sz="3000"/>
          </a:p>
        </p:txBody>
      </p:sp>
      <p:sp>
        <p:nvSpPr>
          <p:cNvPr id="196" name="Google Shape;196;gb421570802_5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2600"/>
              <a:buChar char="➢"/>
            </a:pPr>
            <a:r>
              <a:rPr lang="en-GB" sz="2600">
                <a:solidFill>
                  <a:srgbClr val="292929"/>
                </a:solidFill>
              </a:rPr>
              <a:t>Chatbot for Student Services Office at FILS Faculty is a complex system which success is dependent on multiple tasks</a:t>
            </a:r>
            <a:endParaRPr sz="2600">
              <a:solidFill>
                <a:srgbClr val="292929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600"/>
              <a:buChar char="➢"/>
            </a:pPr>
            <a:r>
              <a:rPr lang="en-GB" sz="2600">
                <a:solidFill>
                  <a:srgbClr val="292929"/>
                </a:solidFill>
              </a:rPr>
              <a:t>The planning part is the key part for having a steady and stable implementation</a:t>
            </a:r>
            <a:endParaRPr sz="2600">
              <a:solidFill>
                <a:srgbClr val="292929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600"/>
              <a:buChar char="➢"/>
            </a:pPr>
            <a:r>
              <a:rPr lang="en-GB" sz="2600"/>
              <a:t>Two different approaches. 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600"/>
              <a:buChar char="○"/>
            </a:pPr>
            <a:r>
              <a:rPr lang="en-GB" sz="2600"/>
              <a:t>build the whole system from scratch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600"/>
              <a:buChar char="○"/>
            </a:pPr>
            <a:r>
              <a:rPr lang="en-GB" sz="2600"/>
              <a:t>configuring a web ChatBot and paying a subscription. </a:t>
            </a:r>
            <a:endParaRPr sz="2600"/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➢"/>
            </a:pPr>
            <a:r>
              <a:rPr lang="en-GB" sz="2600"/>
              <a:t>There is no doubt that a university should have a web chat bot for the site. A good chat bot can save a lot of time for the university staff but also for the students</a:t>
            </a:r>
            <a:endParaRPr sz="2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421570802_4_27"/>
          <p:cNvSpPr txBox="1"/>
          <p:nvPr>
            <p:ph type="title"/>
          </p:nvPr>
        </p:nvSpPr>
        <p:spPr>
          <a:xfrm>
            <a:off x="4359525" y="2747525"/>
            <a:ext cx="3624000" cy="92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:)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raight Face Clip Art Black And White - Straight Arrow Png - Free  Transparent PNG Clipart Images Download" id="101" name="Google Shape;10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5458032" y="248315"/>
            <a:ext cx="1728554" cy="2181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 txBox="1"/>
          <p:nvPr/>
        </p:nvSpPr>
        <p:spPr>
          <a:xfrm>
            <a:off x="1501543" y="933580"/>
            <a:ext cx="2484013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UPB Student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1140315" y="721664"/>
            <a:ext cx="3111174" cy="1144843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8817824" y="1023606"/>
            <a:ext cx="2798651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Office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8393131" y="721664"/>
            <a:ext cx="3374992" cy="1304818"/>
          </a:xfrm>
          <a:prstGeom prst="ellipse">
            <a:avLst/>
          </a:prstGeom>
          <a:noFill/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-183544" y="3153334"/>
            <a:ext cx="423744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How?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 What?</a:t>
            </a:r>
            <a:endParaRPr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3088915" y="2037205"/>
            <a:ext cx="6466788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Identify: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500"/>
              <a:buFont typeface="Noto Sans Symbols"/>
              <a:buChar char="⮚"/>
            </a:pPr>
            <a:r>
              <a:rPr lang="en-GB" sz="25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Main common requested tasks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500"/>
              <a:buFont typeface="Noto Sans Symbols"/>
              <a:buChar char="⮚"/>
            </a:pPr>
            <a:r>
              <a:rPr lang="en-GB" sz="25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Daily changes &amp; news</a:t>
            </a:r>
            <a:endParaRPr/>
          </a:p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500"/>
              <a:buFont typeface="Noto Sans Symbols"/>
              <a:buChar char="⮚"/>
            </a:pPr>
            <a:r>
              <a:rPr lang="en-GB" sz="25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Essential information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3891288" y="4501716"/>
            <a:ext cx="5106646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An online available 24/7 system that has the goal to streamline the interactions between students and the Staff from the Student Office </a:t>
            </a:r>
            <a:endParaRPr/>
          </a:p>
        </p:txBody>
      </p:sp>
      <p:pic>
        <p:nvPicPr>
          <p:cNvPr descr="Group Of People Connected In Social Network, Over White Stock Photo,  Picture And Royalty Free Image. Image 32528773." id="109" name="Google Shape;10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92202" y="3889771"/>
            <a:ext cx="2993651" cy="2968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/>
        </p:nvSpPr>
        <p:spPr>
          <a:xfrm>
            <a:off x="164970" y="88959"/>
            <a:ext cx="7602717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Artificial intelligence (AI) has influenced how we engage in our everyday life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Chatbot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AI program and a Human–computer​ Interaction (HCI) model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Used across a wide range of domains, including </a:t>
            </a:r>
            <a:r>
              <a:rPr i="1" lang="en-GB" sz="26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public administration and education</a:t>
            </a:r>
            <a:endParaRPr i="1"/>
          </a:p>
        </p:txBody>
      </p:sp>
      <p:pic>
        <p:nvPicPr>
          <p:cNvPr descr="How artificial intelligence is changing development | SurveyCTO" id="115" name="Google Shape;11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6582" y="805396"/>
            <a:ext cx="4090448" cy="22950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wn of the Chatbots: What Do Consumers Want and Expect? - TechnologyAdvice" id="116" name="Google Shape;11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5116" y="4116496"/>
            <a:ext cx="2652545" cy="265254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"/>
          <p:cNvSpPr txBox="1"/>
          <p:nvPr/>
        </p:nvSpPr>
        <p:spPr>
          <a:xfrm>
            <a:off x="3658698" y="4583162"/>
            <a:ext cx="6710788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ctr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300"/>
              <a:buFont typeface="Noto Sans Symbols"/>
              <a:buChar char="⮚"/>
            </a:pPr>
            <a:r>
              <a:rPr lang="en-GB" sz="23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Productivity</a:t>
            </a:r>
            <a:endParaRPr/>
          </a:p>
          <a:p>
            <a:pPr indent="-457200" lvl="0" marL="457200" marR="0" rtl="0" algn="ctr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300"/>
              <a:buFont typeface="Noto Sans Symbols"/>
              <a:buChar char="⮚"/>
            </a:pPr>
            <a:r>
              <a:rPr lang="en-GB" sz="23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Reduction of service costs and waiting time</a:t>
            </a:r>
            <a:endParaRPr/>
          </a:p>
          <a:p>
            <a:pPr indent="-457200" lvl="0" marL="457200" marR="0" rtl="0" algn="ctr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300"/>
              <a:buFont typeface="Noto Sans Symbols"/>
              <a:buChar char="⮚"/>
            </a:pPr>
            <a:r>
              <a:rPr lang="en-GB" sz="23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Are friendly and attractive to users (e.g., compared to static FAQs list)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/>
        </p:nvSpPr>
        <p:spPr>
          <a:xfrm>
            <a:off x="3461994" y="352661"/>
            <a:ext cx="644557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Approaches in developing a chatbot</a:t>
            </a: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1567206" y="1455596"/>
            <a:ext cx="204326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Rule-based bots</a:t>
            </a:r>
            <a:endParaRPr/>
          </a:p>
        </p:txBody>
      </p:sp>
      <p:sp>
        <p:nvSpPr>
          <p:cNvPr id="124" name="Google Shape;124;p4"/>
          <p:cNvSpPr txBox="1"/>
          <p:nvPr/>
        </p:nvSpPr>
        <p:spPr>
          <a:xfrm>
            <a:off x="7711125" y="1455596"/>
            <a:ext cx="282804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Machine Learning bots</a:t>
            </a:r>
            <a:endParaRPr/>
          </a:p>
        </p:txBody>
      </p:sp>
      <p:sp>
        <p:nvSpPr>
          <p:cNvPr id="125" name="Google Shape;125;p4"/>
          <p:cNvSpPr txBox="1"/>
          <p:nvPr/>
        </p:nvSpPr>
        <p:spPr>
          <a:xfrm>
            <a:off x="502566" y="2460142"/>
            <a:ext cx="4286839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ctr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600"/>
              <a:buFont typeface="Noto Sans Symbols"/>
              <a:buChar char="⮚"/>
            </a:pPr>
            <a:r>
              <a:rPr lang="en-GB" sz="26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Guided by a decision tree</a:t>
            </a:r>
            <a:endParaRPr/>
          </a:p>
          <a:p>
            <a:pPr indent="-457200" lvl="0" marL="457200" marR="0" rtl="0" algn="ctr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600"/>
              <a:buFont typeface="Noto Sans Symbols"/>
              <a:buChar char="⮚"/>
            </a:pPr>
            <a:r>
              <a:rPr lang="en-GB" sz="26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AIML and Rivescript</a:t>
            </a:r>
            <a:endParaRPr sz="2600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atbots Explained: A Super Simple Guide For Amateurs" id="126" name="Google Shape;1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424" y="3505307"/>
            <a:ext cx="4094087" cy="23394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4"/>
          <p:cNvCxnSpPr/>
          <p:nvPr/>
        </p:nvCxnSpPr>
        <p:spPr>
          <a:xfrm>
            <a:off x="5968345" y="1216058"/>
            <a:ext cx="0" cy="5198794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8" name="Google Shape;128;p4"/>
          <p:cNvSpPr txBox="1"/>
          <p:nvPr/>
        </p:nvSpPr>
        <p:spPr>
          <a:xfrm>
            <a:off x="6852214" y="2630515"/>
            <a:ext cx="454136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ctr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600"/>
              <a:buFont typeface="Noto Sans Symbols"/>
              <a:buChar char="⮚"/>
            </a:pPr>
            <a:r>
              <a:rPr lang="en-GB" sz="26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Artificial Neural Networks (ANNs)</a:t>
            </a:r>
            <a:endParaRPr/>
          </a:p>
          <a:p>
            <a:pPr indent="-457200" lvl="0" marL="457200" marR="0" rtl="0" algn="ctr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600"/>
              <a:buFont typeface="Noto Sans Symbols"/>
              <a:buChar char="⮚"/>
            </a:pPr>
            <a:r>
              <a:rPr lang="en-GB" sz="26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Multi-turn answer selection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achine Learning Chatbot: Neural Conversation Agent" id="129" name="Google Shape;12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4180" y="4148825"/>
            <a:ext cx="4684814" cy="2342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/>
        </p:nvSpPr>
        <p:spPr>
          <a:xfrm>
            <a:off x="4593603" y="418649"/>
            <a:ext cx="300479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Main drawbacks</a:t>
            </a:r>
            <a:endParaRPr/>
          </a:p>
        </p:txBody>
      </p:sp>
      <p:sp>
        <p:nvSpPr>
          <p:cNvPr id="135" name="Google Shape;135;p5"/>
          <p:cNvSpPr txBox="1"/>
          <p:nvPr/>
        </p:nvSpPr>
        <p:spPr>
          <a:xfrm>
            <a:off x="869622" y="2024524"/>
            <a:ext cx="4993850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600"/>
              <a:buFont typeface="Noto Sans Symbols"/>
              <a:buChar char="⮚"/>
            </a:pPr>
            <a:r>
              <a:rPr lang="en-GB" sz="26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Failure in intent understanding</a:t>
            </a:r>
            <a:endParaRPr/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 sz="2600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600"/>
              <a:buFont typeface="Noto Sans Symbols"/>
              <a:buChar char="⮚"/>
            </a:pPr>
            <a:r>
              <a:rPr lang="en-GB" sz="26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Challenging to create a chatbot from scratch for a legacy system</a:t>
            </a:r>
            <a:endParaRPr/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 sz="2600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600"/>
              <a:buFont typeface="Noto Sans Symbols"/>
              <a:buChar char="⮚"/>
            </a:pPr>
            <a:r>
              <a:rPr lang="en-GB" sz="26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Require Maintenance and maintaining updated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mium Vector | Concept chatbot error. modern flat style vector  illustration" id="136" name="Google Shape;1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0389" y="1894235"/>
            <a:ext cx="4011989" cy="3672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421570802_0_0"/>
          <p:cNvSpPr txBox="1"/>
          <p:nvPr>
            <p:ph type="title"/>
          </p:nvPr>
        </p:nvSpPr>
        <p:spPr>
          <a:xfrm>
            <a:off x="519225" y="1657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SysML diagrams</a:t>
            </a:r>
            <a:endParaRPr/>
          </a:p>
        </p:txBody>
      </p:sp>
      <p:pic>
        <p:nvPicPr>
          <p:cNvPr id="142" name="Google Shape;142;gb42157080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43850"/>
            <a:ext cx="5935310" cy="506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b42157080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5923" y="435050"/>
            <a:ext cx="5388425" cy="59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gb421570802_3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99350"/>
            <a:ext cx="7611951" cy="40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b421570802_3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9475" y="0"/>
            <a:ext cx="4862526" cy="40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b421570802_3_3"/>
          <p:cNvSpPr txBox="1"/>
          <p:nvPr/>
        </p:nvSpPr>
        <p:spPr>
          <a:xfrm>
            <a:off x="7659500" y="5759925"/>
            <a:ext cx="252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Components Diagram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b421570802_3_3"/>
          <p:cNvSpPr txBox="1"/>
          <p:nvPr/>
        </p:nvSpPr>
        <p:spPr>
          <a:xfrm>
            <a:off x="5014050" y="148850"/>
            <a:ext cx="188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Deployment Diagram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421570802_3_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requirements</a:t>
            </a:r>
            <a:endParaRPr/>
          </a:p>
        </p:txBody>
      </p:sp>
      <p:sp>
        <p:nvSpPr>
          <p:cNvPr id="157" name="Google Shape;157;gb421570802_3_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-"/>
            </a:pPr>
            <a:r>
              <a:rPr b="1" lang="en-GB" sz="1700"/>
              <a:t>Latency</a:t>
            </a:r>
            <a:r>
              <a:rPr lang="en-GB" sz="1700"/>
              <a:t>: low because of own infrastracture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-GB" sz="1700"/>
              <a:t>Capacity: </a:t>
            </a:r>
            <a:r>
              <a:rPr lang="en-GB" sz="1700"/>
              <a:t>very scalable storage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-GB" sz="1700"/>
              <a:t>Security</a:t>
            </a:r>
            <a:r>
              <a:rPr lang="en-GB" sz="1700"/>
              <a:t>: JSON Web Token used in the https requests, permission roles assigned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-GB" sz="1700"/>
              <a:t>Integrability</a:t>
            </a:r>
            <a:r>
              <a:rPr lang="en-GB" sz="1700"/>
              <a:t>: Since both the database delegate and the Chatbot use REST API, they can be used both in-house but can also be integrated with other software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-GB" sz="1700"/>
              <a:t>Deployment</a:t>
            </a:r>
            <a:r>
              <a:rPr lang="en-GB" sz="1700"/>
              <a:t>: own infrastructure, scalable both horizontally and vertically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-GB" sz="1700"/>
              <a:t>Robustness</a:t>
            </a:r>
            <a:r>
              <a:rPr lang="en-GB" sz="1700"/>
              <a:t>: servers self restarts after power failure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-GB" sz="1700"/>
              <a:t>Backup</a:t>
            </a:r>
            <a:r>
              <a:rPr lang="en-GB" sz="1700"/>
              <a:t>: NetCloud with own servers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-GB" sz="1700"/>
              <a:t>Reusability</a:t>
            </a:r>
            <a:r>
              <a:rPr lang="en-GB" sz="1700"/>
              <a:t>: very high because of modular components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-GB" sz="1700"/>
              <a:t>Documentation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-GB" sz="1700"/>
              <a:t>Useability</a:t>
            </a:r>
            <a:r>
              <a:rPr lang="en-GB" sz="1700"/>
              <a:t>: the software has some sort of gamification. It has good interactivity and self explanatory</a:t>
            </a:r>
            <a:endParaRPr sz="17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gb421570802_3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775" y="152400"/>
            <a:ext cx="8672626" cy="65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b421570802_3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1200" y="257875"/>
            <a:ext cx="5384325" cy="584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2021-01-24T23:38:22Z</dcterms:created>
  <dc:creator>Andre</dc:creator>
</cp:coreProperties>
</file>