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2" r:id="rId4"/>
    <p:sldId id="263" r:id="rId5"/>
    <p:sldId id="258"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9" d="100"/>
          <a:sy n="119"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o-RO"/>
              <a:t>Clic pentru editare stil titlu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8564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312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o-RO"/>
              <a:t>Clic pentru editare stil titlu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535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o-RO"/>
              <a:t>Clic pentru editare stil titlu</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363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3900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o-RO"/>
              <a:t>Clic pentru editare stil titlu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5397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o-RO"/>
              <a:t>Clic pentru editare stil titlu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765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nchor="t" anchorCtr="0"/>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5117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o-RO"/>
              <a:t>Clic pentru editare stil titlu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854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676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9796027F-7875-4030-9381-8BD8C4F21935}" type="datetimeFigureOut">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207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461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020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318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069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o-RO"/>
              <a:t>Clic pentru editare stil titlu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7" name="Date Placeholder 4"/>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115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4509A250-FF31-4206-8172-F9D3106AACB1}" type="datetimeFigureOut">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847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o-RO"/>
              <a:t>Clic pentru editare stil titlu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5/10/2018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0937314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ro-RO" dirty="0" err="1"/>
              <a:t>Paguda</a:t>
            </a:r>
          </a:p>
        </p:txBody>
      </p:sp>
      <p:sp>
        <p:nvSpPr>
          <p:cNvPr id="3" name="Subtitlu 2"/>
          <p:cNvSpPr>
            <a:spLocks noGrp="1"/>
          </p:cNvSpPr>
          <p:nvPr>
            <p:ph type="subTitle" idx="1"/>
          </p:nvPr>
        </p:nvSpPr>
        <p:spPr/>
        <p:txBody>
          <a:bodyPr/>
          <a:lstStyle/>
          <a:p>
            <a:r>
              <a:rPr lang="ro-RO" dirty="0" err="1"/>
              <a:t>Forecast</a:t>
            </a:r>
            <a:r>
              <a:rPr lang="ro-RO" dirty="0"/>
              <a:t> </a:t>
            </a:r>
            <a:r>
              <a:rPr lang="ro-RO" dirty="0" err="1"/>
              <a:t>and</a:t>
            </a:r>
            <a:r>
              <a:rPr lang="ro-RO" dirty="0"/>
              <a:t> </a:t>
            </a:r>
            <a:r>
              <a:rPr lang="ro-RO" dirty="0" err="1"/>
              <a:t>weather</a:t>
            </a:r>
            <a:r>
              <a:rPr lang="ro-RO" dirty="0"/>
              <a:t> </a:t>
            </a:r>
            <a:r>
              <a:rPr lang="ro-RO" dirty="0" err="1"/>
              <a:t>information</a:t>
            </a:r>
            <a:r>
              <a:rPr lang="ro-RO" dirty="0"/>
              <a:t> </a:t>
            </a:r>
            <a:r>
              <a:rPr lang="ro-RO" dirty="0" err="1"/>
              <a:t>with</a:t>
            </a:r>
            <a:r>
              <a:rPr lang="ro-RO" dirty="0"/>
              <a:t> public </a:t>
            </a:r>
            <a:r>
              <a:rPr lang="ro-RO" dirty="0" err="1"/>
              <a:t>api</a:t>
            </a:r>
          </a:p>
        </p:txBody>
      </p:sp>
      <p:sp>
        <p:nvSpPr>
          <p:cNvPr id="5" name="TextBox 4">
            <a:extLst>
              <a:ext uri="{FF2B5EF4-FFF2-40B4-BE49-F238E27FC236}">
                <a16:creationId xmlns:a16="http://schemas.microsoft.com/office/drawing/2014/main" id="{9F2FF6E3-AD6E-4EC6-A020-694D59834624}"/>
              </a:ext>
            </a:extLst>
          </p:cNvPr>
          <p:cNvSpPr txBox="1"/>
          <p:nvPr/>
        </p:nvSpPr>
        <p:spPr>
          <a:xfrm>
            <a:off x="188118" y="5272089"/>
            <a:ext cx="70770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Manolescu</a:t>
            </a:r>
            <a:r>
              <a:rPr lang="en-US" dirty="0"/>
              <a:t> Mihai </a:t>
            </a:r>
            <a:r>
              <a:rPr lang="en-US" dirty="0" err="1"/>
              <a:t>Alexandru</a:t>
            </a:r>
          </a:p>
        </p:txBody>
      </p:sp>
    </p:spTree>
    <p:extLst>
      <p:ext uri="{BB962C8B-B14F-4D97-AF65-F5344CB8AC3E}">
        <p14:creationId xmlns:p14="http://schemas.microsoft.com/office/powerpoint/2010/main" val="414397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5050A-1529-4214-8DA3-7CDCD204AA71}"/>
              </a:ext>
            </a:extLst>
          </p:cNvPr>
          <p:cNvSpPr txBox="1"/>
          <p:nvPr/>
        </p:nvSpPr>
        <p:spPr>
          <a:xfrm>
            <a:off x="283367" y="616743"/>
            <a:ext cx="6577011" cy="35086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Platform:                                                iOS</a:t>
            </a:r>
            <a:endParaRPr lang="en-US" dirty="0"/>
          </a:p>
          <a:p>
            <a:endParaRPr lang="en-US" sz="2400" dirty="0"/>
          </a:p>
          <a:p>
            <a:r>
              <a:rPr lang="en-US" sz="2400" dirty="0"/>
              <a:t>Language:                                       Swift 4</a:t>
            </a:r>
          </a:p>
          <a:p>
            <a:endParaRPr lang="en-US" sz="2400" dirty="0"/>
          </a:p>
          <a:p>
            <a:r>
              <a:rPr lang="en-US" sz="2400" dirty="0"/>
              <a:t>Frameworks:                               </a:t>
            </a:r>
            <a:r>
              <a:rPr lang="en-US" sz="2400" dirty="0" err="1"/>
              <a:t>Alamofire</a:t>
            </a:r>
          </a:p>
          <a:p>
            <a:endParaRPr lang="en-US" sz="2400" dirty="0"/>
          </a:p>
          <a:p>
            <a:r>
              <a:rPr lang="en-US" sz="2400" dirty="0"/>
              <a:t>Public API:            openweathermap.org</a:t>
            </a:r>
          </a:p>
          <a:p>
            <a:endParaRPr lang="en-US" dirty="0"/>
          </a:p>
          <a:p>
            <a:pPr algn="ctr"/>
            <a:endParaRPr lang="en-US" dirty="0"/>
          </a:p>
          <a:p>
            <a:pPr algn="ctr"/>
            <a:endParaRPr lang="en-US" dirty="0"/>
          </a:p>
        </p:txBody>
      </p:sp>
      <p:pic>
        <p:nvPicPr>
          <p:cNvPr id="3" name="Picture 3">
            <a:extLst>
              <a:ext uri="{FF2B5EF4-FFF2-40B4-BE49-F238E27FC236}">
                <a16:creationId xmlns:a16="http://schemas.microsoft.com/office/drawing/2014/main" id="{04DA3703-7586-4CC2-A07D-5737DB5B4405}"/>
              </a:ext>
            </a:extLst>
          </p:cNvPr>
          <p:cNvPicPr>
            <a:picLocks noChangeAspect="1"/>
          </p:cNvPicPr>
          <p:nvPr/>
        </p:nvPicPr>
        <p:blipFill>
          <a:blip r:embed="rId2"/>
          <a:stretch>
            <a:fillRect/>
          </a:stretch>
        </p:blipFill>
        <p:spPr>
          <a:xfrm>
            <a:off x="8458927" y="419099"/>
            <a:ext cx="3382296" cy="5984081"/>
          </a:xfrm>
          <a:prstGeom prst="rect">
            <a:avLst/>
          </a:prstGeom>
        </p:spPr>
      </p:pic>
      <p:pic>
        <p:nvPicPr>
          <p:cNvPr id="5" name="Picture 5">
            <a:extLst>
              <a:ext uri="{FF2B5EF4-FFF2-40B4-BE49-F238E27FC236}">
                <a16:creationId xmlns:a16="http://schemas.microsoft.com/office/drawing/2014/main" id="{A8FFC3C5-85F4-4611-BCD3-93C85F627EE9}"/>
              </a:ext>
            </a:extLst>
          </p:cNvPr>
          <p:cNvPicPr>
            <a:picLocks noChangeAspect="1"/>
          </p:cNvPicPr>
          <p:nvPr/>
        </p:nvPicPr>
        <p:blipFill>
          <a:blip r:embed="rId3"/>
          <a:stretch>
            <a:fillRect/>
          </a:stretch>
        </p:blipFill>
        <p:spPr>
          <a:xfrm>
            <a:off x="1343028" y="3509961"/>
            <a:ext cx="1624013" cy="1624013"/>
          </a:xfrm>
          <a:prstGeom prst="rect">
            <a:avLst/>
          </a:prstGeom>
        </p:spPr>
      </p:pic>
      <p:pic>
        <p:nvPicPr>
          <p:cNvPr id="7" name="Picture 7">
            <a:extLst>
              <a:ext uri="{FF2B5EF4-FFF2-40B4-BE49-F238E27FC236}">
                <a16:creationId xmlns:a16="http://schemas.microsoft.com/office/drawing/2014/main" id="{8B315180-EBDE-448C-AAE8-AB8030105DF8}"/>
              </a:ext>
            </a:extLst>
          </p:cNvPr>
          <p:cNvPicPr>
            <a:picLocks noChangeAspect="1"/>
          </p:cNvPicPr>
          <p:nvPr/>
        </p:nvPicPr>
        <p:blipFill>
          <a:blip r:embed="rId4"/>
          <a:stretch>
            <a:fillRect/>
          </a:stretch>
        </p:blipFill>
        <p:spPr>
          <a:xfrm>
            <a:off x="3771900" y="3700463"/>
            <a:ext cx="1362076" cy="1362076"/>
          </a:xfrm>
          <a:prstGeom prst="rect">
            <a:avLst/>
          </a:prstGeom>
        </p:spPr>
      </p:pic>
      <p:pic>
        <p:nvPicPr>
          <p:cNvPr id="9" name="Picture 9">
            <a:extLst>
              <a:ext uri="{FF2B5EF4-FFF2-40B4-BE49-F238E27FC236}">
                <a16:creationId xmlns:a16="http://schemas.microsoft.com/office/drawing/2014/main" id="{0FC4F9A6-374C-4596-8C78-0AC7F50252A8}"/>
              </a:ext>
            </a:extLst>
          </p:cNvPr>
          <p:cNvPicPr>
            <a:picLocks noChangeAspect="1"/>
          </p:cNvPicPr>
          <p:nvPr/>
        </p:nvPicPr>
        <p:blipFill>
          <a:blip r:embed="rId5"/>
          <a:stretch>
            <a:fillRect/>
          </a:stretch>
        </p:blipFill>
        <p:spPr>
          <a:xfrm>
            <a:off x="211931" y="5311588"/>
            <a:ext cx="4672012" cy="1378323"/>
          </a:xfrm>
          <a:prstGeom prst="rect">
            <a:avLst/>
          </a:prstGeom>
        </p:spPr>
      </p:pic>
      <p:pic>
        <p:nvPicPr>
          <p:cNvPr id="11" name="Picture 11">
            <a:extLst>
              <a:ext uri="{FF2B5EF4-FFF2-40B4-BE49-F238E27FC236}">
                <a16:creationId xmlns:a16="http://schemas.microsoft.com/office/drawing/2014/main" id="{39DE32AC-F84C-4BF2-B43F-D856BE35D22E}"/>
              </a:ext>
            </a:extLst>
          </p:cNvPr>
          <p:cNvPicPr>
            <a:picLocks noChangeAspect="1"/>
          </p:cNvPicPr>
          <p:nvPr/>
        </p:nvPicPr>
        <p:blipFill>
          <a:blip r:embed="rId6"/>
          <a:stretch>
            <a:fillRect/>
          </a:stretch>
        </p:blipFill>
        <p:spPr>
          <a:xfrm>
            <a:off x="5986454" y="3759994"/>
            <a:ext cx="1373981" cy="1445419"/>
          </a:xfrm>
          <a:prstGeom prst="rect">
            <a:avLst/>
          </a:prstGeom>
        </p:spPr>
      </p:pic>
    </p:spTree>
    <p:extLst>
      <p:ext uri="{BB962C8B-B14F-4D97-AF65-F5344CB8AC3E}">
        <p14:creationId xmlns:p14="http://schemas.microsoft.com/office/powerpoint/2010/main" val="75252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732F1-57A9-4CCA-92E8-ECDDD776D668}"/>
              </a:ext>
            </a:extLst>
          </p:cNvPr>
          <p:cNvSpPr txBox="1"/>
          <p:nvPr/>
        </p:nvSpPr>
        <p:spPr>
          <a:xfrm>
            <a:off x="4557711" y="283368"/>
            <a:ext cx="2743200" cy="14465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dirty="0"/>
              <a:t>UX</a:t>
            </a:r>
          </a:p>
        </p:txBody>
      </p:sp>
      <p:pic>
        <p:nvPicPr>
          <p:cNvPr id="3" name="Picture 3">
            <a:extLst>
              <a:ext uri="{FF2B5EF4-FFF2-40B4-BE49-F238E27FC236}">
                <a16:creationId xmlns:a16="http://schemas.microsoft.com/office/drawing/2014/main" id="{69BDA8D8-7253-41DC-B167-4784904F7EA1}"/>
              </a:ext>
            </a:extLst>
          </p:cNvPr>
          <p:cNvPicPr>
            <a:picLocks noChangeAspect="1"/>
          </p:cNvPicPr>
          <p:nvPr/>
        </p:nvPicPr>
        <p:blipFill>
          <a:blip r:embed="rId2"/>
          <a:stretch>
            <a:fillRect/>
          </a:stretch>
        </p:blipFill>
        <p:spPr>
          <a:xfrm>
            <a:off x="4912471" y="2026443"/>
            <a:ext cx="2343248" cy="4114800"/>
          </a:xfrm>
          <a:prstGeom prst="rect">
            <a:avLst/>
          </a:prstGeom>
        </p:spPr>
      </p:pic>
      <p:pic>
        <p:nvPicPr>
          <p:cNvPr id="5" name="Picture 5">
            <a:extLst>
              <a:ext uri="{FF2B5EF4-FFF2-40B4-BE49-F238E27FC236}">
                <a16:creationId xmlns:a16="http://schemas.microsoft.com/office/drawing/2014/main" id="{D7EB67BF-8F18-4641-B4D0-7163ED9AF843}"/>
              </a:ext>
            </a:extLst>
          </p:cNvPr>
          <p:cNvPicPr>
            <a:picLocks noChangeAspect="1"/>
          </p:cNvPicPr>
          <p:nvPr/>
        </p:nvPicPr>
        <p:blipFill>
          <a:blip r:embed="rId3"/>
          <a:stretch>
            <a:fillRect/>
          </a:stretch>
        </p:blipFill>
        <p:spPr>
          <a:xfrm>
            <a:off x="1469961" y="2026444"/>
            <a:ext cx="2322640" cy="4114800"/>
          </a:xfrm>
          <a:prstGeom prst="rect">
            <a:avLst/>
          </a:prstGeom>
        </p:spPr>
      </p:pic>
      <p:pic>
        <p:nvPicPr>
          <p:cNvPr id="9" name="Picture 9">
            <a:extLst>
              <a:ext uri="{FF2B5EF4-FFF2-40B4-BE49-F238E27FC236}">
                <a16:creationId xmlns:a16="http://schemas.microsoft.com/office/drawing/2014/main" id="{87BA807E-BF0B-414D-9EA1-796332B8F0CD}"/>
              </a:ext>
            </a:extLst>
          </p:cNvPr>
          <p:cNvPicPr>
            <a:picLocks noChangeAspect="1"/>
          </p:cNvPicPr>
          <p:nvPr/>
        </p:nvPicPr>
        <p:blipFill>
          <a:blip r:embed="rId4"/>
          <a:stretch>
            <a:fillRect/>
          </a:stretch>
        </p:blipFill>
        <p:spPr>
          <a:xfrm>
            <a:off x="8566547" y="2026444"/>
            <a:ext cx="2321719" cy="4114800"/>
          </a:xfrm>
          <a:prstGeom prst="rect">
            <a:avLst/>
          </a:prstGeom>
        </p:spPr>
      </p:pic>
    </p:spTree>
    <p:extLst>
      <p:ext uri="{BB962C8B-B14F-4D97-AF65-F5344CB8AC3E}">
        <p14:creationId xmlns:p14="http://schemas.microsoft.com/office/powerpoint/2010/main" val="1838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8DE37-220F-4B06-99BD-5EBAD4BDD960}"/>
              </a:ext>
            </a:extLst>
          </p:cNvPr>
          <p:cNvSpPr txBox="1"/>
          <p:nvPr/>
        </p:nvSpPr>
        <p:spPr>
          <a:xfrm>
            <a:off x="473867" y="1664493"/>
            <a:ext cx="10839449" cy="209288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An app that displays weather information and forecast in real time for the current location from GPS. The user can also get the forecast for any other location, just by searching the name of the city.</a:t>
            </a:r>
          </a:p>
          <a:p>
            <a:pPr algn="ctr"/>
            <a:endParaRPr lang="en-US" dirty="0"/>
          </a:p>
        </p:txBody>
      </p:sp>
      <p:pic>
        <p:nvPicPr>
          <p:cNvPr id="3" name="Picture 3">
            <a:extLst>
              <a:ext uri="{FF2B5EF4-FFF2-40B4-BE49-F238E27FC236}">
                <a16:creationId xmlns:a16="http://schemas.microsoft.com/office/drawing/2014/main" id="{18F9F92C-F79B-4504-827E-269271D7B627}"/>
              </a:ext>
            </a:extLst>
          </p:cNvPr>
          <p:cNvPicPr>
            <a:picLocks noChangeAspect="1"/>
          </p:cNvPicPr>
          <p:nvPr/>
        </p:nvPicPr>
        <p:blipFill>
          <a:blip r:embed="rId2"/>
          <a:stretch>
            <a:fillRect/>
          </a:stretch>
        </p:blipFill>
        <p:spPr>
          <a:xfrm>
            <a:off x="4567239" y="3614737"/>
            <a:ext cx="2438400" cy="2438400"/>
          </a:xfrm>
          <a:prstGeom prst="rect">
            <a:avLst/>
          </a:prstGeom>
        </p:spPr>
      </p:pic>
    </p:spTree>
    <p:extLst>
      <p:ext uri="{BB962C8B-B14F-4D97-AF65-F5344CB8AC3E}">
        <p14:creationId xmlns:p14="http://schemas.microsoft.com/office/powerpoint/2010/main" val="16545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9B55D6-A061-4131-B1DA-6DB407C5D6C8}"/>
              </a:ext>
            </a:extLst>
          </p:cNvPr>
          <p:cNvSpPr txBox="1"/>
          <p:nvPr/>
        </p:nvSpPr>
        <p:spPr>
          <a:xfrm>
            <a:off x="1057273" y="759618"/>
            <a:ext cx="5112543"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One of the best way to communicate with an external database is </a:t>
            </a:r>
            <a:r>
              <a:rPr lang="en-US" sz="2400" dirty="0" err="1"/>
              <a:t>throug</a:t>
            </a:r>
            <a:r>
              <a:rPr lang="en-US" sz="2400" dirty="0"/>
              <a:t> JSON objects.  The popularity and ease of its structure offers an </a:t>
            </a:r>
            <a:r>
              <a:rPr lang="en-US" sz="2400" dirty="0" err="1"/>
              <a:t>indeal</a:t>
            </a:r>
            <a:r>
              <a:rPr lang="en-US" sz="2400" dirty="0"/>
              <a:t> solution for many app specifications.  The fact of matter is nowadays many companies offer public APIs with free copyright, especially in non-</a:t>
            </a:r>
            <a:r>
              <a:rPr lang="en-US" sz="2400" dirty="0" err="1"/>
              <a:t>comercial</a:t>
            </a:r>
            <a:r>
              <a:rPr lang="en-US" sz="2400" dirty="0"/>
              <a:t> conditions. This example presents a demonstration with API of 'free license' .</a:t>
            </a:r>
            <a:endParaRPr lang="en-US" sz="2400" dirty="0" err="1"/>
          </a:p>
        </p:txBody>
      </p:sp>
      <p:pic>
        <p:nvPicPr>
          <p:cNvPr id="3" name="Picture 3">
            <a:extLst>
              <a:ext uri="{FF2B5EF4-FFF2-40B4-BE49-F238E27FC236}">
                <a16:creationId xmlns:a16="http://schemas.microsoft.com/office/drawing/2014/main" id="{0AAF5967-8FA5-4905-95AD-8D7C87C38646}"/>
              </a:ext>
            </a:extLst>
          </p:cNvPr>
          <p:cNvPicPr>
            <a:picLocks noChangeAspect="1"/>
          </p:cNvPicPr>
          <p:nvPr/>
        </p:nvPicPr>
        <p:blipFill>
          <a:blip r:embed="rId2"/>
          <a:stretch>
            <a:fillRect/>
          </a:stretch>
        </p:blipFill>
        <p:spPr>
          <a:xfrm>
            <a:off x="7072200" y="216694"/>
            <a:ext cx="3060135" cy="6222206"/>
          </a:xfrm>
          <a:prstGeom prst="rect">
            <a:avLst/>
          </a:prstGeom>
        </p:spPr>
      </p:pic>
    </p:spTree>
    <p:extLst>
      <p:ext uri="{BB962C8B-B14F-4D97-AF65-F5344CB8AC3E}">
        <p14:creationId xmlns:p14="http://schemas.microsoft.com/office/powerpoint/2010/main" val="86207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747D99F-9470-4D1C-8FA8-C092507CFF02}"/>
              </a:ext>
            </a:extLst>
          </p:cNvPr>
          <p:cNvPicPr>
            <a:picLocks noChangeAspect="1"/>
          </p:cNvPicPr>
          <p:nvPr/>
        </p:nvPicPr>
        <p:blipFill>
          <a:blip r:embed="rId2"/>
          <a:stretch>
            <a:fillRect/>
          </a:stretch>
        </p:blipFill>
        <p:spPr>
          <a:xfrm>
            <a:off x="223837" y="202785"/>
            <a:ext cx="10113167" cy="6238116"/>
          </a:xfrm>
          <a:prstGeom prst="rect">
            <a:avLst/>
          </a:prstGeom>
        </p:spPr>
      </p:pic>
      <p:sp>
        <p:nvSpPr>
          <p:cNvPr id="6" name="TextBox 5">
            <a:extLst>
              <a:ext uri="{FF2B5EF4-FFF2-40B4-BE49-F238E27FC236}">
                <a16:creationId xmlns:a16="http://schemas.microsoft.com/office/drawing/2014/main" id="{4EC02245-D8E6-4A26-91E0-3ABBCACA1E28}"/>
              </a:ext>
            </a:extLst>
          </p:cNvPr>
          <p:cNvSpPr txBox="1"/>
          <p:nvPr/>
        </p:nvSpPr>
        <p:spPr>
          <a:xfrm>
            <a:off x="8284364" y="735806"/>
            <a:ext cx="3552826" cy="56015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Fetching the JSON objects with a 'completion handler' is a must-have in a such communication</a:t>
            </a:r>
            <a:r>
              <a:rPr lang="en-US" dirty="0"/>
              <a:t> </a:t>
            </a:r>
            <a:r>
              <a:rPr lang="en-US" sz="2000" dirty="0"/>
              <a:t>channel, since we also want to make sure all the data gets downloaded. Also, the security restrictions (</a:t>
            </a:r>
            <a:r>
              <a:rPr lang="en-US" sz="2000" i="1" dirty="0" err="1"/>
              <a:t>allowArbitratyLoads</a:t>
            </a:r>
            <a:r>
              <a:rPr lang="en-US" sz="2000" i="1" dirty="0"/>
              <a:t> </a:t>
            </a:r>
            <a:r>
              <a:rPr lang="en-US" sz="2000" dirty="0"/>
              <a:t>variable, set to </a:t>
            </a:r>
            <a:r>
              <a:rPr lang="en-US" sz="2000" i="1" dirty="0"/>
              <a:t>true</a:t>
            </a:r>
            <a:r>
              <a:rPr lang="en-US" sz="2000" dirty="0"/>
              <a:t>) have to be turned to off, because the iOS architecture won't allow any download connection excepting the ones offered by the built-in functionalities.</a:t>
            </a:r>
          </a:p>
          <a:p>
            <a:pPr algn="ctr"/>
            <a:endParaRPr lang="en-US" dirty="0"/>
          </a:p>
        </p:txBody>
      </p:sp>
    </p:spTree>
    <p:extLst>
      <p:ext uri="{BB962C8B-B14F-4D97-AF65-F5344CB8AC3E}">
        <p14:creationId xmlns:p14="http://schemas.microsoft.com/office/powerpoint/2010/main" val="243314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49570-8220-4110-862C-331083210EBB}"/>
              </a:ext>
            </a:extLst>
          </p:cNvPr>
          <p:cNvSpPr txBox="1"/>
          <p:nvPr/>
        </p:nvSpPr>
        <p:spPr>
          <a:xfrm>
            <a:off x="295273" y="259556"/>
            <a:ext cx="9910762"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Swift always gives us a hand when needed, and offers us a special feature that uses a string as parameter (the name of the location) and returns the coordinates of the specific location.</a:t>
            </a:r>
          </a:p>
        </p:txBody>
      </p:sp>
      <p:pic>
        <p:nvPicPr>
          <p:cNvPr id="5" name="Picture 5">
            <a:extLst>
              <a:ext uri="{FF2B5EF4-FFF2-40B4-BE49-F238E27FC236}">
                <a16:creationId xmlns:a16="http://schemas.microsoft.com/office/drawing/2014/main" id="{0424E56B-322C-4403-803A-0FD047797DA9}"/>
              </a:ext>
            </a:extLst>
          </p:cNvPr>
          <p:cNvPicPr>
            <a:picLocks noChangeAspect="1"/>
          </p:cNvPicPr>
          <p:nvPr/>
        </p:nvPicPr>
        <p:blipFill>
          <a:blip r:embed="rId2"/>
          <a:stretch>
            <a:fillRect/>
          </a:stretch>
        </p:blipFill>
        <p:spPr>
          <a:xfrm>
            <a:off x="426242" y="1512902"/>
            <a:ext cx="11172824" cy="4463226"/>
          </a:xfrm>
          <a:prstGeom prst="rect">
            <a:avLst/>
          </a:prstGeom>
        </p:spPr>
      </p:pic>
    </p:spTree>
    <p:extLst>
      <p:ext uri="{BB962C8B-B14F-4D97-AF65-F5344CB8AC3E}">
        <p14:creationId xmlns:p14="http://schemas.microsoft.com/office/powerpoint/2010/main" val="302107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5C577-EE82-4899-8D54-921A4E4DC75B}"/>
              </a:ext>
            </a:extLst>
          </p:cNvPr>
          <p:cNvSpPr txBox="1"/>
          <p:nvPr/>
        </p:nvSpPr>
        <p:spPr>
          <a:xfrm>
            <a:off x="211930" y="628649"/>
            <a:ext cx="11649074"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The homogeneity of the data flow is possible </a:t>
            </a:r>
            <a:r>
              <a:rPr lang="en-US" dirty="0" err="1"/>
              <a:t>throug</a:t>
            </a:r>
            <a:r>
              <a:rPr lang="en-US" dirty="0"/>
              <a:t> the special variable </a:t>
            </a:r>
            <a:r>
              <a:rPr lang="en-US" i="1" dirty="0"/>
              <a:t>CLLocationCoordinate2D</a:t>
            </a:r>
            <a:r>
              <a:rPr lang="en-US" dirty="0"/>
              <a:t>, that allows us to manipulate the coordinates and its components individually.</a:t>
            </a:r>
          </a:p>
          <a:p>
            <a:pPr algn="ctr"/>
            <a:endParaRPr lang="en-US" dirty="0"/>
          </a:p>
          <a:p>
            <a:pPr algn="ctr"/>
            <a:endParaRPr lang="en-US" dirty="0"/>
          </a:p>
          <a:p>
            <a:pPr algn="ctr"/>
            <a:r>
              <a:rPr lang="en-US" dirty="0"/>
              <a:t>After getting the coordinates components from </a:t>
            </a:r>
            <a:r>
              <a:rPr lang="en-US" i="1" dirty="0" err="1"/>
              <a:t>CLGeocoder</a:t>
            </a:r>
            <a:r>
              <a:rPr lang="en-US" i="1" dirty="0"/>
              <a:t>().</a:t>
            </a:r>
            <a:r>
              <a:rPr lang="en-US" i="1" dirty="0" err="1"/>
              <a:t>geocodeAddressString</a:t>
            </a:r>
            <a:r>
              <a:rPr lang="en-US" i="1" dirty="0"/>
              <a:t>(address) </a:t>
            </a:r>
            <a:r>
              <a:rPr lang="en-US" dirty="0"/>
              <a:t>we are ready for the API call.</a:t>
            </a:r>
          </a:p>
          <a:p>
            <a:pPr algn="ctr"/>
            <a:endParaRPr lang="en-US" dirty="0"/>
          </a:p>
        </p:txBody>
      </p:sp>
      <p:pic>
        <p:nvPicPr>
          <p:cNvPr id="3" name="Picture 3">
            <a:extLst>
              <a:ext uri="{FF2B5EF4-FFF2-40B4-BE49-F238E27FC236}">
                <a16:creationId xmlns:a16="http://schemas.microsoft.com/office/drawing/2014/main" id="{DF96CFB7-26AC-4E6E-BCA2-9B069A8F7CDA}"/>
              </a:ext>
            </a:extLst>
          </p:cNvPr>
          <p:cNvPicPr>
            <a:picLocks noChangeAspect="1"/>
          </p:cNvPicPr>
          <p:nvPr/>
        </p:nvPicPr>
        <p:blipFill>
          <a:blip r:embed="rId2"/>
          <a:stretch>
            <a:fillRect/>
          </a:stretch>
        </p:blipFill>
        <p:spPr>
          <a:xfrm>
            <a:off x="545305" y="2743934"/>
            <a:ext cx="10875168" cy="2917943"/>
          </a:xfrm>
          <a:prstGeom prst="rect">
            <a:avLst/>
          </a:prstGeom>
        </p:spPr>
      </p:pic>
    </p:spTree>
    <p:extLst>
      <p:ext uri="{BB962C8B-B14F-4D97-AF65-F5344CB8AC3E}">
        <p14:creationId xmlns:p14="http://schemas.microsoft.com/office/powerpoint/2010/main" val="335270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A5F61-D4B5-4573-89AE-4E57FC1E4D86}"/>
              </a:ext>
            </a:extLst>
          </p:cNvPr>
          <p:cNvSpPr txBox="1"/>
          <p:nvPr/>
        </p:nvSpPr>
        <p:spPr>
          <a:xfrm>
            <a:off x="2938462" y="283368"/>
            <a:ext cx="6005511" cy="10891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I would honestly like to thank:</a:t>
            </a:r>
          </a:p>
        </p:txBody>
      </p:sp>
      <p:sp>
        <p:nvSpPr>
          <p:cNvPr id="3" name="TextBox 2">
            <a:extLst>
              <a:ext uri="{FF2B5EF4-FFF2-40B4-BE49-F238E27FC236}">
                <a16:creationId xmlns:a16="http://schemas.microsoft.com/office/drawing/2014/main" id="{5C804C70-C7EC-4613-9C86-FF2A84782080}"/>
              </a:ext>
            </a:extLst>
          </p:cNvPr>
          <p:cNvSpPr txBox="1"/>
          <p:nvPr/>
        </p:nvSpPr>
        <p:spPr>
          <a:xfrm>
            <a:off x="461961" y="1593055"/>
            <a:ext cx="5815012"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-prof Iuliana Marin</a:t>
            </a:r>
          </a:p>
          <a:p>
            <a:pPr algn="ctr"/>
            <a:r>
              <a:rPr lang="en-US" dirty="0"/>
              <a:t>-</a:t>
            </a:r>
            <a:r>
              <a:rPr lang="en-US" dirty="0" err="1"/>
              <a:t>Conf</a:t>
            </a:r>
            <a:r>
              <a:rPr lang="en-US" dirty="0"/>
              <a:t> dr. </a:t>
            </a:r>
            <a:r>
              <a:rPr lang="en-US" dirty="0" err="1"/>
              <a:t>ing.</a:t>
            </a:r>
            <a:r>
              <a:rPr lang="en-US" dirty="0"/>
              <a:t> Andrei VASILĂŢEANU</a:t>
            </a:r>
          </a:p>
          <a:p>
            <a:pPr algn="ctr"/>
            <a:r>
              <a:rPr lang="en-US" dirty="0"/>
              <a:t>-</a:t>
            </a:r>
            <a:r>
              <a:rPr lang="en-US" dirty="0" err="1"/>
              <a:t>Conf</a:t>
            </a:r>
            <a:r>
              <a:rPr lang="en-US" dirty="0"/>
              <a:t> dr. Maria DASCĂLU</a:t>
            </a:r>
          </a:p>
          <a:p>
            <a:pPr algn="ctr"/>
            <a:r>
              <a:rPr lang="en-US" dirty="0"/>
              <a:t>-Prof. dr. </a:t>
            </a:r>
            <a:r>
              <a:rPr lang="en-US" dirty="0" err="1"/>
              <a:t>ing.</a:t>
            </a:r>
            <a:r>
              <a:rPr lang="en-US" dirty="0"/>
              <a:t> Nicolae GOGA</a:t>
            </a:r>
          </a:p>
          <a:p>
            <a:pPr algn="ctr"/>
            <a:r>
              <a:rPr lang="en-US" dirty="0"/>
              <a:t>-Asist. dr. </a:t>
            </a:r>
            <a:r>
              <a:rPr lang="en-US" dirty="0" err="1"/>
              <a:t>ing.</a:t>
            </a:r>
            <a:r>
              <a:rPr lang="en-US" dirty="0"/>
              <a:t> </a:t>
            </a:r>
            <a:r>
              <a:rPr lang="en-US" dirty="0" err="1"/>
              <a:t>Alexandru</a:t>
            </a:r>
            <a:r>
              <a:rPr lang="en-US" dirty="0"/>
              <a:t> MITREA – </a:t>
            </a:r>
            <a:r>
              <a:rPr lang="en-US" dirty="0" err="1"/>
              <a:t>secretar</a:t>
            </a:r>
            <a:endParaRPr lang="en-US" dirty="0"/>
          </a:p>
          <a:p>
            <a:pPr algn="ctr"/>
            <a:r>
              <a:rPr lang="en-US" dirty="0"/>
              <a:t>-Apple, </a:t>
            </a:r>
            <a:r>
              <a:rPr lang="en-US" dirty="0" err="1"/>
              <a:t>Alamofire</a:t>
            </a:r>
            <a:r>
              <a:rPr lang="en-US" dirty="0"/>
              <a:t>, internet provider</a:t>
            </a:r>
          </a:p>
          <a:p>
            <a:pPr algn="ctr"/>
            <a:r>
              <a:rPr lang="en-US" dirty="0"/>
              <a:t>-God</a:t>
            </a:r>
          </a:p>
          <a:p>
            <a:pPr algn="ctr"/>
            <a:r>
              <a:rPr lang="en-US" dirty="0"/>
              <a:t>-UPB</a:t>
            </a:r>
          </a:p>
          <a:p>
            <a:pPr algn="ctr"/>
            <a:endParaRPr lang="en-US" dirty="0"/>
          </a:p>
          <a:p>
            <a:pPr algn="ctr"/>
            <a:endParaRPr lang="en-US" dirty="0"/>
          </a:p>
          <a:p>
            <a:pPr algn="ctr"/>
            <a:endParaRPr lang="en-US" dirty="0"/>
          </a:p>
        </p:txBody>
      </p:sp>
      <p:sp>
        <p:nvSpPr>
          <p:cNvPr id="4" name="TextBox 3">
            <a:extLst>
              <a:ext uri="{FF2B5EF4-FFF2-40B4-BE49-F238E27FC236}">
                <a16:creationId xmlns:a16="http://schemas.microsoft.com/office/drawing/2014/main" id="{89BC5F2D-9A77-40DD-A0EC-1CBC15994F06}"/>
              </a:ext>
            </a:extLst>
          </p:cNvPr>
          <p:cNvSpPr txBox="1"/>
          <p:nvPr/>
        </p:nvSpPr>
        <p:spPr>
          <a:xfrm>
            <a:off x="1200148" y="3950493"/>
            <a:ext cx="410051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And special appreciation and gratitude for AVP company.</a:t>
            </a:r>
          </a:p>
        </p:txBody>
      </p:sp>
    </p:spTree>
    <p:extLst>
      <p:ext uri="{BB962C8B-B14F-4D97-AF65-F5344CB8AC3E}">
        <p14:creationId xmlns:p14="http://schemas.microsoft.com/office/powerpoint/2010/main" val="659601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ozion">
  <a:themeElements>
    <a:clrScheme name="Simpoz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impoz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mpoz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Simpozion</vt:lpstr>
      <vt:lpstr>Paguda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cp:revision>24</cp:revision>
  <dcterms:created xsi:type="dcterms:W3CDTF">2013-08-01T10:53:11Z</dcterms:created>
  <dcterms:modified xsi:type="dcterms:W3CDTF">2018-05-10T18:27:09Z</dcterms:modified>
</cp:coreProperties>
</file>