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4" r:id="rId1"/>
  </p:sldMasterIdLst>
  <p:notesMasterIdLst>
    <p:notesMasterId r:id="rId13"/>
  </p:notesMasterIdLst>
  <p:sldIdLst>
    <p:sldId id="256" r:id="rId2"/>
    <p:sldId id="268" r:id="rId3"/>
    <p:sldId id="260" r:id="rId4"/>
    <p:sldId id="262" r:id="rId5"/>
    <p:sldId id="261" r:id="rId6"/>
    <p:sldId id="265" r:id="rId7"/>
    <p:sldId id="258" r:id="rId8"/>
    <p:sldId id="259" r:id="rId9"/>
    <p:sldId id="270" r:id="rId10"/>
    <p:sldId id="266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F62F-0AFD-459C-AEC4-4AAA3A5193BD}" type="datetimeFigureOut">
              <a:rPr lang="ru-RU" smtClean="0"/>
              <a:t>20.06.2017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19772-4AA1-47F3-AEC7-0E4565505F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30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CA61-C2A7-4E3D-AB3B-7B3493356389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9913-345E-40CD-8FDD-75D0D6B0C68A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8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B59C-30B4-4376-9CF2-7442DB7E3FBC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6D78-EC31-4CD9-99A6-471B19AD703A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1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77B6-8FE2-4B68-BE71-4705E17588C6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385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DF7-A17A-437B-B69F-8F892CF8B1CD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5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F1C2-6ECE-467F-A43B-56467C33577E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028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5EA1-9875-4313-AB98-2B4E7DEE7A7E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00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B67-5CC8-42AA-9209-611ACE7970A8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4C5-7877-4D00-A89D-0850563695E9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6CCB-C6BD-4215-B91E-1342F9D9C2B7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8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C756-FF5E-4CEB-9066-8F16BD53D3EE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0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26E4-1AAD-4822-A71C-CCB0ED1B51A3}" type="datetime1">
              <a:rPr lang="ru-RU" smtClean="0"/>
              <a:t>20.06.2017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09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C9B-19A8-441F-8D45-AFB5EFF7FB12}" type="datetime1">
              <a:rPr lang="ru-RU" smtClean="0"/>
              <a:t>20.06.2017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4B38-381A-4E17-88BA-4D704D556E04}" type="datetime1">
              <a:rPr lang="ru-RU" smtClean="0"/>
              <a:t>20.06.2017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61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2B56-A414-41CF-BC03-07C4284BBE59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D716C2E-6741-4CD2-BD9B-A91160F148B4}" type="datetime1">
              <a:rPr lang="ru-RU" smtClean="0"/>
              <a:t>20.06.2017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9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7408E2-844C-47C9-9212-8426A7A8F0F6}" type="datetime1">
              <a:rPr lang="ru-RU" smtClean="0"/>
              <a:t>20.06.2017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2D3FD3F-6C0C-4157-AC26-9617E9903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401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8473" y="1011381"/>
            <a:ext cx="9753600" cy="2382982"/>
          </a:xfrm>
        </p:spPr>
        <p:txBody>
          <a:bodyPr>
            <a:normAutofit/>
          </a:bodyPr>
          <a:lstStyle/>
          <a:p>
            <a:r>
              <a:rPr lang="uk-UA" sz="2800" b="1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"</a:t>
            </a: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  <a:effectLst/>
              </a:rPr>
              <a:t>Імітаційна модель процесу захисту інформації на голографічних дисках із використанням фазової маски"</a:t>
            </a:r>
            <a:r>
              <a:rPr lang="ru-RU" sz="2400" dirty="0">
                <a:effectLst/>
              </a:rPr>
              <a:t/>
            </a:r>
            <a:br>
              <a:rPr lang="ru-RU" sz="2400" dirty="0">
                <a:effectLst/>
              </a:rPr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1" y="3505201"/>
            <a:ext cx="9194080" cy="290945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 </a:t>
            </a:r>
          </a:p>
          <a:p>
            <a:pPr algn="r"/>
            <a:r>
              <a:rPr lang="uk-UA" u="sng" dirty="0">
                <a:effectLst/>
              </a:rPr>
              <a:t>Виконав: </a:t>
            </a:r>
            <a:endParaRPr lang="uk-UA" u="sng" dirty="0" smtClean="0">
              <a:effectLst/>
            </a:endParaRPr>
          </a:p>
          <a:p>
            <a:pPr algn="r"/>
            <a:r>
              <a:rPr lang="uk-UA" dirty="0">
                <a:effectLst/>
              </a:rPr>
              <a:t>студент 4 курсу, групи КУ– </a:t>
            </a:r>
            <a:r>
              <a:rPr lang="uk-UA" dirty="0" smtClean="0">
                <a:effectLst/>
              </a:rPr>
              <a:t>41</a:t>
            </a:r>
            <a:r>
              <a:rPr lang="ru-RU" dirty="0" smtClean="0">
                <a:effectLst/>
              </a:rPr>
              <a:t>  </a:t>
            </a:r>
          </a:p>
          <a:p>
            <a:pPr algn="r"/>
            <a:r>
              <a:rPr lang="uk-UA" b="1" dirty="0" err="1" smtClean="0">
                <a:effectLst/>
              </a:rPr>
              <a:t>Чуркін</a:t>
            </a:r>
            <a:r>
              <a:rPr lang="uk-UA" b="1" dirty="0" smtClean="0">
                <a:effectLst/>
              </a:rPr>
              <a:t> О.О.</a:t>
            </a:r>
          </a:p>
          <a:p>
            <a:pPr algn="r"/>
            <a:r>
              <a:rPr lang="uk-UA" u="sng" dirty="0">
                <a:effectLst/>
              </a:rPr>
              <a:t>Керівник:</a:t>
            </a:r>
            <a:endParaRPr lang="ru-RU" u="sng" dirty="0">
              <a:effectLst/>
            </a:endParaRPr>
          </a:p>
          <a:p>
            <a:pPr algn="r"/>
            <a:r>
              <a:rPr lang="uk-UA" dirty="0" err="1">
                <a:effectLst/>
              </a:rPr>
              <a:t>д.т.н</a:t>
            </a:r>
            <a:r>
              <a:rPr lang="uk-UA" dirty="0">
                <a:effectLst/>
              </a:rPr>
              <a:t>., </a:t>
            </a:r>
            <a:r>
              <a:rPr lang="uk-UA" dirty="0" smtClean="0">
                <a:effectLst/>
              </a:rPr>
              <a:t>професор</a:t>
            </a:r>
          </a:p>
          <a:p>
            <a:pPr algn="r"/>
            <a:r>
              <a:rPr lang="uk-UA" dirty="0" smtClean="0">
                <a:effectLst/>
              </a:rPr>
              <a:t> </a:t>
            </a:r>
            <a:r>
              <a:rPr lang="uk-UA" b="1" dirty="0">
                <a:effectLst/>
              </a:rPr>
              <a:t>Доля Г.М.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71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46364"/>
            <a:ext cx="9905998" cy="914400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Висновки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482439"/>
            <a:ext cx="9905998" cy="4793672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Проанал</a:t>
            </a:r>
            <a:r>
              <a:rPr lang="uk-UA" dirty="0" err="1" smtClean="0"/>
              <a:t>ізовано</a:t>
            </a:r>
            <a:r>
              <a:rPr lang="uk-UA" dirty="0" smtClean="0"/>
              <a:t> голографічний метод запису і відновлення інформації як один </a:t>
            </a:r>
            <a:r>
              <a:rPr lang="uk-UA" dirty="0"/>
              <a:t>з </a:t>
            </a:r>
            <a:r>
              <a:rPr lang="uk-UA" dirty="0" smtClean="0"/>
              <a:t>найбільш сучасних  </a:t>
            </a:r>
            <a:r>
              <a:rPr lang="uk-UA" dirty="0"/>
              <a:t>і найперспективніших.</a:t>
            </a:r>
            <a:endParaRPr lang="uk-UA" dirty="0" smtClean="0"/>
          </a:p>
          <a:p>
            <a:r>
              <a:rPr lang="uk-UA" dirty="0" smtClean="0"/>
              <a:t>Встановлено, що унікальною можливістю кодування інформації є використання особливої структури ключа (фазової маски) при запису та зчитуванні інформації</a:t>
            </a:r>
          </a:p>
          <a:p>
            <a:r>
              <a:rPr lang="uk-UA" dirty="0" smtClean="0"/>
              <a:t>Створено імітаційну модель, що ілюструє згадані вище </a:t>
            </a:r>
            <a:r>
              <a:rPr lang="uk-UA" dirty="0" err="1" smtClean="0"/>
              <a:t>спефічні</a:t>
            </a:r>
            <a:r>
              <a:rPr lang="uk-UA" dirty="0" smtClean="0"/>
              <a:t> </a:t>
            </a:r>
            <a:r>
              <a:rPr lang="uk-UA" dirty="0" smtClean="0"/>
              <a:t>можливості кодування інформації на голографічному диску.</a:t>
            </a:r>
          </a:p>
          <a:p>
            <a:pPr marL="0" lvl="0" indent="0">
              <a:buNone/>
            </a:pPr>
            <a:endParaRPr lang="ru-RU" dirty="0">
              <a:effectLst/>
            </a:endParaRPr>
          </a:p>
          <a:p>
            <a:pPr marL="0" indent="0">
              <a:buNone/>
            </a:pPr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z="1600" smtClean="0"/>
              <a:t>10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188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4540" y="22859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>
                <a:solidFill>
                  <a:schemeClr val="accent2">
                    <a:lumMod val="75000"/>
                  </a:schemeClr>
                </a:solidFill>
              </a:rPr>
              <a:t>Дякую</a:t>
            </a:r>
            <a:r>
              <a:rPr lang="ru-RU" sz="4000" dirty="0">
                <a:solidFill>
                  <a:schemeClr val="accent2">
                    <a:lumMod val="75000"/>
                  </a:schemeClr>
                </a:solidFill>
              </a:rPr>
              <a:t> за </a:t>
            </a:r>
            <a:r>
              <a:rPr lang="ru-RU" sz="4000" dirty="0" err="1" smtClean="0">
                <a:solidFill>
                  <a:schemeClr val="accent2">
                    <a:lumMod val="75000"/>
                  </a:schemeClr>
                </a:solidFill>
              </a:rPr>
              <a:t>увагу</a:t>
            </a:r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</a:rPr>
              <a:t> !</a:t>
            </a:r>
            <a:endParaRPr lang="ru-RU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7668" y="734291"/>
            <a:ext cx="9905998" cy="1905000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Мета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</a:rPr>
              <a:t>роботи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 :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639291"/>
            <a:ext cx="9905998" cy="3124201"/>
          </a:xfrm>
        </p:spPr>
        <p:txBody>
          <a:bodyPr/>
          <a:lstStyle/>
          <a:p>
            <a:r>
              <a:rPr lang="ru-RU" dirty="0" err="1">
                <a:effectLst/>
              </a:rPr>
              <a:t>розробка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комп'ютерної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моделі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процесу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запису</a:t>
            </a:r>
            <a:r>
              <a:rPr lang="ru-RU" dirty="0">
                <a:effectLst/>
              </a:rPr>
              <a:t> і </a:t>
            </a:r>
            <a:r>
              <a:rPr lang="ru-RU" dirty="0" err="1">
                <a:effectLst/>
              </a:rPr>
              <a:t>відновлення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голограм</a:t>
            </a:r>
            <a:r>
              <a:rPr lang="ru-RU" dirty="0">
                <a:effectLst/>
              </a:rPr>
              <a:t> </a:t>
            </a:r>
            <a:r>
              <a:rPr lang="ru-RU" dirty="0" err="1" smtClean="0">
                <a:effectLst/>
              </a:rPr>
              <a:t>Фур'є</a:t>
            </a:r>
            <a:endParaRPr lang="ru-RU" dirty="0" smtClean="0">
              <a:effectLst/>
            </a:endParaRPr>
          </a:p>
          <a:p>
            <a:endParaRPr lang="ru-RU" dirty="0" smtClean="0">
              <a:effectLst/>
            </a:endParaRPr>
          </a:p>
          <a:p>
            <a:r>
              <a:rPr lang="ru-RU" dirty="0" err="1">
                <a:effectLst/>
              </a:rPr>
              <a:t>розробка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 </a:t>
            </a:r>
            <a:r>
              <a:rPr lang="uk-UA" dirty="0" smtClean="0">
                <a:effectLst/>
              </a:rPr>
              <a:t>програмного </a:t>
            </a:r>
            <a:r>
              <a:rPr lang="uk-UA" dirty="0">
                <a:effectLst/>
              </a:rPr>
              <a:t>продукту для забезпечення навчального процесу ФКН за курсом «</a:t>
            </a:r>
            <a:r>
              <a:rPr lang="uk-UA" dirty="0" err="1">
                <a:effectLst/>
              </a:rPr>
              <a:t>оптоінформатика</a:t>
            </a:r>
            <a:r>
              <a:rPr lang="uk-UA" dirty="0" smtClean="0">
                <a:effectLst/>
              </a:rPr>
              <a:t>»</a:t>
            </a:r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z="1600" smtClean="0"/>
              <a:t>2</a:t>
            </a:fld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7765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8546" y="128154"/>
            <a:ext cx="11901055" cy="952500"/>
          </a:xfrm>
        </p:spPr>
        <p:txBody>
          <a:bodyPr>
            <a:normAutofit/>
          </a:bodyPr>
          <a:lstStyle/>
          <a:p>
            <a:pPr algn="ctr"/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Історія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і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перспективи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розвитку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запам'ятовуючих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пристроїв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85" y="1094509"/>
            <a:ext cx="7241873" cy="5527963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z="1600" smtClean="0"/>
              <a:t>3</a:t>
            </a:fld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639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tc.ua/img/ko/2007/04/01967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5" y="879762"/>
            <a:ext cx="8666254" cy="574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036" y="76198"/>
            <a:ext cx="11111346" cy="803564"/>
          </a:xfrm>
        </p:spPr>
        <p:txBody>
          <a:bodyPr>
            <a:noAutofit/>
          </a:bodyPr>
          <a:lstStyle/>
          <a:p>
            <a:pPr algn="ctr"/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Порівняння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оптичних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і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голографічних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методів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2">
                    <a:lumMod val="75000"/>
                  </a:schemeClr>
                </a:solidFill>
              </a:rPr>
              <a:t>запису</a:t>
            </a:r>
            <a:endParaRPr lang="ru-R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z="1600" smtClean="0"/>
              <a:t>4</a:t>
            </a:fld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5439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46" y="346363"/>
            <a:ext cx="10521446" cy="8035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Принцип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голографічного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запису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3" y="1246909"/>
            <a:ext cx="10555435" cy="529980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1714018" y="6248400"/>
            <a:ext cx="47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1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2977" y="124690"/>
            <a:ext cx="9905998" cy="153785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effectLst/>
              </a:rPr>
              <a:t>Схема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ffectLst/>
              </a:rPr>
              <a:t>запису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ffectLst/>
              </a:rPr>
              <a:t>голограми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effectLst/>
              </a:rPr>
              <a:t>Фур'є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58" y="1427018"/>
            <a:ext cx="6352036" cy="48768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z="1600" smtClean="0"/>
              <a:t>6</a:t>
            </a:fld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6680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1191491" y="0"/>
            <a:ext cx="9905998" cy="1537855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Модель запису </a:t>
            </a:r>
            <a:r>
              <a:rPr lang="uk-UA" dirty="0">
                <a:solidFill>
                  <a:schemeClr val="accent2">
                    <a:lumMod val="75000"/>
                  </a:schemeClr>
                </a:solidFill>
                <a:effectLst/>
              </a:rPr>
              <a:t>і відновлення інформації 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04" y="1537855"/>
            <a:ext cx="11430171" cy="521977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859575" y="6248400"/>
            <a:ext cx="33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9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7709"/>
            <a:ext cx="11050587" cy="1035275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accent2">
                    <a:lumMod val="75000"/>
                  </a:schemeClr>
                </a:solidFill>
              </a:rPr>
              <a:t>Реалізація імітаційної моделі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z="1600" smtClean="0"/>
              <a:t>8</a:t>
            </a:fld>
            <a:endParaRPr lang="ru-RU" sz="160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17" y="918346"/>
            <a:ext cx="84105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520" y="47599"/>
            <a:ext cx="9905998" cy="1058092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accent2">
                    <a:lumMod val="75000"/>
                  </a:schemeClr>
                </a:solidFill>
                <a:effectLst/>
              </a:rPr>
              <a:t>інтерфейс Програми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859" y="1105691"/>
            <a:ext cx="10021320" cy="539495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FD3F-6C0C-4157-AC26-9617E9903D32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286309" y="6162096"/>
            <a:ext cx="644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9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563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Сетчатая</Template>
  <TotalTime>676</TotalTime>
  <Words>161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Сетка</vt:lpstr>
      <vt:lpstr>"Імітаційна модель процесу захисту інформації на голографічних дисках із використанням фазової маски" </vt:lpstr>
      <vt:lpstr>Мета роботи :</vt:lpstr>
      <vt:lpstr>Історія і перспективи розвитку запам'ятовуючих пристроїв</vt:lpstr>
      <vt:lpstr>Порівняння оптичних і голографічних методів запису</vt:lpstr>
      <vt:lpstr>Принцип голографічного запису</vt:lpstr>
      <vt:lpstr>Схема запису голограми Фур'є</vt:lpstr>
      <vt:lpstr>Модель запису і відновлення інформації </vt:lpstr>
      <vt:lpstr>Реалізація імітаційної моделі</vt:lpstr>
      <vt:lpstr>інтерфейс Програми</vt:lpstr>
      <vt:lpstr>Висновки</vt:lpstr>
      <vt:lpstr>Дякую за увагу 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AlexPC</dc:creator>
  <cp:lastModifiedBy>AlexPC</cp:lastModifiedBy>
  <cp:revision>38</cp:revision>
  <dcterms:created xsi:type="dcterms:W3CDTF">2017-06-18T14:59:28Z</dcterms:created>
  <dcterms:modified xsi:type="dcterms:W3CDTF">2017-06-20T09:00:39Z</dcterms:modified>
</cp:coreProperties>
</file>