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3" r:id="rId4"/>
    <p:sldId id="262" r:id="rId5"/>
    <p:sldId id="273" r:id="rId6"/>
    <p:sldId id="257" r:id="rId7"/>
    <p:sldId id="260" r:id="rId8"/>
    <p:sldId id="259" r:id="rId9"/>
    <p:sldId id="274" r:id="rId10"/>
    <p:sldId id="265" r:id="rId11"/>
    <p:sldId id="261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224D6-9360-1C34-74BA-103F0594C239}" v="53" dt="2024-10-07T14:57:41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1420"/>
  </p:normalViewPr>
  <p:slideViewPr>
    <p:cSldViewPr snapToGrid="0" snapToObjects="1">
      <p:cViewPr varScale="1">
        <p:scale>
          <a:sx n="101" d="100"/>
          <a:sy n="101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7A39-3074-A34C-A95E-587010642FD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DB5E-D28B-3444-88F5-97AE990B8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CEG 4430/6430 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4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  <a:p>
            <a:pPr lvl="1"/>
            <a:r>
              <a:rPr lang="en-US" dirty="0"/>
              <a:t>Vulnerability</a:t>
            </a:r>
          </a:p>
          <a:p>
            <a:pPr lvl="1"/>
            <a:r>
              <a:rPr lang="en-US" dirty="0"/>
              <a:t>Attacks</a:t>
            </a:r>
          </a:p>
          <a:p>
            <a:pPr lvl="1"/>
            <a:r>
              <a:rPr lang="en-US" dirty="0"/>
              <a:t>Threats</a:t>
            </a:r>
          </a:p>
          <a:p>
            <a:pPr lvl="2"/>
            <a:r>
              <a:rPr lang="en-US" dirty="0"/>
              <a:t>Their relationship and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34402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IP packets with spoofed source IP addresses</a:t>
            </a:r>
          </a:p>
          <a:p>
            <a:pPr lvl="1"/>
            <a:r>
              <a:rPr lang="en-US" dirty="0"/>
              <a:t>And its relationship with other attacks/vulnerabilities</a:t>
            </a:r>
          </a:p>
          <a:p>
            <a:pPr lvl="2"/>
            <a:r>
              <a:rPr lang="en-US" dirty="0"/>
              <a:t>If IP packets with spoofed source IP addresses are blocked by the Internet, what attacks will be still working?</a:t>
            </a:r>
          </a:p>
          <a:p>
            <a:pPr lvl="3"/>
            <a:r>
              <a:rPr lang="en-US" dirty="0"/>
              <a:t>DoS attacks with spoofed source IP addresses.</a:t>
            </a:r>
          </a:p>
          <a:p>
            <a:pPr lvl="3"/>
            <a:r>
              <a:rPr lang="en-US" dirty="0"/>
              <a:t>TCP session hijacking?</a:t>
            </a:r>
          </a:p>
          <a:p>
            <a:pPr lvl="3"/>
            <a:r>
              <a:rPr lang="en-US" dirty="0"/>
              <a:t>RST—based injection for censorship (the GFW example)??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TCP session hijacking attacks</a:t>
            </a:r>
          </a:p>
        </p:txBody>
      </p:sp>
    </p:spTree>
    <p:extLst>
      <p:ext uri="{BB962C8B-B14F-4D97-AF65-F5344CB8AC3E}">
        <p14:creationId xmlns:p14="http://schemas.microsoft.com/office/powerpoint/2010/main" val="3754357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If IP packets with spoofed source IP addresses can be detected and discarded when they attempt to enter the Internet, then RST injection attack is impossible. 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pPr marL="742950" lvl="2" indent="-342900"/>
            <a:r>
              <a:rPr lang="en-US" dirty="0"/>
              <a:t>TRUE/FALSE?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423"/>
            <a:ext cx="8229600" cy="56826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the common criteria to identify a failed connection? Why?</a:t>
            </a:r>
          </a:p>
          <a:p>
            <a:pPr lvl="1"/>
            <a:r>
              <a:rPr lang="en-US" dirty="0"/>
              <a:t>Scenario 1 (failed connection):</a:t>
            </a:r>
          </a:p>
          <a:p>
            <a:pPr lvl="2"/>
            <a:r>
              <a:rPr lang="en-US" dirty="0"/>
              <a:t>Client-&gt;Server: SYN</a:t>
            </a:r>
          </a:p>
          <a:p>
            <a:pPr lvl="2"/>
            <a:r>
              <a:rPr lang="en-US" dirty="0"/>
              <a:t>Server-&gt;Client: RST</a:t>
            </a:r>
          </a:p>
          <a:p>
            <a:pPr lvl="1"/>
            <a:r>
              <a:rPr lang="en-US" dirty="0"/>
              <a:t>Scenario 2 (failed connection):</a:t>
            </a:r>
          </a:p>
          <a:p>
            <a:pPr lvl="2"/>
            <a:r>
              <a:rPr lang="en-US" dirty="0"/>
              <a:t>Client-&gt;Server: SYN</a:t>
            </a:r>
          </a:p>
          <a:p>
            <a:pPr lvl="2"/>
            <a:r>
              <a:rPr lang="en-US" dirty="0"/>
              <a:t>Server-&gt;Client: Nothing</a:t>
            </a:r>
          </a:p>
          <a:p>
            <a:pPr lvl="1"/>
            <a:r>
              <a:rPr lang="en-US" dirty="0"/>
              <a:t>Scenario 3 (successful)</a:t>
            </a:r>
          </a:p>
          <a:p>
            <a:pPr lvl="2"/>
            <a:r>
              <a:rPr lang="en-US" dirty="0"/>
              <a:t>Client-&gt;Server: SYN</a:t>
            </a:r>
          </a:p>
          <a:p>
            <a:pPr lvl="2"/>
            <a:r>
              <a:rPr lang="en-US" dirty="0"/>
              <a:t>Server-&gt;Client: SYN/ACK</a:t>
            </a:r>
          </a:p>
          <a:p>
            <a:pPr lvl="2"/>
            <a:r>
              <a:rPr lang="en-US" dirty="0"/>
              <a:t>Client-&gt;Server: ACK</a:t>
            </a:r>
          </a:p>
          <a:p>
            <a:pPr lvl="1"/>
            <a:r>
              <a:rPr lang="en-US" dirty="0"/>
              <a:t>Scenario 4 (failed connection)</a:t>
            </a:r>
          </a:p>
          <a:p>
            <a:pPr lvl="2"/>
            <a:r>
              <a:rPr lang="en-US" dirty="0"/>
              <a:t>Client -&gt; Server: SYN</a:t>
            </a:r>
          </a:p>
          <a:p>
            <a:pPr lvl="2"/>
            <a:r>
              <a:rPr lang="en-US" dirty="0"/>
              <a:t>Server-&gt;Client: Nothing</a:t>
            </a:r>
          </a:p>
          <a:p>
            <a:pPr lvl="2"/>
            <a:r>
              <a:rPr lang="en-US" dirty="0"/>
              <a:t>Client-&gt;Server: ACK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7BF4-CD4F-4790-A7DF-31C72A9D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8DF3-252D-4C65-ADE3-31C26C4D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students will take the online midterm through Pilot.</a:t>
            </a:r>
          </a:p>
          <a:p>
            <a:endParaRPr lang="en-US" dirty="0"/>
          </a:p>
          <a:p>
            <a:r>
              <a:rPr lang="en-US" dirty="0"/>
              <a:t>Graduate students will be required to answer one more question. </a:t>
            </a:r>
          </a:p>
          <a:p>
            <a:pPr lvl="1"/>
            <a:r>
              <a:rPr lang="en-US" dirty="0"/>
              <a:t>Please indicate in your answer to the last question whether you are graduate or undergraduate student. If you do not indicate it, I will consider you are a graduate student.  </a:t>
            </a:r>
          </a:p>
        </p:txBody>
      </p:sp>
    </p:spTree>
    <p:extLst>
      <p:ext uri="{BB962C8B-B14F-4D97-AF65-F5344CB8AC3E}">
        <p14:creationId xmlns:p14="http://schemas.microsoft.com/office/powerpoint/2010/main" val="103919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The exam will be available for checking </a:t>
            </a:r>
          </a:p>
          <a:p>
            <a:pPr lvl="1"/>
            <a:r>
              <a:rPr lang="en-US" dirty="0"/>
              <a:t>Start: 08:00 AM, Oct 11, 2023 (Friday)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/>
              <a:t>End: 11:59 PM Oct 11, 2023 (Friday)</a:t>
            </a:r>
            <a:endParaRPr lang="en-US">
              <a:ea typeface="Calibri"/>
              <a:cs typeface="Calibri"/>
            </a:endParaRPr>
          </a:p>
          <a:p>
            <a:pPr lvl="1"/>
            <a:endParaRPr lang="en-US" dirty="0"/>
          </a:p>
          <a:p>
            <a:r>
              <a:rPr lang="en-US" b="1" dirty="0"/>
              <a:t>After check out, </a:t>
            </a:r>
          </a:p>
          <a:p>
            <a:pPr lvl="1"/>
            <a:r>
              <a:rPr lang="en-US" b="1" dirty="0"/>
              <a:t>If you are not with ODS, you will have 55 minutes to finish your exam. </a:t>
            </a:r>
          </a:p>
          <a:p>
            <a:pPr lvl="1"/>
            <a:r>
              <a:rPr lang="en-US" b="1" dirty="0"/>
              <a:t>If you are with ODS, you will have 83 minutes to finish your exam based on ODS recommendations (i.e., with 50% additional time). </a:t>
            </a:r>
            <a:endParaRPr lang="en-US" b="1">
              <a:ea typeface="Calibri"/>
              <a:cs typeface="Calibri"/>
            </a:endParaRPr>
          </a:p>
          <a:p>
            <a:pPr lvl="1"/>
            <a:r>
              <a:rPr lang="en-US" b="1" dirty="0"/>
              <a:t>Students who take more than their allowed exam time will be penalized at 10% of its full credit per extra minute.  </a:t>
            </a:r>
          </a:p>
          <a:p>
            <a:pPr lvl="1"/>
            <a:endParaRPr lang="en-US" b="1" dirty="0"/>
          </a:p>
          <a:p>
            <a:r>
              <a:rPr lang="en-US" b="1" dirty="0"/>
              <a:t>Please do not check out the exam unless you are ready to start it. </a:t>
            </a:r>
          </a:p>
          <a:p>
            <a:endParaRPr lang="en-US" b="1" dirty="0"/>
          </a:p>
          <a:p>
            <a:r>
              <a:rPr lang="en-US" b="1" dirty="0"/>
              <a:t>You are welcome to use the classroom to take the exam.</a:t>
            </a:r>
          </a:p>
          <a:p>
            <a:pPr lvl="1"/>
            <a:r>
              <a:rPr lang="en-US" b="1" dirty="0"/>
              <a:t>The classroom is reserved for your midterm exam from 12:20 PM – 1:15 PM, Friday , Oct 11, 2023 (Friday). </a:t>
            </a:r>
            <a:endParaRPr lang="en-US" b="1" dirty="0">
              <a:ea typeface="Calibri"/>
              <a:cs typeface="Calibri"/>
            </a:endParaRP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112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Instructions for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the online exam in Piot. </a:t>
            </a:r>
          </a:p>
          <a:p>
            <a:r>
              <a:rPr lang="en-US" dirty="0"/>
              <a:t>1. Go to "ASSESSMENT"</a:t>
            </a:r>
          </a:p>
          <a:p>
            <a:r>
              <a:rPr lang="en-US" dirty="0"/>
              <a:t>2. Click "Quizzes &amp; Exams"</a:t>
            </a:r>
          </a:p>
          <a:p>
            <a:r>
              <a:rPr lang="en-US" dirty="0"/>
              <a:t>3. Click “Midterm Exam”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6DA8-C0E7-47E6-81A1-B4E72066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2806-40F9-4FB2-B134-ECB55313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let me know ASAP if you need special accommodations. </a:t>
            </a:r>
          </a:p>
        </p:txBody>
      </p:sp>
    </p:spTree>
    <p:extLst>
      <p:ext uri="{BB962C8B-B14F-4D97-AF65-F5344CB8AC3E}">
        <p14:creationId xmlns:p14="http://schemas.microsoft.com/office/powerpoint/2010/main" val="33578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You are not allowed to collaborate with other students during the exam</a:t>
            </a:r>
          </a:p>
          <a:p>
            <a:pPr lvl="0"/>
            <a:r>
              <a:rPr lang="en-US" dirty="0"/>
              <a:t>No aid given, received, or observed.</a:t>
            </a:r>
          </a:p>
          <a:p>
            <a:pPr lvl="0"/>
            <a:r>
              <a:rPr lang="en-US" dirty="0"/>
              <a:t>You will be given credits only for what appears on your exam.</a:t>
            </a:r>
          </a:p>
          <a:p>
            <a:pPr lvl="0"/>
            <a:r>
              <a:rPr lang="en-US" dirty="0"/>
              <a:t>Students should never share questions or answers of the midterm with other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8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True/False</a:t>
            </a:r>
          </a:p>
          <a:p>
            <a:pPr lvl="1"/>
            <a:r>
              <a:rPr lang="en-US" dirty="0"/>
              <a:t>About 10 questions</a:t>
            </a:r>
          </a:p>
          <a:p>
            <a:r>
              <a:rPr lang="en-US" dirty="0"/>
              <a:t>Multiple Select</a:t>
            </a:r>
          </a:p>
          <a:p>
            <a:pPr lvl="1"/>
            <a:r>
              <a:rPr lang="en-US" dirty="0"/>
              <a:t>About 10 questions</a:t>
            </a:r>
          </a:p>
          <a:p>
            <a:r>
              <a:rPr lang="en-US" dirty="0"/>
              <a:t>Short answers to open questions</a:t>
            </a:r>
          </a:p>
          <a:p>
            <a:pPr lvl="1"/>
            <a:r>
              <a:rPr lang="en-US" dirty="0"/>
              <a:t>About 2 questions</a:t>
            </a:r>
          </a:p>
        </p:txBody>
      </p:sp>
    </p:spTree>
    <p:extLst>
      <p:ext uri="{BB962C8B-B14F-4D97-AF65-F5344CB8AC3E}">
        <p14:creationId xmlns:p14="http://schemas.microsoft.com/office/powerpoint/2010/main" val="49467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All topics from Day 1 – Oct/09/2024</a:t>
            </a:r>
          </a:p>
          <a:p>
            <a:pPr lvl="1"/>
            <a:r>
              <a:rPr lang="en-US" dirty="0"/>
              <a:t>Basic Concepts of Networks/Security</a:t>
            </a:r>
          </a:p>
          <a:p>
            <a:pPr lvl="2"/>
            <a:r>
              <a:rPr lang="en-US" dirty="0"/>
              <a:t>How packets are exchanged using switches and routers.</a:t>
            </a:r>
          </a:p>
          <a:p>
            <a:pPr lvl="1"/>
            <a:r>
              <a:rPr lang="en-US" dirty="0"/>
              <a:t>Vulnerabilities</a:t>
            </a:r>
          </a:p>
          <a:p>
            <a:pPr lvl="2"/>
            <a:r>
              <a:rPr lang="en-US" dirty="0"/>
              <a:t>ARP Spoofing</a:t>
            </a:r>
          </a:p>
          <a:p>
            <a:pPr lvl="2"/>
            <a:r>
              <a:rPr lang="en-US" dirty="0"/>
              <a:t>IP fragmentation</a:t>
            </a:r>
          </a:p>
          <a:p>
            <a:pPr lvl="2"/>
            <a:r>
              <a:rPr lang="en-US" dirty="0"/>
              <a:t>IP Spoofing</a:t>
            </a:r>
          </a:p>
          <a:p>
            <a:pPr lvl="2"/>
            <a:r>
              <a:rPr lang="en-US" dirty="0"/>
              <a:t>TCP Syn Flood attacks</a:t>
            </a:r>
          </a:p>
          <a:p>
            <a:pPr lvl="2"/>
            <a:r>
              <a:rPr lang="en-US" dirty="0"/>
              <a:t>TCP Session hijacking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/>
              <a:t>DNS Poisoning and 0x20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9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17B4-C5D2-25AD-CA87-72CA52E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644-C886-590C-7BE2-9AA90566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Reviewing quizzes, assignments, and projects will be very helpful. </a:t>
            </a:r>
          </a:p>
        </p:txBody>
      </p:sp>
    </p:spTree>
    <p:extLst>
      <p:ext uri="{BB962C8B-B14F-4D97-AF65-F5344CB8AC3E}">
        <p14:creationId xmlns:p14="http://schemas.microsoft.com/office/powerpoint/2010/main" val="19188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637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CEG 4430/6430 Midterm Review</vt:lpstr>
      <vt:lpstr>Exam</vt:lpstr>
      <vt:lpstr>Time and Location</vt:lpstr>
      <vt:lpstr>Instructions for Students</vt:lpstr>
      <vt:lpstr>Special Accommodations</vt:lpstr>
      <vt:lpstr>Policy</vt:lpstr>
      <vt:lpstr>Questions</vt:lpstr>
      <vt:lpstr>Topics</vt:lpstr>
      <vt:lpstr>Topics</vt:lpstr>
      <vt:lpstr>Focus</vt:lpstr>
      <vt:lpstr>Focus</vt:lpstr>
      <vt:lpstr>Example Question</vt:lpstr>
      <vt:lpstr>Example Question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Zhang</dc:creator>
  <cp:lastModifiedBy>Zhang, Junjie</cp:lastModifiedBy>
  <cp:revision>264</cp:revision>
  <dcterms:created xsi:type="dcterms:W3CDTF">2015-10-14T13:10:36Z</dcterms:created>
  <dcterms:modified xsi:type="dcterms:W3CDTF">2024-10-07T14:58:54Z</dcterms:modified>
</cp:coreProperties>
</file>