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61" r:id="rId3"/>
    <p:sldId id="259" r:id="rId4"/>
    <p:sldId id="260" r:id="rId5"/>
    <p:sldId id="265" r:id="rId6"/>
    <p:sldId id="26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5" autoAdjust="0"/>
    <p:restoredTop sz="84180"/>
  </p:normalViewPr>
  <p:slideViewPr>
    <p:cSldViewPr snapToGrid="0">
      <p:cViewPr varScale="1">
        <p:scale>
          <a:sx n="87" d="100"/>
          <a:sy n="87" d="100"/>
        </p:scale>
        <p:origin x="12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45A4E-6539-214F-A2E7-DD60FD4E71B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B64F5-86C6-7F43-A110-94DD4A9EF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B64F5-86C6-7F43-A110-94DD4A9EF2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3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means not 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B64F5-86C6-7F43-A110-94DD4A9EF2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6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</a:t>
            </a:r>
            <a:r>
              <a:rPr lang="en-US"/>
              <a:t>this slide in mind for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B64F5-86C6-7F43-A110-94DD4A9EF2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5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A15E28C-3C31-4F85-AD2B-0E7EDB828D70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6CB1407-21A7-44B6-BE72-B3E6F041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Pls 2000</a:t>
            </a:r>
            <a:br>
              <a:rPr lang="en-US" sz="4000" b="1" dirty="0"/>
            </a:br>
            <a:r>
              <a:rPr lang="en-US" sz="4000" b="1" dirty="0"/>
              <a:t>power &amp; politics</a:t>
            </a:r>
            <a:br>
              <a:rPr lang="en-US" sz="4000" b="1" dirty="0"/>
            </a:br>
            <a:r>
              <a:rPr lang="en-US" sz="1200" b="1" dirty="0"/>
              <a:t>Dr. Shannon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077" y="4383112"/>
            <a:ext cx="9144000" cy="1309255"/>
          </a:xfrm>
        </p:spPr>
        <p:txBody>
          <a:bodyPr>
            <a:normAutofit/>
          </a:bodyPr>
          <a:lstStyle/>
          <a:p>
            <a:r>
              <a:rPr lang="en-US" sz="4400" b="1" dirty="0"/>
              <a:t>Defining &amp; Studying Politics</a:t>
            </a:r>
          </a:p>
        </p:txBody>
      </p:sp>
    </p:spTree>
    <p:extLst>
      <p:ext uri="{BB962C8B-B14F-4D97-AF65-F5344CB8AC3E}">
        <p14:creationId xmlns:p14="http://schemas.microsoft.com/office/powerpoint/2010/main" val="32664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Defining &amp; studying POLITICS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543" y="1988200"/>
            <a:ext cx="10580586" cy="474733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I.  DEFINING POLITICS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II. STUDYING POLITICS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/>
          </a:p>
          <a:p>
            <a:pPr marL="0" indent="0" algn="ctr">
              <a:buNone/>
            </a:pPr>
            <a:r>
              <a:rPr lang="en-US" sz="2800" b="1" u="sng" dirty="0">
                <a:solidFill>
                  <a:srgbClr val="FFFF00"/>
                </a:solidFill>
              </a:rPr>
              <a:t>TERMS TO KNOW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Politics					Normative 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Hypothesis					Empirical 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Independent variable			Dependent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Scientific Approach			Anthropological Approach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Structured, focused comparison	Critical Approach</a:t>
            </a:r>
          </a:p>
        </p:txBody>
      </p:sp>
    </p:spTree>
    <p:extLst>
      <p:ext uri="{BB962C8B-B14F-4D97-AF65-F5344CB8AC3E}">
        <p14:creationId xmlns:p14="http://schemas.microsoft.com/office/powerpoint/2010/main" val="282947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finition poli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690" y="2687507"/>
            <a:ext cx="2851372" cy="285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/>
              <a:t>i</a:t>
            </a:r>
            <a:r>
              <a:rPr lang="en-US" sz="4400" b="1" dirty="0"/>
              <a:t>. Defining politics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35" y="2010072"/>
            <a:ext cx="5673028" cy="4390727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/>
              <a:t>WHAT IS </a:t>
            </a:r>
            <a:r>
              <a:rPr lang="en-US" sz="3200" b="1" dirty="0">
                <a:solidFill>
                  <a:srgbClr val="FFFF00"/>
                </a:solidFill>
              </a:rPr>
              <a:t>POLITICS</a:t>
            </a:r>
            <a:r>
              <a:rPr lang="en-US" sz="3200" b="1" dirty="0"/>
              <a:t>? </a:t>
            </a:r>
            <a:r>
              <a:rPr lang="en-US" dirty="0"/>
              <a:t>(P.2-5)</a:t>
            </a:r>
          </a:p>
          <a:p>
            <a:endParaRPr lang="en-US" sz="800" dirty="0"/>
          </a:p>
          <a:p>
            <a:r>
              <a:rPr lang="en-US" sz="2800" dirty="0"/>
              <a:t>The process by which groups representing divergent interests &amp;  values make collective decisions under conditions of:</a:t>
            </a:r>
          </a:p>
          <a:p>
            <a:endParaRPr lang="en-US" sz="900" dirty="0"/>
          </a:p>
          <a:p>
            <a:pPr lvl="1"/>
            <a:r>
              <a:rPr lang="en-US" sz="3200" b="1" dirty="0"/>
              <a:t>Diversity</a:t>
            </a:r>
          </a:p>
          <a:p>
            <a:pPr lvl="1"/>
            <a:r>
              <a:rPr lang="en-US" sz="3200" b="1" dirty="0"/>
              <a:t>Scarcity</a:t>
            </a:r>
          </a:p>
          <a:p>
            <a:pPr lvl="1"/>
            <a:endParaRPr lang="en-US" sz="900" b="1" dirty="0"/>
          </a:p>
          <a:p>
            <a:r>
              <a:rPr lang="en-US" sz="2800" dirty="0"/>
              <a:t>Who gets what, when and how?</a:t>
            </a:r>
          </a:p>
          <a:p>
            <a:r>
              <a:rPr lang="en-US" sz="2800" dirty="0"/>
              <a:t>The authoritative allocation of values/resources </a:t>
            </a:r>
            <a:br>
              <a:rPr lang="en-US" sz="2800" dirty="0"/>
            </a:br>
            <a:r>
              <a:rPr lang="en-US" sz="2000" i="1" dirty="0"/>
              <a:t>(“mechanism whereby …goods can be distributed”)</a:t>
            </a:r>
          </a:p>
          <a:p>
            <a:endParaRPr lang="en-US" sz="2800" i="1" dirty="0"/>
          </a:p>
        </p:txBody>
      </p:sp>
      <p:pic>
        <p:nvPicPr>
          <p:cNvPr id="1031" name="Picture 7" descr="http://www.dadalos.org/politik_int/images/systemtheorie_east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9" y="2010073"/>
            <a:ext cx="6316735" cy="356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5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political questions </a:t>
            </a:r>
            <a:br>
              <a:rPr lang="en-US" dirty="0"/>
            </a:br>
            <a:r>
              <a:rPr lang="en-US" sz="1600" dirty="0"/>
              <a:t>(Garner, pp.6-7)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2030533"/>
            <a:ext cx="10789254" cy="4714512"/>
          </a:xfrm>
        </p:spPr>
        <p:txBody>
          <a:bodyPr>
            <a:normAutofit/>
          </a:bodyPr>
          <a:lstStyle/>
          <a:p>
            <a:r>
              <a:rPr lang="en-US" sz="3200" b="1" dirty="0"/>
              <a:t>What values </a:t>
            </a:r>
            <a:r>
              <a:rPr lang="en-US" sz="3200" i="1" dirty="0"/>
              <a:t>should/do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b="1" dirty="0"/>
              <a:t>decision makers serve?</a:t>
            </a:r>
          </a:p>
          <a:p>
            <a:pPr lvl="1"/>
            <a:r>
              <a:rPr lang="en-US" sz="2400" b="1" dirty="0"/>
              <a:t>All</a:t>
            </a:r>
          </a:p>
          <a:p>
            <a:pPr lvl="1"/>
            <a:r>
              <a:rPr lang="en-US" sz="2400" b="1" dirty="0"/>
              <a:t>Themselves</a:t>
            </a:r>
          </a:p>
          <a:p>
            <a:r>
              <a:rPr lang="en-US" sz="3200" b="1" dirty="0"/>
              <a:t>Who </a:t>
            </a:r>
            <a:r>
              <a:rPr lang="en-US" sz="3200" i="1" dirty="0"/>
              <a:t>should/does</a:t>
            </a:r>
            <a:r>
              <a:rPr lang="en-US" sz="3200" b="1" dirty="0"/>
              <a:t> make decisions?</a:t>
            </a:r>
          </a:p>
          <a:p>
            <a:pPr lvl="1"/>
            <a:r>
              <a:rPr lang="en-US" sz="2400" b="1" dirty="0"/>
              <a:t>One</a:t>
            </a:r>
          </a:p>
          <a:p>
            <a:pPr lvl="1"/>
            <a:r>
              <a:rPr lang="en-US" sz="2400" b="1" dirty="0"/>
              <a:t>Few</a:t>
            </a:r>
          </a:p>
          <a:p>
            <a:pPr lvl="1"/>
            <a:r>
              <a:rPr lang="en-US" sz="2400" b="1" dirty="0"/>
              <a:t>Many</a:t>
            </a:r>
          </a:p>
          <a:p>
            <a:r>
              <a:rPr lang="en-US" sz="3200" b="1" dirty="0"/>
              <a:t>How </a:t>
            </a:r>
            <a:r>
              <a:rPr lang="en-US" sz="3200" dirty="0"/>
              <a:t>are those making decisions </a:t>
            </a:r>
            <a:r>
              <a:rPr lang="en-US" sz="3200" b="1" dirty="0"/>
              <a:t>able to enforce them?</a:t>
            </a:r>
          </a:p>
          <a:p>
            <a:pPr lvl="1"/>
            <a:r>
              <a:rPr lang="en-US" sz="2400" b="1" dirty="0"/>
              <a:t>Power (Coercion)</a:t>
            </a:r>
          </a:p>
          <a:p>
            <a:pPr lvl="1"/>
            <a:r>
              <a:rPr lang="en-US" sz="2400" b="1" dirty="0"/>
              <a:t>Authority (Legitimacy)</a:t>
            </a:r>
          </a:p>
        </p:txBody>
      </p:sp>
    </p:spTree>
    <p:extLst>
      <p:ext uri="{BB962C8B-B14F-4D97-AF65-F5344CB8AC3E}">
        <p14:creationId xmlns:p14="http://schemas.microsoft.com/office/powerpoint/2010/main" val="376106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ii. studying POLITICS</a:t>
            </a:r>
            <a:br>
              <a:rPr lang="en-US" dirty="0"/>
            </a:br>
            <a:r>
              <a:rPr lang="en-US" sz="1600" dirty="0"/>
              <a:t>(pp. 12-20)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5283"/>
            <a:ext cx="6658984" cy="4942717"/>
          </a:xfrm>
        </p:spPr>
        <p:txBody>
          <a:bodyPr>
            <a:normAutofit lnSpcReduction="10000"/>
          </a:bodyPr>
          <a:lstStyle/>
          <a:p>
            <a:r>
              <a:rPr lang="en-US" sz="3300" b="1" dirty="0">
                <a:solidFill>
                  <a:srgbClr val="FFFF00"/>
                </a:solidFill>
              </a:rPr>
              <a:t>Normative</a:t>
            </a:r>
            <a:r>
              <a:rPr lang="en-US" sz="3300" b="1" dirty="0">
                <a:solidFill>
                  <a:srgbClr val="002060"/>
                </a:solidFill>
              </a:rPr>
              <a:t> </a:t>
            </a:r>
            <a:r>
              <a:rPr lang="en-US" sz="3300" dirty="0"/>
              <a:t>v.</a:t>
            </a:r>
            <a:r>
              <a:rPr lang="en-US" sz="3300" b="1" dirty="0">
                <a:solidFill>
                  <a:srgbClr val="002060"/>
                </a:solidFill>
              </a:rPr>
              <a:t> </a:t>
            </a:r>
            <a:r>
              <a:rPr lang="en-US" sz="3300" b="1" dirty="0">
                <a:solidFill>
                  <a:srgbClr val="FFFF00"/>
                </a:solidFill>
              </a:rPr>
              <a:t>Empirical Analysis</a:t>
            </a:r>
            <a:r>
              <a:rPr lang="en-US" sz="3300" dirty="0"/>
              <a:t>:</a:t>
            </a:r>
          </a:p>
          <a:p>
            <a:pPr lvl="1"/>
            <a:r>
              <a:rPr lang="en-US" sz="2800" b="1" dirty="0">
                <a:solidFill>
                  <a:srgbClr val="FFFF00"/>
                </a:solidFill>
              </a:rPr>
              <a:t>Normative</a:t>
            </a:r>
            <a:r>
              <a:rPr lang="en-US" sz="2800" dirty="0"/>
              <a:t>:</a:t>
            </a:r>
            <a:r>
              <a:rPr lang="en-US" sz="2800" b="1" dirty="0"/>
              <a:t> what ought to be </a:t>
            </a:r>
            <a:r>
              <a:rPr lang="en-US" sz="1800" dirty="0"/>
              <a:t>(identify   what is good…recommending what we ought to want)</a:t>
            </a:r>
          </a:p>
          <a:p>
            <a:pPr lvl="1"/>
            <a:r>
              <a:rPr lang="en-US" sz="2800" b="1" dirty="0">
                <a:solidFill>
                  <a:srgbClr val="FFFF00"/>
                </a:solidFill>
              </a:rPr>
              <a:t>Empirical</a:t>
            </a:r>
            <a:r>
              <a:rPr lang="en-US" sz="2800" dirty="0"/>
              <a:t>:</a:t>
            </a:r>
            <a:r>
              <a:rPr lang="en-US" sz="2800" b="1" dirty="0"/>
              <a:t> what is </a:t>
            </a:r>
            <a:r>
              <a:rPr lang="en-US" sz="1600" dirty="0"/>
              <a:t>(studying observable things to  see how things really are; what is true)</a:t>
            </a:r>
          </a:p>
          <a:p>
            <a:pPr lvl="2"/>
            <a:r>
              <a:rPr lang="en-US" sz="2000" b="1" u="sng" dirty="0">
                <a:solidFill>
                  <a:srgbClr val="FFFF00"/>
                </a:solidFill>
              </a:rPr>
              <a:t>Scientific Approach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(uncover laws of cause and effect that explain patterns of political behavior across time and space)</a:t>
            </a:r>
          </a:p>
          <a:p>
            <a:pPr lvl="2"/>
            <a:r>
              <a:rPr lang="en-US" sz="2000" b="1" u="sng" dirty="0">
                <a:solidFill>
                  <a:srgbClr val="FFFF00"/>
                </a:solidFill>
              </a:rPr>
              <a:t>Anthropological Approach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(understand and interpret how others in a particular time and space see the world)</a:t>
            </a:r>
          </a:p>
          <a:p>
            <a:pPr lvl="2"/>
            <a:r>
              <a:rPr lang="en-US" sz="2000" b="1" u="sng" dirty="0">
                <a:solidFill>
                  <a:schemeClr val="bg2"/>
                </a:solidFill>
              </a:rPr>
              <a:t>Critical Approach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(“awaken” groups seen as repressed and “emancipate” them with theory and calls to action)</a:t>
            </a:r>
          </a:p>
          <a:p>
            <a:pPr lvl="3"/>
            <a:r>
              <a:rPr lang="en-US" sz="2000" b="1" dirty="0">
                <a:solidFill>
                  <a:schemeClr val="bg2"/>
                </a:solidFill>
              </a:rPr>
              <a:t>Can we study facts without values </a:t>
            </a:r>
            <a:r>
              <a:rPr lang="en-US" sz="2000" dirty="0">
                <a:solidFill>
                  <a:schemeClr val="bg2"/>
                </a:solidFill>
              </a:rPr>
              <a:t>(objectivity)</a:t>
            </a:r>
            <a:r>
              <a:rPr lang="en-US" sz="2000" b="1" dirty="0">
                <a:solidFill>
                  <a:schemeClr val="bg2"/>
                </a:solidFill>
              </a:rPr>
              <a:t>?</a:t>
            </a:r>
          </a:p>
          <a:p>
            <a:pPr lvl="3"/>
            <a:r>
              <a:rPr lang="en-US" sz="2000" b="1" dirty="0">
                <a:solidFill>
                  <a:schemeClr val="bg2"/>
                </a:solidFill>
              </a:rPr>
              <a:t>Are facts inevitable </a:t>
            </a:r>
            <a:r>
              <a:rPr lang="en-US" sz="2000" dirty="0">
                <a:solidFill>
                  <a:schemeClr val="bg2"/>
                </a:solidFill>
              </a:rPr>
              <a:t>or can they be </a:t>
            </a:r>
            <a:r>
              <a:rPr lang="en-US" sz="2000" b="1" dirty="0">
                <a:solidFill>
                  <a:schemeClr val="bg2"/>
                </a:solidFill>
              </a:rPr>
              <a:t>changed by values? </a:t>
            </a:r>
          </a:p>
          <a:p>
            <a:endParaRPr lang="en-US" sz="900" b="1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6" name="Picture 2" descr="http://www.thehumanenterprise.com.au/Images/resources/WIW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984" y="1915283"/>
            <a:ext cx="3447022" cy="178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nowledge and human interests | Download Table">
            <a:extLst>
              <a:ext uri="{FF2B5EF4-FFF2-40B4-BE49-F238E27FC236}">
                <a16:creationId xmlns:a16="http://schemas.microsoft.com/office/drawing/2014/main" id="{707C6BAF-7D66-41D3-9A7A-71A356143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984" y="3827431"/>
            <a:ext cx="5420837" cy="16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5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ii. studying POLITICS</a:t>
            </a:r>
            <a:br>
              <a:rPr lang="en-US" dirty="0"/>
            </a:br>
            <a:r>
              <a:rPr lang="en-US" sz="1600" dirty="0"/>
              <a:t>(pp. 12-20)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01" y="1961431"/>
            <a:ext cx="7497347" cy="4658541"/>
          </a:xfrm>
        </p:spPr>
        <p:txBody>
          <a:bodyPr>
            <a:normAutofit/>
          </a:bodyPr>
          <a:lstStyle/>
          <a:p>
            <a:r>
              <a:rPr lang="en-US" sz="2800" b="1" dirty="0"/>
              <a:t>Empirical Theory</a:t>
            </a:r>
            <a:r>
              <a:rPr lang="en-US" sz="2800" dirty="0"/>
              <a:t>: arguments about how and why political phenomena are causally related</a:t>
            </a:r>
          </a:p>
          <a:p>
            <a:pPr lvl="1"/>
            <a:r>
              <a:rPr lang="en-US" sz="2800" b="1" dirty="0">
                <a:solidFill>
                  <a:srgbClr val="FFFF00"/>
                </a:solidFill>
              </a:rPr>
              <a:t>Hypothesis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  <a:r>
              <a:rPr lang="en-US" sz="2100" dirty="0">
                <a:solidFill>
                  <a:srgbClr val="FFFF00"/>
                </a:solidFill>
              </a:rPr>
              <a:t> </a:t>
            </a:r>
            <a:r>
              <a:rPr lang="en-US" sz="2100" dirty="0"/>
              <a:t>argument of causation arranged as </a:t>
            </a:r>
            <a:r>
              <a:rPr lang="en-US" sz="2100" b="1" dirty="0">
                <a:solidFill>
                  <a:srgbClr val="FFFF00"/>
                </a:solidFill>
              </a:rPr>
              <a:t>independent variable (X) </a:t>
            </a:r>
            <a:r>
              <a:rPr lang="en-US" sz="2100" dirty="0"/>
              <a:t>affecting </a:t>
            </a:r>
            <a:r>
              <a:rPr lang="en-US" sz="2100" b="1" dirty="0">
                <a:solidFill>
                  <a:srgbClr val="FFFF00"/>
                </a:solidFill>
              </a:rPr>
              <a:t>dependent variable (Y)</a:t>
            </a:r>
          </a:p>
          <a:p>
            <a:pPr lvl="2"/>
            <a:r>
              <a:rPr lang="en-US" sz="2400" b="1" dirty="0"/>
              <a:t>Tested in observations of the real world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Parsimony</a:t>
            </a:r>
            <a:r>
              <a:rPr lang="en-US" sz="2400" dirty="0">
                <a:solidFill>
                  <a:schemeClr val="bg2"/>
                </a:solidFill>
              </a:rPr>
              <a:t>: minimum factors explain maximum events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Generalizable</a:t>
            </a:r>
            <a:r>
              <a:rPr lang="en-US" sz="2400" dirty="0">
                <a:solidFill>
                  <a:schemeClr val="bg2"/>
                </a:solidFill>
              </a:rPr>
              <a:t>: explanation applies beyond case to other like cases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Falsifiable</a:t>
            </a:r>
            <a:r>
              <a:rPr lang="en-US" sz="2400" dirty="0">
                <a:solidFill>
                  <a:schemeClr val="bg2"/>
                </a:solidFill>
              </a:rPr>
              <a:t>: is the theoretical assertion capable of being tested and proven wrong?  “Unfalsifiable” assertions can’t be proven or disproven 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70" y="2122513"/>
            <a:ext cx="3962400" cy="1117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CA106944-25E7-4565-8A1D-905D4EF4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470" y="3313544"/>
            <a:ext cx="39624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6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COMPARATIVE CASE STUDIES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4287" y="1898445"/>
            <a:ext cx="4802820" cy="4206240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Structured, Focused Comparison</a:t>
            </a:r>
          </a:p>
          <a:p>
            <a:pPr lvl="1"/>
            <a:r>
              <a:rPr lang="en-US" sz="2800" dirty="0"/>
              <a:t>Structure: Ask the same questions of both cases</a:t>
            </a:r>
          </a:p>
          <a:p>
            <a:pPr lvl="1"/>
            <a:endParaRPr lang="en-US" sz="800" dirty="0"/>
          </a:p>
          <a:p>
            <a:pPr lvl="1"/>
            <a:r>
              <a:rPr lang="en-US" sz="2800" dirty="0"/>
              <a:t>Focus: Ask only questions relevant to your assignment and hypotheses</a:t>
            </a:r>
          </a:p>
        </p:txBody>
      </p:sp>
      <p:pic>
        <p:nvPicPr>
          <p:cNvPr id="6" name="Picture 4" descr="http://www.chsbs.cmich.edu/fattah/courses/PSC250online/qualitative_files/image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1858" y="2004636"/>
            <a:ext cx="4060627" cy="2290006"/>
          </a:xfrm>
          <a:prstGeom prst="rect">
            <a:avLst/>
          </a:prstGeom>
          <a:noFill/>
        </p:spPr>
      </p:pic>
      <p:pic>
        <p:nvPicPr>
          <p:cNvPr id="7" name="Picture 6" descr="http://www.chsbs.cmich.edu/fattah/courses/PSC250online/qualitative_files/image00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1858" y="4426226"/>
            <a:ext cx="4060627" cy="22882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642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428</TotalTime>
  <Words>435</Words>
  <Application>Microsoft Macintosh PowerPoint</Application>
  <PresentationFormat>Widescreen</PresentationFormat>
  <Paragraphs>60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Corbel</vt:lpstr>
      <vt:lpstr>Wingdings</vt:lpstr>
      <vt:lpstr>Banded</vt:lpstr>
      <vt:lpstr>Pls 2000 power &amp; politics Dr. Shannon</vt:lpstr>
      <vt:lpstr>Defining &amp; studying POLITICS</vt:lpstr>
      <vt:lpstr>i. Defining politics</vt:lpstr>
      <vt:lpstr>political questions  (Garner, pp.6-7)</vt:lpstr>
      <vt:lpstr>ii. studying POLITICS (pp. 12-20)</vt:lpstr>
      <vt:lpstr>ii. studying POLITICS (pp. 12-20)</vt:lpstr>
      <vt:lpstr>COMPARATIVE CASE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Pls 2000 power &amp; politics</dc:title>
  <dc:creator>Amanda Shannon</dc:creator>
  <cp:lastModifiedBy>Yeoh, Alex</cp:lastModifiedBy>
  <cp:revision>48</cp:revision>
  <dcterms:created xsi:type="dcterms:W3CDTF">2016-04-05T20:20:23Z</dcterms:created>
  <dcterms:modified xsi:type="dcterms:W3CDTF">2021-09-21T15:30:35Z</dcterms:modified>
</cp:coreProperties>
</file>