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1" r:id="rId4"/>
    <p:sldId id="284" r:id="rId5"/>
    <p:sldId id="285" r:id="rId6"/>
    <p:sldId id="262" r:id="rId7"/>
    <p:sldId id="282" r:id="rId8"/>
    <p:sldId id="263" r:id="rId9"/>
    <p:sldId id="283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 autoAdjust="0"/>
    <p:restoredTop sz="78617"/>
  </p:normalViewPr>
  <p:slideViewPr>
    <p:cSldViewPr snapToGrid="0">
      <p:cViewPr varScale="1">
        <p:scale>
          <a:sx n="84" d="100"/>
          <a:sy n="84" d="100"/>
        </p:scale>
        <p:origin x="14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16B1685-4025-4368-937C-DF2719277FA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46823E5-37A5-4072-8132-4AC56613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91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B189-41E9-924E-9176-B1CD37D4DA2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79257-E294-4C4A-8869-70C5CCF7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79257-E294-4C4A-8869-70C5CCF7C5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79257-E294-4C4A-8869-70C5CCF7C5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9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when a state lacked internal sovereignty : American civil 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79257-E294-4C4A-8869-70C5CCF7C5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79257-E294-4C4A-8869-70C5CCF7C5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: power from the masses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: power held by few who limit what the masses can control (special interests [possibly like NRA?])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: what you believe is shaped by people in power so you don’t even know you have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79257-E294-4C4A-8869-70C5CCF7C5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2113098"/>
            <a:ext cx="11471565" cy="17393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Pls 2000</a:t>
            </a:r>
            <a:br>
              <a:rPr lang="en-US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power &amp; politics</a:t>
            </a:r>
            <a:br>
              <a:rPr lang="en-US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Dr.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shannon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51357"/>
            <a:ext cx="9144000" cy="1309255"/>
          </a:xfrm>
        </p:spPr>
        <p:txBody>
          <a:bodyPr>
            <a:normAutofit/>
          </a:bodyPr>
          <a:lstStyle/>
          <a:p>
            <a:r>
              <a:rPr lang="en-US" sz="4400" dirty="0"/>
              <a:t>Power,  Authority &amp; The State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power, authority &amp; THE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8" y="1883493"/>
            <a:ext cx="11242755" cy="48463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dirty="0"/>
              <a:t>  </a:t>
            </a:r>
            <a:r>
              <a:rPr lang="en-US" sz="3600" b="1" dirty="0"/>
              <a:t>I.	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 II.	POWER</a:t>
            </a: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III.	AUTHORITY</a:t>
            </a:r>
            <a:endParaRPr lang="en-US" sz="3600" dirty="0"/>
          </a:p>
          <a:p>
            <a:pPr marL="0" indent="0" algn="ctr">
              <a:buNone/>
            </a:pPr>
            <a:endParaRPr lang="en-US" sz="9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TERMS TO KNOW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Sovereignty: Internal, External, De facto, De Jure			Fragile State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Power	&amp; 3 Faces of Power						Legitimacy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Influence								Pluralism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Authority &amp; 3 Types: Traditional, Charismatic, Legal-Rational	Elitism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False Consciousness							New Right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</a:rPr>
              <a:t>I.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32" y="1927010"/>
            <a:ext cx="4542793" cy="478643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 system of institutions claiming a “monopoly of the legitimate use of physical force in enforcing its order within a given territorial area”          </a:t>
            </a:r>
          </a:p>
          <a:p>
            <a:pPr marL="0" indent="0">
              <a:buNone/>
            </a:pPr>
            <a:r>
              <a:rPr lang="en-US" sz="2000" dirty="0"/>
              <a:t>		                  -</a:t>
            </a:r>
            <a:r>
              <a:rPr lang="en-US" sz="2000" i="1" dirty="0"/>
              <a:t>Max Weber</a:t>
            </a:r>
          </a:p>
          <a:p>
            <a:pPr lvl="1"/>
            <a:r>
              <a:rPr lang="en-US" sz="3300" b="1" dirty="0"/>
              <a:t>Population</a:t>
            </a:r>
          </a:p>
          <a:p>
            <a:pPr lvl="1"/>
            <a:r>
              <a:rPr lang="en-US" sz="3300" b="1" dirty="0"/>
              <a:t>Borders</a:t>
            </a:r>
          </a:p>
          <a:p>
            <a:pPr lvl="1"/>
            <a:r>
              <a:rPr lang="en-US" sz="3300" b="1" dirty="0"/>
              <a:t>Government</a:t>
            </a:r>
          </a:p>
          <a:p>
            <a:pPr lvl="1"/>
            <a:r>
              <a:rPr lang="en-US" sz="3300" b="1" dirty="0">
                <a:solidFill>
                  <a:srgbClr val="FFFF00"/>
                </a:solidFill>
              </a:rPr>
              <a:t>Sovereignty</a:t>
            </a:r>
            <a:r>
              <a:rPr lang="en-US" dirty="0"/>
              <a:t>: </a:t>
            </a:r>
            <a:r>
              <a:rPr lang="en-US" sz="2400" dirty="0"/>
              <a:t>possessing the highest authority within a particular territory </a:t>
            </a:r>
          </a:p>
        </p:txBody>
      </p:sp>
      <p:pic>
        <p:nvPicPr>
          <p:cNvPr id="3074" name="Picture 2" descr="Image result for united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75" y="1872657"/>
            <a:ext cx="1898279" cy="189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h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625" y="1868261"/>
            <a:ext cx="1907072" cy="190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r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697" y="1872658"/>
            <a:ext cx="1898280" cy="189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ussia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54" y="1868261"/>
            <a:ext cx="1907071" cy="190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</a:rPr>
              <a:t>I.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53975" y="1863865"/>
            <a:ext cx="4651513" cy="4930990"/>
          </a:xfrm>
        </p:spPr>
        <p:txBody>
          <a:bodyPr>
            <a:normAutofit/>
          </a:bodyPr>
          <a:lstStyle/>
          <a:p>
            <a:pPr lvl="1"/>
            <a:r>
              <a:rPr lang="en-US" sz="3300" b="1" dirty="0"/>
              <a:t>Population</a:t>
            </a:r>
          </a:p>
          <a:p>
            <a:pPr lvl="1"/>
            <a:r>
              <a:rPr lang="en-US" sz="3300" b="1" dirty="0"/>
              <a:t>Borders</a:t>
            </a:r>
          </a:p>
          <a:p>
            <a:pPr lvl="1"/>
            <a:r>
              <a:rPr lang="en-US" sz="3300" b="1" dirty="0"/>
              <a:t>Government</a:t>
            </a:r>
          </a:p>
          <a:p>
            <a:pPr lvl="1"/>
            <a:r>
              <a:rPr lang="en-US" sz="3300" b="1" dirty="0">
                <a:solidFill>
                  <a:srgbClr val="FFFF00"/>
                </a:solidFill>
              </a:rPr>
              <a:t>Sovereignty</a:t>
            </a:r>
            <a:r>
              <a:rPr lang="en-US" dirty="0"/>
              <a:t>: </a:t>
            </a:r>
            <a:r>
              <a:rPr lang="en-US" sz="2400" dirty="0"/>
              <a:t>possessing the highest authority within a particular territory </a:t>
            </a:r>
          </a:p>
          <a:p>
            <a:pPr lvl="2"/>
            <a:r>
              <a:rPr lang="en-US" sz="2000" b="1" dirty="0">
                <a:solidFill>
                  <a:srgbClr val="FFFF00"/>
                </a:solidFill>
              </a:rPr>
              <a:t>External </a:t>
            </a:r>
            <a:r>
              <a:rPr lang="en-US" sz="2000" dirty="0">
                <a:solidFill>
                  <a:srgbClr val="FFFF00"/>
                </a:solidFill>
              </a:rPr>
              <a:t>sovereignty</a:t>
            </a:r>
            <a:r>
              <a:rPr lang="en-US" sz="2000" dirty="0"/>
              <a:t>: granted by international community; without foreign control or interference</a:t>
            </a:r>
          </a:p>
          <a:p>
            <a:pPr lvl="3"/>
            <a:r>
              <a:rPr lang="en-US" sz="2000" b="1" dirty="0">
                <a:solidFill>
                  <a:srgbClr val="FFFF00"/>
                </a:solidFill>
              </a:rPr>
              <a:t>De jure</a:t>
            </a:r>
            <a:r>
              <a:rPr lang="en-US" sz="2000" dirty="0"/>
              <a:t>: granted by law</a:t>
            </a:r>
          </a:p>
          <a:p>
            <a:pPr lvl="3"/>
            <a:r>
              <a:rPr lang="en-US" sz="2000" b="1" dirty="0" err="1">
                <a:solidFill>
                  <a:srgbClr val="FFFF00"/>
                </a:solidFill>
              </a:rPr>
              <a:t>Defacto</a:t>
            </a:r>
            <a:r>
              <a:rPr lang="en-US" sz="2000" dirty="0"/>
              <a:t>: possessed by power</a:t>
            </a:r>
          </a:p>
        </p:txBody>
      </p:sp>
      <p:pic>
        <p:nvPicPr>
          <p:cNvPr id="3084" name="Picture 12" descr="Image result for isra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37" y="1948215"/>
            <a:ext cx="2471676" cy="21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united king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32" y="1948215"/>
            <a:ext cx="1907071" cy="14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united kingd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32" y="3512727"/>
            <a:ext cx="1907070" cy="29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israel occupied territories 19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36" y="4191921"/>
            <a:ext cx="3906703" cy="226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75000"/>
                  </a:schemeClr>
                </a:solidFill>
              </a:rPr>
              <a:t>I.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53976" y="1863865"/>
            <a:ext cx="6481409" cy="4930990"/>
          </a:xfrm>
        </p:spPr>
        <p:txBody>
          <a:bodyPr>
            <a:normAutofit/>
          </a:bodyPr>
          <a:lstStyle/>
          <a:p>
            <a:pPr lvl="1"/>
            <a:r>
              <a:rPr lang="en-US" sz="3300" b="1" dirty="0"/>
              <a:t>Population</a:t>
            </a:r>
          </a:p>
          <a:p>
            <a:pPr lvl="1"/>
            <a:r>
              <a:rPr lang="en-US" sz="3300" b="1" dirty="0"/>
              <a:t>Borders</a:t>
            </a:r>
          </a:p>
          <a:p>
            <a:pPr lvl="1"/>
            <a:r>
              <a:rPr lang="en-US" sz="3300" b="1" dirty="0"/>
              <a:t>Government</a:t>
            </a:r>
          </a:p>
          <a:p>
            <a:pPr lvl="1"/>
            <a:r>
              <a:rPr lang="en-US" sz="3300" b="1" dirty="0">
                <a:solidFill>
                  <a:srgbClr val="FFFF00"/>
                </a:solidFill>
              </a:rPr>
              <a:t>Sovereignty</a:t>
            </a:r>
            <a:r>
              <a:rPr lang="en-US" dirty="0"/>
              <a:t>: </a:t>
            </a:r>
            <a:r>
              <a:rPr lang="en-US" sz="2400" dirty="0"/>
              <a:t>possessing the highest authority within a particular territory </a:t>
            </a:r>
          </a:p>
          <a:p>
            <a:pPr lvl="2"/>
            <a:r>
              <a:rPr lang="en-US" sz="2000" b="1" dirty="0">
                <a:solidFill>
                  <a:srgbClr val="FFFF00"/>
                </a:solidFill>
              </a:rPr>
              <a:t>Internal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sovereignty</a:t>
            </a:r>
            <a:r>
              <a:rPr lang="en-US" sz="2000" dirty="0"/>
              <a:t>: granted by the people; without internal challengers</a:t>
            </a:r>
          </a:p>
          <a:p>
            <a:pPr lvl="3"/>
            <a:r>
              <a:rPr lang="en-US" sz="2000" b="1" dirty="0">
                <a:solidFill>
                  <a:srgbClr val="FFFF00"/>
                </a:solidFill>
              </a:rPr>
              <a:t>Fragile State</a:t>
            </a:r>
            <a:r>
              <a:rPr lang="en-US" sz="2000" b="1" dirty="0"/>
              <a:t>: </a:t>
            </a:r>
            <a:r>
              <a:rPr lang="en-US" sz="2000" dirty="0"/>
              <a:t>Lacking the legitimacy, capacity or will to provide political goods &amp; functions to all </a:t>
            </a:r>
            <a:r>
              <a:rPr lang="en-US" sz="1000" dirty="0"/>
              <a:t>(p.177)</a:t>
            </a:r>
          </a:p>
          <a:p>
            <a:pPr lvl="4"/>
            <a:r>
              <a:rPr lang="en-US" sz="1800" dirty="0"/>
              <a:t>Human security</a:t>
            </a:r>
          </a:p>
          <a:p>
            <a:pPr lvl="4"/>
            <a:r>
              <a:rPr lang="en-US" sz="1800" dirty="0"/>
              <a:t>Methods of fair adjudication of disputes</a:t>
            </a:r>
          </a:p>
          <a:p>
            <a:pPr lvl="4"/>
            <a:r>
              <a:rPr lang="en-US" sz="1800" dirty="0"/>
              <a:t>Freedom of participation in politics</a:t>
            </a:r>
          </a:p>
          <a:p>
            <a:pPr lvl="4"/>
            <a:endParaRPr lang="en-US" sz="1800" dirty="0"/>
          </a:p>
          <a:p>
            <a:pPr lvl="4"/>
            <a:endParaRPr lang="en-US" sz="1800" b="1" dirty="0"/>
          </a:p>
          <a:p>
            <a:pPr lvl="3"/>
            <a:endParaRPr lang="en-US" sz="1800" dirty="0"/>
          </a:p>
          <a:p>
            <a:pPr lvl="2"/>
            <a:endParaRPr lang="en-US" sz="2000" dirty="0"/>
          </a:p>
        </p:txBody>
      </p:sp>
      <p:pic>
        <p:nvPicPr>
          <p:cNvPr id="1026" name="Picture 2" descr="Chart: The World&amp;#39;s Most Fragile States | Statista">
            <a:extLst>
              <a:ext uri="{FF2B5EF4-FFF2-40B4-BE49-F238E27FC236}">
                <a16:creationId xmlns:a16="http://schemas.microsoft.com/office/drawing/2014/main" id="{B978C3E6-7BBB-46CD-9787-FAE8D7C2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33" y="1966261"/>
            <a:ext cx="5652940" cy="40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1ED5E8-CC4B-466F-8B94-99A20E66C030}"/>
              </a:ext>
            </a:extLst>
          </p:cNvPr>
          <p:cNvSpPr txBox="1"/>
          <p:nvPr/>
        </p:nvSpPr>
        <p:spPr>
          <a:xfrm>
            <a:off x="5959221" y="6573824"/>
            <a:ext cx="61211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https://www.statista.com/chart/19070/results-of-the-fragile-states-index/</a:t>
            </a:r>
          </a:p>
        </p:txBody>
      </p:sp>
    </p:spTree>
    <p:extLst>
      <p:ext uri="{BB962C8B-B14F-4D97-AF65-F5344CB8AC3E}">
        <p14:creationId xmlns:p14="http://schemas.microsoft.com/office/powerpoint/2010/main" val="5316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Image result for obama effective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87" y="4723159"/>
            <a:ext cx="3226316" cy="197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Image result for world power capabilit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87" y="1879631"/>
            <a:ext cx="3226316" cy="278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II. power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964422"/>
            <a:ext cx="6481889" cy="46094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GB" altLang="en-US" sz="3200" i="1" dirty="0">
                <a:ea typeface="ＭＳ Ｐゴシック" panose="020B0600070205080204" pitchFamily="34" charset="-128"/>
              </a:rPr>
              <a:t>Relative: </a:t>
            </a:r>
            <a:r>
              <a:rPr lang="en-GB" altLang="en-US" sz="3200" dirty="0">
                <a:ea typeface="ＭＳ Ｐゴシック" panose="020B0600070205080204" pitchFamily="34" charset="-128"/>
              </a:rPr>
              <a:t>Who has more or less?</a:t>
            </a:r>
            <a:endParaRPr lang="en-GB" altLang="en-US" sz="1050" b="1" dirty="0">
              <a:ea typeface="ＭＳ Ｐゴシック" panose="020B0600070205080204" pitchFamily="34" charset="-128"/>
            </a:endParaRPr>
          </a:p>
          <a:p>
            <a:r>
              <a:rPr lang="en-GB" altLang="en-US" sz="3200" i="1" dirty="0">
                <a:ea typeface="ＭＳ Ｐゴシック" panose="020B0600070205080204" pitchFamily="34" charset="-128"/>
              </a:rPr>
              <a:t>Capabilities vs. influence</a:t>
            </a:r>
          </a:p>
          <a:p>
            <a:endParaRPr lang="en-GB" altLang="en-US" sz="800" dirty="0">
              <a:ea typeface="ＭＳ Ｐゴシック" panose="020B0600070205080204" pitchFamily="34" charset="-128"/>
            </a:endParaRPr>
          </a:p>
          <a:p>
            <a:pPr lvl="1"/>
            <a:r>
              <a:rPr lang="en-GB" altLang="en-US" sz="2800" b="1" dirty="0">
                <a:ea typeface="ＭＳ Ｐゴシック" panose="020B0600070205080204" pitchFamily="34" charset="-128"/>
              </a:rPr>
              <a:t>Capability</a:t>
            </a:r>
            <a:r>
              <a:rPr lang="en-GB" altLang="en-US" sz="2800" dirty="0">
                <a:ea typeface="ＭＳ Ｐゴシック" panose="020B0600070205080204" pitchFamily="34" charset="-128"/>
              </a:rPr>
              <a:t>: the legal and material resources to act</a:t>
            </a:r>
          </a:p>
          <a:p>
            <a:pPr lvl="2"/>
            <a:r>
              <a:rPr lang="en-GB" altLang="en-US" sz="2400" dirty="0">
                <a:ea typeface="ＭＳ Ｐゴシック" panose="020B0600070205080204" pitchFamily="34" charset="-128"/>
              </a:rPr>
              <a:t>“Having the means of power is not the same as being powerful” </a:t>
            </a:r>
            <a:r>
              <a:rPr lang="en-GB" altLang="en-US" i="1" dirty="0">
                <a:ea typeface="ＭＳ Ｐゴシック" panose="020B0600070205080204" pitchFamily="34" charset="-128"/>
              </a:rPr>
              <a:t>(Steven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Lukes</a:t>
            </a:r>
            <a:r>
              <a:rPr lang="en-GB" altLang="en-US" i="1" dirty="0">
                <a:ea typeface="ＭＳ Ｐゴシック" panose="020B0600070205080204" pitchFamily="34" charset="-128"/>
              </a:rPr>
              <a:t>, 2005)</a:t>
            </a:r>
          </a:p>
          <a:p>
            <a:pPr lvl="2"/>
            <a:endParaRPr lang="en-GB" altLang="en-US" sz="1200" dirty="0">
              <a:ea typeface="ＭＳ Ｐゴシック" panose="020B0600070205080204" pitchFamily="34" charset="-128"/>
            </a:endParaRPr>
          </a:p>
          <a:p>
            <a:pPr lvl="1"/>
            <a:r>
              <a:rPr lang="en-GB" altLang="en-US" sz="28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Influence</a:t>
            </a:r>
            <a:r>
              <a:rPr lang="en-GB" altLang="en-US" sz="2800" dirty="0">
                <a:ea typeface="ＭＳ Ｐゴシック" panose="020B0600070205080204" pitchFamily="34" charset="-128"/>
              </a:rPr>
              <a:t>: The ability of </a:t>
            </a:r>
            <a:r>
              <a:rPr lang="en-GB" alt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</a:t>
            </a:r>
            <a:r>
              <a:rPr lang="en-GB" altLang="en-US" sz="2800" dirty="0">
                <a:ea typeface="ＭＳ Ｐゴシック" panose="020B0600070205080204" pitchFamily="34" charset="-128"/>
              </a:rPr>
              <a:t> to get </a:t>
            </a:r>
            <a:r>
              <a:rPr lang="en-GB" altLang="en-US" sz="28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B</a:t>
            </a:r>
            <a:r>
              <a:rPr lang="en-GB" altLang="en-US" sz="2800" dirty="0">
                <a:ea typeface="ＭＳ Ｐゴシック" panose="020B0600070205080204" pitchFamily="34" charset="-128"/>
              </a:rPr>
              <a:t> to do what </a:t>
            </a:r>
            <a:r>
              <a:rPr lang="en-GB" altLang="en-US" sz="28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B</a:t>
            </a:r>
            <a:r>
              <a:rPr lang="en-GB" altLang="en-US" sz="2800" dirty="0">
                <a:ea typeface="ＭＳ Ｐゴシック" panose="020B0600070205080204" pitchFamily="34" charset="-128"/>
              </a:rPr>
              <a:t> otherwise wouldn’t</a:t>
            </a:r>
          </a:p>
          <a:p>
            <a:pPr lvl="2"/>
            <a:r>
              <a:rPr lang="en-GB" altLang="en-US" sz="2400" b="1" dirty="0">
                <a:ea typeface="ＭＳ Ｐゴシック" panose="020B0600070205080204" pitchFamily="34" charset="-128"/>
              </a:rPr>
              <a:t>Coercion: </a:t>
            </a:r>
            <a:r>
              <a:rPr lang="en-GB" altLang="en-US" sz="2400" dirty="0">
                <a:ea typeface="ＭＳ Ｐゴシック" panose="020B0600070205080204" pitchFamily="34" charset="-128"/>
              </a:rPr>
              <a:t>threats or prospective costs tied to non-compliance</a:t>
            </a:r>
          </a:p>
          <a:p>
            <a:pPr lvl="2"/>
            <a:r>
              <a:rPr lang="en-GB" altLang="en-US" sz="2400" b="1" dirty="0">
                <a:ea typeface="ＭＳ Ｐゴシック" panose="020B0600070205080204" pitchFamily="34" charset="-128"/>
              </a:rPr>
              <a:t>Inducements: </a:t>
            </a:r>
            <a:r>
              <a:rPr lang="en-GB" altLang="en-US" sz="2400" dirty="0">
                <a:ea typeface="ＭＳ Ｐゴシック" panose="020B0600070205080204" pitchFamily="34" charset="-128"/>
              </a:rPr>
              <a:t>offering rewards to others</a:t>
            </a:r>
            <a:endParaRPr lang="en-GB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3" name="AutoShape 6" descr="Image result for interest grou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Image result for checks and bala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659" y="1879631"/>
            <a:ext cx="2478485" cy="22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088" y="328818"/>
            <a:ext cx="9428859" cy="15087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three Faces of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6" y="1890241"/>
            <a:ext cx="6145964" cy="52410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 </a:t>
            </a:r>
            <a:r>
              <a:rPr lang="en-US" sz="3000" b="1" dirty="0">
                <a:solidFill>
                  <a:srgbClr val="FFFF00"/>
                </a:solidFill>
              </a:rPr>
              <a:t>Pluralism</a:t>
            </a:r>
            <a:r>
              <a:rPr lang="en-US" dirty="0"/>
              <a:t> </a:t>
            </a:r>
            <a:endParaRPr lang="en-US" sz="1200" dirty="0"/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The ability to achieve desired outcomes in the policy arena; Certain groups might exercise power in specific areas, </a:t>
            </a:r>
            <a:r>
              <a:rPr lang="en-GB" altLang="en-US" sz="2200" b="1" dirty="0">
                <a:ea typeface="ＭＳ Ｐゴシック" panose="020B0600070205080204" pitchFamily="34" charset="-128"/>
              </a:rPr>
              <a:t>no single group will  dominate</a:t>
            </a:r>
            <a:r>
              <a:rPr lang="en-GB" altLang="en-US" dirty="0">
                <a:ea typeface="ＭＳ Ｐゴシック" panose="020B0600070205080204" pitchFamily="34" charset="-128"/>
              </a:rPr>
              <a:t> across the range of policy-making </a:t>
            </a:r>
            <a:r>
              <a:rPr lang="en-GB" altLang="en-US" sz="900" dirty="0">
                <a:ea typeface="ＭＳ Ｐゴシック" panose="020B0600070205080204" pitchFamily="34" charset="-128"/>
              </a:rPr>
              <a:t>(p.56-7)</a:t>
            </a:r>
            <a:endParaRPr lang="en-US" sz="900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– </a:t>
            </a:r>
            <a:r>
              <a:rPr lang="en-US" sz="2800" b="1" dirty="0">
                <a:solidFill>
                  <a:srgbClr val="FFFF00"/>
                </a:solidFill>
              </a:rPr>
              <a:t>Agenda-Setting Elitism</a:t>
            </a:r>
            <a:endParaRPr lang="en-US" sz="1500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ability to create</a:t>
            </a:r>
            <a:r>
              <a:rPr lang="en-GB" altLang="en-US" dirty="0">
                <a:ea typeface="ＭＳ Ｐゴシック" panose="020B0600070205080204" pitchFamily="34" charset="-128"/>
              </a:rPr>
              <a:t> &amp; reinforce institutional practices  limiting the scope of the political process to only a few actors and only those issues desired by those powerful enough to keep damaging issues off the agenda</a:t>
            </a:r>
          </a:p>
          <a:p>
            <a:pPr lvl="2"/>
            <a:r>
              <a:rPr lang="en-GB" dirty="0">
                <a:ea typeface="ＭＳ Ｐゴシック" panose="020B0600070205080204" pitchFamily="34" charset="-128"/>
              </a:rPr>
              <a:t>Left and </a:t>
            </a:r>
            <a:r>
              <a:rPr lang="en-GB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New Right </a:t>
            </a:r>
            <a:r>
              <a:rPr lang="en-GB" dirty="0">
                <a:ea typeface="ＭＳ Ｐゴシック" panose="020B0600070205080204" pitchFamily="34" charset="-128"/>
              </a:rPr>
              <a:t>Variants (p.31-32)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–</a:t>
            </a:r>
            <a:r>
              <a:rPr lang="en-US" sz="2800" b="1" dirty="0">
                <a:solidFill>
                  <a:srgbClr val="FFFF00"/>
                </a:solidFill>
              </a:rPr>
              <a:t>False Consciousness </a:t>
            </a:r>
            <a:endParaRPr lang="en-US" sz="1000" dirty="0"/>
          </a:p>
          <a:p>
            <a:pPr lvl="1"/>
            <a:r>
              <a:rPr lang="en-US" dirty="0"/>
              <a:t>The “insidious exercise of power to prevent people …from having grievances by shaping their perceptions…and preferences (to) accept…the existing order (against their interests) as natural or unchangeable” </a:t>
            </a:r>
            <a:r>
              <a:rPr lang="en-US" sz="1200" dirty="0"/>
              <a:t>(p.61)</a:t>
            </a:r>
          </a:p>
          <a:p>
            <a:pPr lvl="2"/>
            <a:r>
              <a:rPr lang="en-US" sz="2200" dirty="0"/>
              <a:t>“deeply condescending: social subject as an ideological dupe…the enlightened academic          [able to] discern the genuine interests of those   not similarly blessed”</a:t>
            </a:r>
            <a:r>
              <a:rPr lang="en-US" dirty="0"/>
              <a:t> </a:t>
            </a:r>
            <a:endParaRPr lang="en-US" sz="1100" dirty="0"/>
          </a:p>
        </p:txBody>
      </p:sp>
      <p:sp>
        <p:nvSpPr>
          <p:cNvPr id="4" name="AutoShape 2" descr="Image result for what's the matter with kans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124" y="4161595"/>
            <a:ext cx="1396470" cy="217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07E80-69CE-4B92-B750-C4E7BD09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99" y="4882657"/>
            <a:ext cx="1807378" cy="14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Image result for voters">
            <a:extLst>
              <a:ext uri="{FF2B5EF4-FFF2-40B4-BE49-F238E27FC236}">
                <a16:creationId xmlns:a16="http://schemas.microsoft.com/office/drawing/2014/main" id="{7D22A427-DB2A-430D-961D-C69085BA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882657"/>
            <a:ext cx="2680053" cy="145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50519-1591-4836-AEAD-702647E4C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966364"/>
            <a:ext cx="4559277" cy="28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III.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5" y="1885215"/>
            <a:ext cx="5488267" cy="4846320"/>
          </a:xfrm>
        </p:spPr>
        <p:txBody>
          <a:bodyPr>
            <a:normAutofit/>
          </a:bodyPr>
          <a:lstStyle/>
          <a:p>
            <a:r>
              <a:rPr lang="en-US" sz="3200" dirty="0"/>
              <a:t>Governing by Consent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Legitimacy</a:t>
            </a:r>
            <a:r>
              <a:rPr lang="en-US" sz="2600" b="1" dirty="0"/>
              <a:t>: </a:t>
            </a:r>
            <a:r>
              <a:rPr lang="en-US" sz="2600" dirty="0"/>
              <a:t>The acceptance of the exercise of power by the people on whom the power is exercised. </a:t>
            </a:r>
          </a:p>
          <a:p>
            <a:pPr lvl="1"/>
            <a:r>
              <a:rPr lang="en-US" sz="2600" b="1" dirty="0">
                <a:solidFill>
                  <a:srgbClr val="FFFF00"/>
                </a:solidFill>
              </a:rPr>
              <a:t>Authority</a:t>
            </a:r>
            <a:r>
              <a:rPr lang="en-US" sz="2600" b="1" dirty="0"/>
              <a:t>:</a:t>
            </a:r>
            <a:r>
              <a:rPr lang="en-US" sz="2600" dirty="0"/>
              <a:t> when power is exercised  with legitimacy; the bestowed right to get things done.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8" descr="https://qph.is.quoracdn.net/main-qimg-69ef3ede98ea339d9cafe01f2a2b2308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05" y="1954896"/>
            <a:ext cx="6061640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6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 TYPES OF authority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(Max weber p.52)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16" y="1921079"/>
            <a:ext cx="6440083" cy="4575564"/>
          </a:xfrm>
        </p:spPr>
        <p:txBody>
          <a:bodyPr>
            <a:normAutofit lnSpcReduction="10000"/>
          </a:bodyPr>
          <a:lstStyle/>
          <a:p>
            <a:r>
              <a:rPr lang="en-GB" altLang="en-US" sz="28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Traditional authority</a:t>
            </a:r>
            <a:r>
              <a:rPr lang="en-GB" altLang="en-US" sz="2000" dirty="0">
                <a:ea typeface="ＭＳ Ｐゴシック" panose="020B0600070205080204" pitchFamily="34" charset="-128"/>
              </a:rPr>
              <a:t>: derived from long-established </a:t>
            </a:r>
            <a:r>
              <a:rPr lang="en-GB" altLang="en-US" sz="2000" b="1" dirty="0">
                <a:ea typeface="ＭＳ Ｐゴシック" panose="020B0600070205080204" pitchFamily="34" charset="-128"/>
              </a:rPr>
              <a:t>customs and values</a:t>
            </a:r>
            <a:r>
              <a:rPr lang="en-GB" altLang="en-US" sz="2000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GB" altLang="en-US" sz="2200" dirty="0">
                <a:ea typeface="ＭＳ Ｐゴシック" panose="020B0600070205080204" pitchFamily="34" charset="-128"/>
              </a:rPr>
              <a:t>Monarchies &amp; Hereditary Succession </a:t>
            </a:r>
            <a:endParaRPr lang="en-GB" altLang="en-US" sz="1800" dirty="0">
              <a:ea typeface="ＭＳ Ｐゴシック" panose="020B0600070205080204" pitchFamily="34" charset="-128"/>
            </a:endParaRPr>
          </a:p>
          <a:p>
            <a:r>
              <a:rPr lang="en-GB" altLang="en-US" sz="28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Charismatic authority</a:t>
            </a:r>
            <a:r>
              <a:rPr lang="en-GB" altLang="en-US" sz="2000" dirty="0">
                <a:ea typeface="ＭＳ Ｐゴシック" panose="020B0600070205080204" pitchFamily="34" charset="-128"/>
              </a:rPr>
              <a:t>: </a:t>
            </a:r>
            <a:r>
              <a:rPr lang="en-US" dirty="0"/>
              <a:t>power legitimized by  a leader's exceptional personal qualities and attributes, which inspire loyalty and obedience   from followers</a:t>
            </a:r>
          </a:p>
          <a:p>
            <a:pPr lvl="1"/>
            <a:r>
              <a:rPr lang="en-US" dirty="0"/>
              <a:t>Dictatorship &amp; Cult of personality; succession by revelation </a:t>
            </a:r>
            <a:br>
              <a:rPr lang="en-US" sz="5400" dirty="0"/>
            </a:br>
            <a:r>
              <a:rPr lang="en-US" sz="800" dirty="0"/>
              <a:t>Source: Boundless. “Charismatic Authority.” </a:t>
            </a:r>
            <a:r>
              <a:rPr lang="en-US" sz="800" i="1" dirty="0"/>
              <a:t>Boundless Sociology</a:t>
            </a:r>
            <a:r>
              <a:rPr lang="en-US" sz="800" dirty="0"/>
              <a:t>.  2016. from </a:t>
            </a:r>
            <a:r>
              <a:rPr lang="en-US" sz="800" u="sng" dirty="0"/>
              <a:t>https://www.boundless.com/sociology/textbooks/boundless-sociology-textbook/government-15/politics-power-and-authority-112/charismatic-authority-624-10334/</a:t>
            </a:r>
            <a:endParaRPr lang="en-US" dirty="0"/>
          </a:p>
          <a:p>
            <a:r>
              <a:rPr lang="en-GB" altLang="en-US" sz="2800" b="1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Legal-rational authority</a:t>
            </a:r>
            <a:r>
              <a:rPr lang="en-GB" altLang="en-US" sz="2000" dirty="0">
                <a:ea typeface="ＭＳ Ｐゴシック" panose="020B0600070205080204" pitchFamily="34" charset="-128"/>
              </a:rPr>
              <a:t>: derived from the status of an office within a </a:t>
            </a:r>
            <a:r>
              <a:rPr lang="en-GB" altLang="en-US" sz="2000" b="1" dirty="0">
                <a:ea typeface="ＭＳ Ｐゴシック" panose="020B0600070205080204" pitchFamily="34" charset="-128"/>
              </a:rPr>
              <a:t>constitutional framework</a:t>
            </a:r>
            <a:r>
              <a:rPr lang="en-GB" altLang="en-US" sz="2000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GB" altLang="en-US" dirty="0">
                <a:ea typeface="ＭＳ Ｐゴシック" panose="020B0600070205080204" pitchFamily="34" charset="-128"/>
              </a:rPr>
              <a:t>Democracy; Succession based on agreed rules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83313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http://iasexamportal.com/civilservices/courses/ias-mains/pub-ad/administrative-thought/webers-bureaucratic-model</a:t>
            </a:r>
          </a:p>
        </p:txBody>
      </p:sp>
      <p:pic>
        <p:nvPicPr>
          <p:cNvPr id="8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11" y="4856771"/>
            <a:ext cx="5301179" cy="173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11" y="1939183"/>
            <a:ext cx="5303956" cy="81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 result for statue leader kim il sung">
            <a:extLst>
              <a:ext uri="{FF2B5EF4-FFF2-40B4-BE49-F238E27FC236}">
                <a16:creationId xmlns:a16="http://schemas.microsoft.com/office/drawing/2014/main" id="{0C40A32A-3BBE-4768-AA3E-274DBBF4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99" y="2815275"/>
            <a:ext cx="3239437" cy="19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harismatic authority khomeini">
            <a:extLst>
              <a:ext uri="{FF2B5EF4-FFF2-40B4-BE49-F238E27FC236}">
                <a16:creationId xmlns:a16="http://schemas.microsoft.com/office/drawing/2014/main" id="{CD0FCE60-6190-47AB-856C-B70216DD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90" y="2815275"/>
            <a:ext cx="1964088" cy="19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497</TotalTime>
  <Words>744</Words>
  <Application>Microsoft Macintosh PowerPoint</Application>
  <PresentationFormat>Widescreen</PresentationFormat>
  <Paragraphs>82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Pls 2000 power &amp; politics Dr. shannon</vt:lpstr>
      <vt:lpstr>power, authority &amp; THE STATE</vt:lpstr>
      <vt:lpstr>I. state</vt:lpstr>
      <vt:lpstr>I. state</vt:lpstr>
      <vt:lpstr>I. state</vt:lpstr>
      <vt:lpstr>II. power</vt:lpstr>
      <vt:lpstr>The three Faces of power</vt:lpstr>
      <vt:lpstr>III. authority</vt:lpstr>
      <vt:lpstr>3 TYPES OF authority (Max weber p.52)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63</cp:revision>
  <cp:lastPrinted>2016-09-06T15:56:48Z</cp:lastPrinted>
  <dcterms:created xsi:type="dcterms:W3CDTF">2016-04-05T20:20:23Z</dcterms:created>
  <dcterms:modified xsi:type="dcterms:W3CDTF">2021-09-21T15:44:11Z</dcterms:modified>
</cp:coreProperties>
</file>