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63" r:id="rId6"/>
    <p:sldId id="267" r:id="rId7"/>
    <p:sldId id="258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9253"/>
  </p:normalViewPr>
  <p:slideViewPr>
    <p:cSldViewPr snapToGrid="0">
      <p:cViewPr>
        <p:scale>
          <a:sx n="85" d="100"/>
          <a:sy n="85" d="100"/>
        </p:scale>
        <p:origin x="100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CB203-F42A-A842-92FD-240F391FD41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025F0-726D-B241-A196-B0574E68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025F0-726D-B241-A196-B0574E684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mill: said the harm principal stuff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025F0-726D-B241-A196-B0574E6840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Charlie Hebdo is an offensive, political French publication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025F0-726D-B241-A196-B0574E684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Rawls, thought that everyone should be given their fair share if we pretended everyone was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025F0-726D-B241-A196-B0574E6840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Pls 2000</a:t>
            </a:r>
            <a:br>
              <a:rPr lang="en-US" sz="4000" dirty="0"/>
            </a:br>
            <a:r>
              <a:rPr lang="en-US" sz="4000" dirty="0"/>
              <a:t>power &amp; politics</a:t>
            </a:r>
            <a:br>
              <a:rPr lang="en-US" sz="4000" dirty="0"/>
            </a:br>
            <a:r>
              <a:rPr lang="en-US" sz="1400" dirty="0"/>
              <a:t>dr. </a:t>
            </a:r>
            <a:r>
              <a:rPr lang="en-US" sz="1400" dirty="0" err="1"/>
              <a:t>shannon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724"/>
            <a:ext cx="9144000" cy="1309255"/>
          </a:xfrm>
        </p:spPr>
        <p:txBody>
          <a:bodyPr>
            <a:normAutofit/>
          </a:bodyPr>
          <a:lstStyle/>
          <a:p>
            <a:r>
              <a:rPr lang="en-US" sz="3200" dirty="0"/>
              <a:t>Freedom, Justice &amp; Order	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Justice, order,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59" y="1838475"/>
            <a:ext cx="11009086" cy="47353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   </a:t>
            </a:r>
            <a:r>
              <a:rPr lang="en-US" sz="3200" b="1" dirty="0"/>
              <a:t>I.  THE PURPOSE OF GOVERNMENT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  II. ORDER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 III.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 IV. JUSTICE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  </a:t>
            </a:r>
          </a:p>
          <a:p>
            <a:pPr marL="0" indent="0" algn="ctr">
              <a:buNone/>
            </a:pPr>
            <a:endParaRPr lang="en-US" sz="9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900" b="1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 Freedoms				Hobbes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 Stuart Mill				Harm Principle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Original Position			Veil of Ignorance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Locke					Charlie Hebdo</a:t>
            </a:r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85" y="229098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I. THE PURPOSE(S) OF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4" y="1871003"/>
            <a:ext cx="4221469" cy="4846320"/>
          </a:xfrm>
        </p:spPr>
        <p:txBody>
          <a:bodyPr>
            <a:normAutofit/>
          </a:bodyPr>
          <a:lstStyle/>
          <a:p>
            <a:r>
              <a:rPr lang="en-US" sz="4000" b="1" dirty="0"/>
              <a:t>Order</a:t>
            </a:r>
          </a:p>
          <a:p>
            <a:r>
              <a:rPr lang="en-US" sz="4000" b="1" dirty="0"/>
              <a:t>Freedom</a:t>
            </a:r>
          </a:p>
          <a:p>
            <a:r>
              <a:rPr lang="en-US" sz="4000" b="1" dirty="0"/>
              <a:t>Justice</a:t>
            </a:r>
          </a:p>
          <a:p>
            <a:pPr lvl="2"/>
            <a:endParaRPr lang="en-US" sz="2600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2317C3-C22B-4A0A-BCC0-A056B616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4" y="1914891"/>
            <a:ext cx="5358829" cy="4122175"/>
          </a:xfrm>
          <a:prstGeom prst="rect">
            <a:avLst/>
          </a:prstGeom>
        </p:spPr>
      </p:pic>
      <p:pic>
        <p:nvPicPr>
          <p:cNvPr id="6" name="Picture 2" descr="https://www.hawaii.edu/powerkills/WPP.FIG3.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38" y="1914891"/>
            <a:ext cx="2856375" cy="41221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2" descr="Public Opinion: How is it formed? | United States Government">
            <a:extLst>
              <a:ext uri="{FF2B5EF4-FFF2-40B4-BE49-F238E27FC236}">
                <a16:creationId xmlns:a16="http://schemas.microsoft.com/office/drawing/2014/main" id="{A083FBB2-B42D-4D88-8289-F5FBDF6B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04" y="1914891"/>
            <a:ext cx="5360736" cy="41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7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Ii</a:t>
            </a:r>
            <a:r>
              <a:rPr lang="en-US" b="1" dirty="0"/>
              <a:t>.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3179"/>
            <a:ext cx="8580719" cy="474368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Maintain rule of law and security of life and property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Social Contract (</a:t>
            </a:r>
            <a:r>
              <a:rPr lang="en-US" sz="2800" b="1" dirty="0">
                <a:solidFill>
                  <a:srgbClr val="FFFF00"/>
                </a:solidFill>
              </a:rPr>
              <a:t>Hobbes</a:t>
            </a:r>
            <a:r>
              <a:rPr lang="en-US" sz="2800" dirty="0"/>
              <a:t>): without order, none of the rest possible </a:t>
            </a:r>
          </a:p>
          <a:p>
            <a:pPr lvl="2"/>
            <a:r>
              <a:rPr lang="en-US" sz="2800" dirty="0"/>
              <a:t>People forfeit some freedom for political order</a:t>
            </a:r>
          </a:p>
          <a:p>
            <a:endParaRPr lang="en-US" sz="800" dirty="0"/>
          </a:p>
          <a:p>
            <a:pPr lvl="1"/>
            <a:r>
              <a:rPr lang="en-US" sz="2800" dirty="0"/>
              <a:t>Social Contract (</a:t>
            </a:r>
            <a:r>
              <a:rPr lang="en-US" sz="2800" b="1" dirty="0">
                <a:solidFill>
                  <a:srgbClr val="FFFF00"/>
                </a:solidFill>
              </a:rPr>
              <a:t>Locke</a:t>
            </a:r>
            <a:r>
              <a:rPr lang="en-US" sz="2800" dirty="0"/>
              <a:t>): unlimited government is abusive; government should be limited by, from and for the people</a:t>
            </a:r>
          </a:p>
          <a:p>
            <a:pPr lvl="2"/>
            <a:r>
              <a:rPr lang="en-US" sz="2600" dirty="0"/>
              <a:t>Too much order (tyranny) = right to rebel</a:t>
            </a:r>
            <a:endParaRPr lang="en-US" dirty="0"/>
          </a:p>
        </p:txBody>
      </p:sp>
      <p:sp>
        <p:nvSpPr>
          <p:cNvPr id="5" name="AutoShape 6" descr="Image result for indefinite deten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59B137-AF18-4945-8991-F284DF66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28" y="1902480"/>
            <a:ext cx="3158607" cy="293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result for security libe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28" y="4636224"/>
            <a:ext cx="2066781" cy="206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1" y="227081"/>
            <a:ext cx="9784080" cy="1508760"/>
          </a:xfrm>
        </p:spPr>
        <p:txBody>
          <a:bodyPr/>
          <a:lstStyle/>
          <a:p>
            <a:pPr algn="ctr"/>
            <a:r>
              <a:rPr lang="en-US" b="1" dirty="0" err="1"/>
              <a:t>IIi</a:t>
            </a:r>
            <a:r>
              <a:rPr lang="en-US" b="1" dirty="0"/>
              <a:t>. freedom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97" y="1942587"/>
            <a:ext cx="8669051" cy="4840767"/>
          </a:xfrm>
        </p:spPr>
        <p:txBody>
          <a:bodyPr>
            <a:normAutofit/>
          </a:bodyPr>
          <a:lstStyle/>
          <a:p>
            <a:r>
              <a:rPr lang="en-US" sz="3000" dirty="0"/>
              <a:t>The absence of constraints on the individual</a:t>
            </a:r>
          </a:p>
          <a:p>
            <a:pPr lvl="1"/>
            <a:r>
              <a:rPr lang="en-US" sz="2800" dirty="0"/>
              <a:t>FDR’s </a:t>
            </a:r>
            <a:r>
              <a:rPr lang="en-US" sz="2800" b="1" dirty="0">
                <a:solidFill>
                  <a:srgbClr val="FFFF00"/>
                </a:solidFill>
              </a:rPr>
              <a:t>Four Freedoms</a:t>
            </a:r>
            <a:r>
              <a:rPr lang="en-US" sz="2800" dirty="0"/>
              <a:t>: of speech and worship, from want and fear</a:t>
            </a:r>
          </a:p>
          <a:p>
            <a:endParaRPr lang="en-US" sz="2600" b="1" dirty="0">
              <a:solidFill>
                <a:srgbClr val="FFFF00"/>
              </a:solidFill>
            </a:endParaRPr>
          </a:p>
          <a:p>
            <a:endParaRPr lang="en-US" sz="2600" b="1" dirty="0">
              <a:solidFill>
                <a:srgbClr val="FFFF00"/>
              </a:solidFill>
            </a:endParaRPr>
          </a:p>
          <a:p>
            <a:endParaRPr lang="en-US" sz="2600" b="1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</a:rPr>
              <a:t>John Stuart Mill </a:t>
            </a:r>
            <a:r>
              <a:rPr lang="en-US" sz="1100" dirty="0"/>
              <a:t>(p.96): </a:t>
            </a:r>
            <a:r>
              <a:rPr lang="en-US" sz="2600" dirty="0"/>
              <a:t>Maximum freedom of thought yields the greatest progress and happiness</a:t>
            </a:r>
          </a:p>
          <a:p>
            <a:endParaRPr lang="en-US" sz="900" dirty="0"/>
          </a:p>
          <a:p>
            <a:endParaRPr lang="en-US" dirty="0"/>
          </a:p>
        </p:txBody>
      </p:sp>
      <p:pic>
        <p:nvPicPr>
          <p:cNvPr id="8" name="Picture 2" descr="Marcus Tullius Cicero - What then is freedom? The power to...">
            <a:extLst>
              <a:ext uri="{FF2B5EF4-FFF2-40B4-BE49-F238E27FC236}">
                <a16:creationId xmlns:a16="http://schemas.microsoft.com/office/drawing/2014/main" id="{58842A57-862E-488F-ADE6-C1495E98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6" y="3059282"/>
            <a:ext cx="3019387" cy="15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otes about Your Freedom (305 quotes)">
            <a:extLst>
              <a:ext uri="{FF2B5EF4-FFF2-40B4-BE49-F238E27FC236}">
                <a16:creationId xmlns:a16="http://schemas.microsoft.com/office/drawing/2014/main" id="{D272CF3F-D922-475C-AB7A-A8CEE634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35" y="3059282"/>
            <a:ext cx="2819400" cy="15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F9751093-573C-4559-8023-BA822FBC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10" y="2235200"/>
            <a:ext cx="3103585" cy="42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59" y="18137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LIMITS OF freedom? </a:t>
            </a:r>
          </a:p>
        </p:txBody>
      </p:sp>
      <p:pic>
        <p:nvPicPr>
          <p:cNvPr id="2050" name="Picture 2" descr="The Bill of Rights For Dummies by Eric Per1in">
            <a:extLst>
              <a:ext uri="{FF2B5EF4-FFF2-40B4-BE49-F238E27FC236}">
                <a16:creationId xmlns:a16="http://schemas.microsoft.com/office/drawing/2014/main" id="{6B2D433C-9354-4D35-86AF-06CE85E0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48" y="4203782"/>
            <a:ext cx="5663919" cy="243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man Rushdie Quote: “What is freedom of expression? Without the freedom  to offend, it ceases to">
            <a:extLst>
              <a:ext uri="{FF2B5EF4-FFF2-40B4-BE49-F238E27FC236}">
                <a16:creationId xmlns:a16="http://schemas.microsoft.com/office/drawing/2014/main" id="{C748B1C3-8910-46D0-9A73-336EF4BA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278" y="4464318"/>
            <a:ext cx="3874610" cy="217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A5C4B-5A60-4CB9-98DD-2BD0E8470AE8}"/>
              </a:ext>
            </a:extLst>
          </p:cNvPr>
          <p:cNvSpPr txBox="1"/>
          <p:nvPr/>
        </p:nvSpPr>
        <p:spPr>
          <a:xfrm>
            <a:off x="5791200" y="662619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https://funnytimes.com/54309/</a:t>
            </a:r>
          </a:p>
        </p:txBody>
      </p:sp>
      <p:pic>
        <p:nvPicPr>
          <p:cNvPr id="1028" name="Picture 4" descr="Cartoonists are defiant in their response to Charlie Hebdo attack">
            <a:extLst>
              <a:ext uri="{FF2B5EF4-FFF2-40B4-BE49-F238E27FC236}">
                <a16:creationId xmlns:a16="http://schemas.microsoft.com/office/drawing/2014/main" id="{83C7C8D5-652C-4294-B854-5D963AD8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47" y="1945839"/>
            <a:ext cx="3381423" cy="25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at is government What is our definition Why">
            <a:extLst>
              <a:ext uri="{FF2B5EF4-FFF2-40B4-BE49-F238E27FC236}">
                <a16:creationId xmlns:a16="http://schemas.microsoft.com/office/drawing/2014/main" id="{4B918151-0597-4DDF-A548-1209B569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48" y="1955260"/>
            <a:ext cx="2688977" cy="21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2014D-775C-4F8F-ABEA-9BC0607BA13F}"/>
              </a:ext>
            </a:extLst>
          </p:cNvPr>
          <p:cNvSpPr txBox="1"/>
          <p:nvPr/>
        </p:nvSpPr>
        <p:spPr>
          <a:xfrm>
            <a:off x="1" y="1935514"/>
            <a:ext cx="44931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Harm Principle</a:t>
            </a:r>
            <a:r>
              <a:rPr lang="en-US" sz="2400" dirty="0"/>
              <a:t>: only actions that cause physical or financial harm should be limited, not merely offensive </a:t>
            </a:r>
            <a:r>
              <a:rPr lang="en-US" sz="1100" i="1" dirty="0"/>
              <a:t>(Mill)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Speech &amp; Harm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Libel and Slander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Yelling “Fire” in a Theater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Offensiveness, “Cancel Culture” &amp; Respect</a:t>
            </a:r>
            <a:endParaRPr lang="en-US" sz="2400" b="1" dirty="0">
              <a:solidFill>
                <a:srgbClr val="FFFF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Charlie Hebdo - Wikipedia">
            <a:extLst>
              <a:ext uri="{FF2B5EF4-FFF2-40B4-BE49-F238E27FC236}">
                <a16:creationId xmlns:a16="http://schemas.microsoft.com/office/drawing/2014/main" id="{9F276349-FAE9-430A-87D9-78030E20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53" y="1955260"/>
            <a:ext cx="1619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omegazadvisors.com/wp-content/uploads/2012/02/Freedom-Order-Chaos-Slavery-Duality.jpg">
            <a:extLst>
              <a:ext uri="{FF2B5EF4-FFF2-40B4-BE49-F238E27FC236}">
                <a16:creationId xmlns:a16="http://schemas.microsoft.com/office/drawing/2014/main" id="{93649699-077A-44C3-9730-13B2A734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44" y="1139158"/>
            <a:ext cx="3432053" cy="5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50" y="203855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IV. Justice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918726"/>
            <a:ext cx="5972307" cy="4518212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3100" dirty="0"/>
              <a:t>Provision of public goods </a:t>
            </a:r>
            <a:endParaRPr lang="en-US" sz="1800" dirty="0"/>
          </a:p>
          <a:p>
            <a:pPr lvl="2"/>
            <a:r>
              <a:rPr lang="en-US" sz="2200" dirty="0"/>
              <a:t>non-excludable shared services &amp; goods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Rawls’ Theory of Distributive Justice</a:t>
            </a:r>
          </a:p>
          <a:p>
            <a:pPr lvl="2"/>
            <a:r>
              <a:rPr lang="en-US" sz="2800" dirty="0"/>
              <a:t>Who gets what in the </a:t>
            </a:r>
            <a:r>
              <a:rPr lang="en-US" sz="2800" b="1" dirty="0">
                <a:solidFill>
                  <a:srgbClr val="FFFF00"/>
                </a:solidFill>
              </a:rPr>
              <a:t>Original Position          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rgbClr val="FFFF00"/>
                </a:solidFill>
              </a:rPr>
              <a:t>Veil of Ignorance</a:t>
            </a:r>
          </a:p>
          <a:p>
            <a:pPr lvl="1"/>
            <a:endParaRPr lang="en-US" sz="3100" dirty="0"/>
          </a:p>
          <a:p>
            <a:pPr lvl="1"/>
            <a:r>
              <a:rPr lang="en-US" sz="3100" dirty="0"/>
              <a:t>Justice and Freedom</a:t>
            </a:r>
          </a:p>
          <a:p>
            <a:pPr lvl="2"/>
            <a:r>
              <a:rPr lang="en-US" sz="2600" dirty="0"/>
              <a:t>is an individual “really free to develop as          a human being and enjoy freedom if she        does not have enough to eat or a roof              over her head?”</a:t>
            </a:r>
          </a:p>
          <a:p>
            <a:pPr lvl="2"/>
            <a:r>
              <a:rPr lang="en-US" sz="2600" dirty="0"/>
              <a:t>Equality of opportunity v. outcome?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order vs. freed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order vs. free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http://www.holisticpolitics.org/Home/equalityFreedom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6" y="4415189"/>
            <a:ext cx="6076538" cy="64738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2" descr="Image result for public goo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6" y="1918726"/>
            <a:ext cx="3511555" cy="24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46C25-D701-47E9-B55F-213B75190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507" y="1918726"/>
            <a:ext cx="2523809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Equality, equity &amp; justice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31" y="465138"/>
            <a:ext cx="9784080" cy="420624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order vs. freed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order vs. free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67EBC-49A4-4D12-9C68-AE0AA68FA2EF}"/>
              </a:ext>
            </a:extLst>
          </p:cNvPr>
          <p:cNvSpPr txBox="1"/>
          <p:nvPr/>
        </p:nvSpPr>
        <p:spPr>
          <a:xfrm>
            <a:off x="2781369" y="6634618"/>
            <a:ext cx="60945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https://youthcommunityservice.org/supporting-social-justice/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5AD4F4-3D34-4186-9E88-393D4983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3" y="1932145"/>
            <a:ext cx="6564162" cy="46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s-media-cache-ak0.pinimg.com/236x/f2/64/0c/f2640cbb57d16fcadda44bd6c03cfbe0.jpg">
            <a:extLst>
              <a:ext uri="{FF2B5EF4-FFF2-40B4-BE49-F238E27FC236}">
                <a16:creationId xmlns:a16="http://schemas.microsoft.com/office/drawing/2014/main" id="{9A3EB0E8-86C0-41E8-BF89-EAA8912B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96" y="1932145"/>
            <a:ext cx="2162442" cy="47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8AED5-848B-4FC6-9C63-15FDA439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2066605"/>
            <a:ext cx="6210565" cy="304762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BDDDF889-9361-412A-8721-EB8A0380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47" y="4001869"/>
            <a:ext cx="2658328" cy="265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ttps://purpleelephantrepublicans.files.wordpress.com/2013/09/freedom-v-equality.png">
            <a:extLst>
              <a:ext uri="{FF2B5EF4-FFF2-40B4-BE49-F238E27FC236}">
                <a16:creationId xmlns:a16="http://schemas.microsoft.com/office/drawing/2014/main" id="{10D49BEC-3339-4E8B-A9CB-61837B5A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47" y="1932145"/>
            <a:ext cx="2983228" cy="19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fund the police - Wikipedia">
            <a:extLst>
              <a:ext uri="{FF2B5EF4-FFF2-40B4-BE49-F238E27FC236}">
                <a16:creationId xmlns:a16="http://schemas.microsoft.com/office/drawing/2014/main" id="{B7BD3C37-FBF2-4DAA-AC2D-7BB439FC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58" y="2435848"/>
            <a:ext cx="1805160" cy="240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lorado Grand Jury Charges Officers in Death of Elijah McClain - The New  York Times">
            <a:extLst>
              <a:ext uri="{FF2B5EF4-FFF2-40B4-BE49-F238E27FC236}">
                <a16:creationId xmlns:a16="http://schemas.microsoft.com/office/drawing/2014/main" id="{F76130BE-6390-4AB2-98F7-87629F31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4" y="2435848"/>
            <a:ext cx="3610619" cy="24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ruce Plante Cartoon: Defund Police? | Columnists | tulsaworld.com">
            <a:extLst>
              <a:ext uri="{FF2B5EF4-FFF2-40B4-BE49-F238E27FC236}">
                <a16:creationId xmlns:a16="http://schemas.microsoft.com/office/drawing/2014/main" id="{0E91257E-A52D-4FC6-B288-D669247D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95" y="2435848"/>
            <a:ext cx="4279250" cy="24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1E64D40-6068-49A8-BF7C-305BFCCD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Justice and order:</a:t>
            </a:r>
            <a:br>
              <a:rPr lang="en-US" dirty="0"/>
            </a:br>
            <a:r>
              <a:rPr lang="en-US" sz="2400" dirty="0"/>
              <a:t>No justice, no peace?</a:t>
            </a:r>
          </a:p>
        </p:txBody>
      </p:sp>
    </p:spTree>
    <p:extLst>
      <p:ext uri="{BB962C8B-B14F-4D97-AF65-F5344CB8AC3E}">
        <p14:creationId xmlns:p14="http://schemas.microsoft.com/office/powerpoint/2010/main" val="22200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575</TotalTime>
  <Words>388</Words>
  <Application>Microsoft Macintosh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Pls 2000 power &amp; politics dr. shannon</vt:lpstr>
      <vt:lpstr>Justice, order, freedom</vt:lpstr>
      <vt:lpstr>I. THE PURPOSE(S) OF GOVERNMENT</vt:lpstr>
      <vt:lpstr>Ii. order </vt:lpstr>
      <vt:lpstr>IIi. freedom </vt:lpstr>
      <vt:lpstr>LIMITS OF freedom? </vt:lpstr>
      <vt:lpstr>IV. Justice</vt:lpstr>
      <vt:lpstr>Equality, equity &amp; justice</vt:lpstr>
      <vt:lpstr>Justice and order: No justice, no peace?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53</cp:revision>
  <dcterms:created xsi:type="dcterms:W3CDTF">2016-04-05T20:20:23Z</dcterms:created>
  <dcterms:modified xsi:type="dcterms:W3CDTF">2021-09-21T15:50:39Z</dcterms:modified>
</cp:coreProperties>
</file>