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259" r:id="rId3"/>
    <p:sldId id="394" r:id="rId4"/>
    <p:sldId id="267" r:id="rId5"/>
    <p:sldId id="393" r:id="rId6"/>
    <p:sldId id="271" r:id="rId7"/>
    <p:sldId id="391" r:id="rId8"/>
    <p:sldId id="38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7" autoAdjust="0"/>
    <p:restoredTop sz="82194"/>
  </p:normalViewPr>
  <p:slideViewPr>
    <p:cSldViewPr snapToGrid="0">
      <p:cViewPr varScale="1">
        <p:scale>
          <a:sx n="88" d="100"/>
          <a:sy n="88" d="100"/>
        </p:scale>
        <p:origin x="91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D9D2D-26AC-FB4F-AE06-C7FE33B40E43}" type="datetimeFigureOut">
              <a:rPr lang="en-US" smtClean="0"/>
              <a:t>9/14/21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24FC8-5235-2D45-85FA-F9D98FD162C8}" type="slidenum">
              <a:rPr lang="en-US" smtClean="0"/>
              <a:t>‹#›</a:t>
            </a:fld>
            <a:endParaRPr lang="en-US"/>
          </a:p>
        </p:txBody>
      </p:sp>
    </p:spTree>
    <p:extLst>
      <p:ext uri="{BB962C8B-B14F-4D97-AF65-F5344CB8AC3E}">
        <p14:creationId xmlns:p14="http://schemas.microsoft.com/office/powerpoint/2010/main" val="110088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want government to do nothing, they don’t want to sacrifice any freedom to the group.</a:t>
            </a:r>
          </a:p>
        </p:txBody>
      </p:sp>
      <p:sp>
        <p:nvSpPr>
          <p:cNvPr id="4" name="Slide Number Placeholder 3"/>
          <p:cNvSpPr>
            <a:spLocks noGrp="1"/>
          </p:cNvSpPr>
          <p:nvPr>
            <p:ph type="sldNum" sz="quarter" idx="5"/>
          </p:nvPr>
        </p:nvSpPr>
        <p:spPr/>
        <p:txBody>
          <a:bodyPr/>
          <a:lstStyle/>
          <a:p>
            <a:fld id="{08624FC8-5235-2D45-85FA-F9D98FD162C8}" type="slidenum">
              <a:rPr lang="en-US" smtClean="0"/>
              <a:t>4</a:t>
            </a:fld>
            <a:endParaRPr lang="en-US"/>
          </a:p>
        </p:txBody>
      </p:sp>
    </p:spTree>
    <p:extLst>
      <p:ext uri="{BB962C8B-B14F-4D97-AF65-F5344CB8AC3E}">
        <p14:creationId xmlns:p14="http://schemas.microsoft.com/office/powerpoint/2010/main" val="93117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624FC8-5235-2D45-85FA-F9D98FD162C8}" type="slidenum">
              <a:rPr lang="en-US" smtClean="0"/>
              <a:t>5</a:t>
            </a:fld>
            <a:endParaRPr lang="en-US"/>
          </a:p>
        </p:txBody>
      </p:sp>
    </p:spTree>
    <p:extLst>
      <p:ext uri="{BB962C8B-B14F-4D97-AF65-F5344CB8AC3E}">
        <p14:creationId xmlns:p14="http://schemas.microsoft.com/office/powerpoint/2010/main" val="2660332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Patriotism: I like my country (pride in country)</a:t>
            </a:r>
          </a:p>
          <a:p>
            <a:r>
              <a:rPr lang="en-US" dirty="0"/>
              <a:t>Nationalism: my country is so good that others should also be like it (feelings of country superiority)</a:t>
            </a:r>
          </a:p>
        </p:txBody>
      </p:sp>
      <p:sp>
        <p:nvSpPr>
          <p:cNvPr id="4" name="Slide Number Placeholder 3"/>
          <p:cNvSpPr>
            <a:spLocks noGrp="1"/>
          </p:cNvSpPr>
          <p:nvPr>
            <p:ph type="sldNum" sz="quarter" idx="5"/>
          </p:nvPr>
        </p:nvSpPr>
        <p:spPr/>
        <p:txBody>
          <a:bodyPr/>
          <a:lstStyle/>
          <a:p>
            <a:fld id="{08624FC8-5235-2D45-85FA-F9D98FD162C8}" type="slidenum">
              <a:rPr lang="en-US" smtClean="0"/>
              <a:t>7</a:t>
            </a:fld>
            <a:endParaRPr lang="en-US"/>
          </a:p>
        </p:txBody>
      </p:sp>
    </p:spTree>
    <p:extLst>
      <p:ext uri="{BB962C8B-B14F-4D97-AF65-F5344CB8AC3E}">
        <p14:creationId xmlns:p14="http://schemas.microsoft.com/office/powerpoint/2010/main" val="192643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101454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04045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A15E28C-3C31-4F85-AD2B-0E7EDB828D70}" type="datetimeFigureOut">
              <a:rPr lang="en-US" smtClean="0"/>
              <a:t>9/14/21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580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5E28C-3C31-4F85-AD2B-0E7EDB828D70}" type="datetimeFigureOut">
              <a:rPr lang="en-US" smtClean="0"/>
              <a:t>9/14/21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6916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A15E28C-3C31-4F85-AD2B-0E7EDB828D70}" type="datetimeFigureOut">
              <a:rPr lang="en-US" smtClean="0"/>
              <a:t>9/14/21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44200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5E28C-3C31-4F85-AD2B-0E7EDB828D70}" type="datetimeFigureOut">
              <a:rPr lang="en-US" smtClean="0"/>
              <a:t>9/14/21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720899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5E28C-3C31-4F85-AD2B-0E7EDB828D70}" type="datetimeFigureOut">
              <a:rPr lang="en-US" smtClean="0"/>
              <a:t>9/14/21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566427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5E28C-3C31-4F85-AD2B-0E7EDB828D70}" type="datetimeFigureOut">
              <a:rPr lang="en-US" smtClean="0"/>
              <a:t>9/14/21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0361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5E28C-3C31-4F85-AD2B-0E7EDB828D70}" type="datetimeFigureOut">
              <a:rPr lang="en-US" smtClean="0"/>
              <a:t>9/14/21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273542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9/14/21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971343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15E28C-3C31-4F85-AD2B-0E7EDB828D70}" type="datetimeFigureOut">
              <a:rPr lang="en-US" smtClean="0"/>
              <a:t>9/14/21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1407-21A7-44B6-BE72-B3E6F041A697}" type="slidenum">
              <a:rPr lang="en-US" smtClean="0"/>
              <a:t>‹#›</a:t>
            </a:fld>
            <a:endParaRPr lang="en-US"/>
          </a:p>
        </p:txBody>
      </p:sp>
    </p:spTree>
    <p:extLst>
      <p:ext uri="{BB962C8B-B14F-4D97-AF65-F5344CB8AC3E}">
        <p14:creationId xmlns:p14="http://schemas.microsoft.com/office/powerpoint/2010/main" val="327317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A15E28C-3C31-4F85-AD2B-0E7EDB828D70}" type="datetimeFigureOut">
              <a:rPr lang="en-US" smtClean="0"/>
              <a:t>9/14/21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6CB1407-21A7-44B6-BE72-B3E6F041A697}" type="slidenum">
              <a:rPr lang="en-US" smtClean="0"/>
              <a:t>‹#›</a:t>
            </a:fld>
            <a:endParaRPr lang="en-US"/>
          </a:p>
        </p:txBody>
      </p:sp>
    </p:spTree>
    <p:extLst>
      <p:ext uri="{BB962C8B-B14F-4D97-AF65-F5344CB8AC3E}">
        <p14:creationId xmlns:p14="http://schemas.microsoft.com/office/powerpoint/2010/main" val="10293773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err="1"/>
              <a:t>Pls</a:t>
            </a:r>
            <a:r>
              <a:rPr lang="en-US" sz="3600" dirty="0"/>
              <a:t> 2000</a:t>
            </a:r>
            <a:br>
              <a:rPr lang="en-US" sz="3600" dirty="0"/>
            </a:br>
            <a:r>
              <a:rPr lang="en-US" sz="3600" dirty="0"/>
              <a:t>power &amp; politics</a:t>
            </a:r>
          </a:p>
        </p:txBody>
      </p:sp>
      <p:sp>
        <p:nvSpPr>
          <p:cNvPr id="3" name="Subtitle 2"/>
          <p:cNvSpPr>
            <a:spLocks noGrp="1"/>
          </p:cNvSpPr>
          <p:nvPr>
            <p:ph type="subTitle" idx="1"/>
          </p:nvPr>
        </p:nvSpPr>
        <p:spPr>
          <a:xfrm>
            <a:off x="1524000" y="4280336"/>
            <a:ext cx="9144000" cy="1309255"/>
          </a:xfrm>
        </p:spPr>
        <p:txBody>
          <a:bodyPr/>
          <a:lstStyle/>
          <a:p>
            <a:r>
              <a:rPr lang="en-US" dirty="0"/>
              <a:t>Right-Wing Ideology:</a:t>
            </a:r>
          </a:p>
          <a:p>
            <a:r>
              <a:rPr lang="en-US" dirty="0"/>
              <a:t>Libertarianism, Nationalism &amp; Fascism</a:t>
            </a:r>
          </a:p>
        </p:txBody>
      </p:sp>
    </p:spTree>
    <p:extLst>
      <p:ext uri="{BB962C8B-B14F-4D97-AF65-F5344CB8AC3E}">
        <p14:creationId xmlns:p14="http://schemas.microsoft.com/office/powerpoint/2010/main" val="326648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378" y="284176"/>
            <a:ext cx="10013162" cy="1508760"/>
          </a:xfrm>
        </p:spPr>
        <p:txBody>
          <a:bodyPr>
            <a:normAutofit/>
          </a:bodyPr>
          <a:lstStyle/>
          <a:p>
            <a:pPr algn="ctr"/>
            <a:r>
              <a:rPr lang="en-US" b="1" dirty="0"/>
              <a:t>RIGHT-WING Ideology:</a:t>
            </a:r>
            <a:br>
              <a:rPr lang="en-US" dirty="0"/>
            </a:br>
            <a:r>
              <a:rPr lang="en-US" sz="3100" dirty="0" err="1"/>
              <a:t>LIBERTARIANIsm</a:t>
            </a:r>
            <a:r>
              <a:rPr lang="en-US" sz="3100" dirty="0"/>
              <a:t>, nationalism, &amp; fascism</a:t>
            </a:r>
          </a:p>
        </p:txBody>
      </p:sp>
      <p:sp>
        <p:nvSpPr>
          <p:cNvPr id="3" name="Content Placeholder 2"/>
          <p:cNvSpPr>
            <a:spLocks noGrp="1"/>
          </p:cNvSpPr>
          <p:nvPr>
            <p:ph idx="1"/>
          </p:nvPr>
        </p:nvSpPr>
        <p:spPr>
          <a:xfrm>
            <a:off x="718458" y="2011679"/>
            <a:ext cx="10739534" cy="4734353"/>
          </a:xfrm>
        </p:spPr>
        <p:txBody>
          <a:bodyPr>
            <a:normAutofit/>
          </a:bodyPr>
          <a:lstStyle/>
          <a:p>
            <a:pPr marL="0" indent="0">
              <a:buNone/>
            </a:pPr>
            <a:r>
              <a:rPr lang="en-US" sz="2800" b="1" dirty="0"/>
              <a:t>    I.	LIBERTARIANISM</a:t>
            </a:r>
          </a:p>
          <a:p>
            <a:pPr marL="0" indent="0">
              <a:buNone/>
            </a:pPr>
            <a:r>
              <a:rPr lang="en-US" sz="2800" b="1" dirty="0"/>
              <a:t>   II.	NATIONALISM</a:t>
            </a:r>
          </a:p>
          <a:p>
            <a:pPr marL="0" indent="0">
              <a:buNone/>
            </a:pPr>
            <a:r>
              <a:rPr lang="en-US" sz="2800" b="1" dirty="0"/>
              <a:t>  III. 	FASCISM</a:t>
            </a:r>
          </a:p>
          <a:p>
            <a:pPr marL="0" indent="0" algn="ctr">
              <a:buNone/>
            </a:pPr>
            <a:r>
              <a:rPr lang="en-US" b="1">
                <a:solidFill>
                  <a:srgbClr val="FFFF00"/>
                </a:solidFill>
              </a:rPr>
              <a:t>TERMS </a:t>
            </a:r>
            <a:r>
              <a:rPr lang="en-US" b="1" dirty="0">
                <a:solidFill>
                  <a:srgbClr val="FFFF00"/>
                </a:solidFill>
              </a:rPr>
              <a:t>TO KNOW</a:t>
            </a:r>
          </a:p>
          <a:p>
            <a:pPr marL="0" indent="0" algn="ctr">
              <a:buNone/>
            </a:pPr>
            <a:r>
              <a:rPr lang="en-US" dirty="0"/>
              <a:t>Libertarianism</a:t>
            </a:r>
          </a:p>
          <a:p>
            <a:pPr marL="0" indent="0" algn="ctr">
              <a:buNone/>
            </a:pPr>
            <a:r>
              <a:rPr lang="en-US" dirty="0"/>
              <a:t>Civic Nationalism</a:t>
            </a:r>
          </a:p>
          <a:p>
            <a:pPr marL="0" indent="0" algn="ctr">
              <a:buNone/>
            </a:pPr>
            <a:r>
              <a:rPr lang="en-US" dirty="0"/>
              <a:t>Ethnic Nationalism</a:t>
            </a:r>
          </a:p>
          <a:p>
            <a:pPr marL="0" indent="0" algn="ctr">
              <a:buNone/>
            </a:pPr>
            <a:r>
              <a:rPr lang="en-US" dirty="0"/>
              <a:t>Patriotism</a:t>
            </a:r>
          </a:p>
          <a:p>
            <a:pPr marL="0" indent="0" algn="ctr">
              <a:buNone/>
            </a:pPr>
            <a:r>
              <a:rPr lang="en-US" dirty="0"/>
              <a:t>xenophobia</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174357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AutoShape 2" descr="Image result for conservat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Image result for gary johnson 201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a:extLst>
              <a:ext uri="{FF2B5EF4-FFF2-40B4-BE49-F238E27FC236}">
                <a16:creationId xmlns:a16="http://schemas.microsoft.com/office/drawing/2014/main" id="{275BC4DD-898E-40B0-A8B7-3020FBD39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8868" y="2587073"/>
            <a:ext cx="3383903" cy="333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69F89EAF-FA83-49CC-8D3D-F3C2036089D4}"/>
              </a:ext>
            </a:extLst>
          </p:cNvPr>
          <p:cNvPicPr>
            <a:picLocks noChangeAspect="1"/>
          </p:cNvPicPr>
          <p:nvPr/>
        </p:nvPicPr>
        <p:blipFill>
          <a:blip r:embed="rId3"/>
          <a:stretch>
            <a:fillRect/>
          </a:stretch>
        </p:blipFill>
        <p:spPr>
          <a:xfrm>
            <a:off x="1119138" y="2946600"/>
            <a:ext cx="3017782" cy="2430991"/>
          </a:xfrm>
          <a:prstGeom prst="rect">
            <a:avLst/>
          </a:prstGeom>
        </p:spPr>
      </p:pic>
      <p:pic>
        <p:nvPicPr>
          <p:cNvPr id="11" name="Picture 10">
            <a:extLst>
              <a:ext uri="{FF2B5EF4-FFF2-40B4-BE49-F238E27FC236}">
                <a16:creationId xmlns:a16="http://schemas.microsoft.com/office/drawing/2014/main" id="{967FCC1E-EE2C-4FF6-9379-50DB57F66359}"/>
              </a:ext>
            </a:extLst>
          </p:cNvPr>
          <p:cNvPicPr>
            <a:picLocks noChangeAspect="1"/>
          </p:cNvPicPr>
          <p:nvPr/>
        </p:nvPicPr>
        <p:blipFill>
          <a:blip r:embed="rId4"/>
          <a:stretch>
            <a:fillRect/>
          </a:stretch>
        </p:blipFill>
        <p:spPr>
          <a:xfrm>
            <a:off x="8116347" y="2047242"/>
            <a:ext cx="3550135" cy="4548339"/>
          </a:xfrm>
          <a:prstGeom prst="rect">
            <a:avLst/>
          </a:prstGeom>
        </p:spPr>
      </p:pic>
    </p:spTree>
    <p:extLst>
      <p:ext uri="{BB962C8B-B14F-4D97-AF65-F5344CB8AC3E}">
        <p14:creationId xmlns:p14="http://schemas.microsoft.com/office/powerpoint/2010/main" val="376003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 libertarianism</a:t>
            </a:r>
          </a:p>
        </p:txBody>
      </p:sp>
      <p:sp>
        <p:nvSpPr>
          <p:cNvPr id="3" name="Content Placeholder 2"/>
          <p:cNvSpPr>
            <a:spLocks noGrp="1"/>
          </p:cNvSpPr>
          <p:nvPr>
            <p:ph sz="half" idx="1"/>
          </p:nvPr>
        </p:nvSpPr>
        <p:spPr>
          <a:xfrm>
            <a:off x="0" y="1883635"/>
            <a:ext cx="4830618" cy="4896874"/>
          </a:xfrm>
        </p:spPr>
        <p:txBody>
          <a:bodyPr>
            <a:normAutofit fontScale="92500" lnSpcReduction="20000"/>
          </a:bodyPr>
          <a:lstStyle/>
          <a:p>
            <a:r>
              <a:rPr lang="en-US" dirty="0"/>
              <a:t>Conservative or Liberal? Strongly value individualism and individual freedom </a:t>
            </a:r>
          </a:p>
          <a:p>
            <a:pPr lvl="1"/>
            <a:r>
              <a:rPr lang="en-US" dirty="0"/>
              <a:t>“Each agent has a right to maximum equal empirical negative liberty”</a:t>
            </a:r>
          </a:p>
          <a:p>
            <a:pPr lvl="1"/>
            <a:r>
              <a:rPr lang="en-US" dirty="0"/>
              <a:t>“Collectivism is the tribal premise of primordial savages who, unable to conceive of individual rights, believed that the tribe …owns the lives of its members and may sacrifice them whenever it pleases</a:t>
            </a:r>
            <a:endParaRPr lang="en-US" sz="800" dirty="0"/>
          </a:p>
          <a:p>
            <a:r>
              <a:rPr lang="en-US" dirty="0"/>
              <a:t>Strong distrust of state and power: minimal role to provides strong protections for individual freedom.</a:t>
            </a:r>
          </a:p>
          <a:p>
            <a:pPr lvl="1"/>
            <a:r>
              <a:rPr lang="en-US" dirty="0"/>
              <a:t>People can be coerced to only refrain from violating the rights of others; they “cannot be coerced to serve the  overall good of society, or even their own personal good.”</a:t>
            </a:r>
          </a:p>
          <a:p>
            <a:pPr lvl="1"/>
            <a:r>
              <a:rPr lang="en-US" dirty="0"/>
              <a:t>Defense-dominant foreign policy: less militarism but also less international aid and assistance</a:t>
            </a:r>
          </a:p>
          <a:p>
            <a:pPr marL="228600" lvl="1" indent="0">
              <a:buNone/>
            </a:pPr>
            <a:endParaRPr lang="en-US" dirty="0"/>
          </a:p>
          <a:p>
            <a:pPr marL="228600" lvl="1" indent="0">
              <a:buNone/>
            </a:pPr>
            <a:endParaRPr lang="en-US" dirty="0"/>
          </a:p>
        </p:txBody>
      </p:sp>
      <p:sp>
        <p:nvSpPr>
          <p:cNvPr id="5" name="AutoShape 2" descr="Image result for conservat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102" y="416312"/>
            <a:ext cx="1683389" cy="1120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5" descr="Image result for gary johnson 201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4D6C810B-2068-48E9-8005-FDF7347F5534}"/>
              </a:ext>
            </a:extLst>
          </p:cNvPr>
          <p:cNvSpPr txBox="1"/>
          <p:nvPr/>
        </p:nvSpPr>
        <p:spPr>
          <a:xfrm>
            <a:off x="2768" y="6573824"/>
            <a:ext cx="6121152" cy="215444"/>
          </a:xfrm>
          <a:prstGeom prst="rect">
            <a:avLst/>
          </a:prstGeom>
          <a:noFill/>
        </p:spPr>
        <p:txBody>
          <a:bodyPr wrap="square">
            <a:spAutoFit/>
          </a:bodyPr>
          <a:lstStyle/>
          <a:p>
            <a:r>
              <a:rPr lang="en-US" sz="800" dirty="0"/>
              <a:t>https://plato.stanford.edu/entries/libertarianism/</a:t>
            </a:r>
          </a:p>
        </p:txBody>
      </p:sp>
      <p:pic>
        <p:nvPicPr>
          <p:cNvPr id="13" name="Picture 2" descr="Image result for hive switch haidt">
            <a:extLst>
              <a:ext uri="{FF2B5EF4-FFF2-40B4-BE49-F238E27FC236}">
                <a16:creationId xmlns:a16="http://schemas.microsoft.com/office/drawing/2014/main" id="{8971ABF1-125E-43D0-87B6-2DF35A970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167" y="1914536"/>
            <a:ext cx="3866753" cy="290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F3DD1C68-FD11-4F56-930F-994A11446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511" y="405776"/>
            <a:ext cx="1683389" cy="1120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and Paul quote: We have to have a more realistic foreign policy and...">
            <a:extLst>
              <a:ext uri="{FF2B5EF4-FFF2-40B4-BE49-F238E27FC236}">
                <a16:creationId xmlns:a16="http://schemas.microsoft.com/office/drawing/2014/main" id="{8AA38C64-BA1C-475A-9739-45A54FCF86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1682" y="4882498"/>
            <a:ext cx="3866753" cy="18196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Libertarian Challenge within the GOP">
            <a:extLst>
              <a:ext uri="{FF2B5EF4-FFF2-40B4-BE49-F238E27FC236}">
                <a16:creationId xmlns:a16="http://schemas.microsoft.com/office/drawing/2014/main" id="{B5F35A0C-780B-4C55-9EEB-F2CA576069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28" y="1915686"/>
            <a:ext cx="3449839" cy="478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58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 libertarianism</a:t>
            </a:r>
          </a:p>
        </p:txBody>
      </p:sp>
      <p:sp>
        <p:nvSpPr>
          <p:cNvPr id="3" name="Content Placeholder 2"/>
          <p:cNvSpPr>
            <a:spLocks noGrp="1"/>
          </p:cNvSpPr>
          <p:nvPr>
            <p:ph sz="half" idx="1"/>
          </p:nvPr>
        </p:nvSpPr>
        <p:spPr>
          <a:xfrm>
            <a:off x="155575" y="1871328"/>
            <a:ext cx="5344273" cy="4828142"/>
          </a:xfrm>
        </p:spPr>
        <p:txBody>
          <a:bodyPr>
            <a:normAutofit/>
          </a:bodyPr>
          <a:lstStyle/>
          <a:p>
            <a:r>
              <a:rPr lang="en-US" sz="2800" dirty="0"/>
              <a:t>“What happens when you take Ayn Rand seriously”</a:t>
            </a:r>
          </a:p>
          <a:p>
            <a:pPr lvl="1"/>
            <a:r>
              <a:rPr lang="en-US" dirty="0"/>
              <a:t>“Unfettered self-interest” and self-reliance are supreme goods</a:t>
            </a:r>
          </a:p>
          <a:p>
            <a:pPr lvl="1"/>
            <a:r>
              <a:rPr lang="en-US" dirty="0"/>
              <a:t>altruism is destructive and unnatural</a:t>
            </a:r>
          </a:p>
          <a:p>
            <a:pPr lvl="2"/>
            <a:r>
              <a:rPr lang="en-US" dirty="0"/>
              <a:t>prosocial tendencies are “diseases” imposed   on us by society, insidious lies that cause us      to betray biological reality. </a:t>
            </a:r>
          </a:p>
          <a:p>
            <a:pPr lvl="2"/>
            <a:endParaRPr lang="en-US" dirty="0"/>
          </a:p>
          <a:p>
            <a:pPr lvl="1"/>
            <a:r>
              <a:rPr lang="en-US" dirty="0"/>
              <a:t>“What Libertarians Would Do in Response    to a Pandemic”</a:t>
            </a:r>
          </a:p>
          <a:p>
            <a:pPr lvl="2"/>
            <a:r>
              <a:rPr lang="en-US" dirty="0"/>
              <a:t>Keep government open, oppose lockdowns, and stress   personal responsibility</a:t>
            </a:r>
          </a:p>
          <a:p>
            <a:pPr lvl="1"/>
            <a:endParaRPr lang="en-US" dirty="0"/>
          </a:p>
          <a:p>
            <a:pPr marL="228600" lvl="1" indent="0">
              <a:buNone/>
            </a:pPr>
            <a:endParaRPr lang="en-US" dirty="0"/>
          </a:p>
          <a:p>
            <a:pPr marL="228600" lvl="1" indent="0">
              <a:buNone/>
            </a:pPr>
            <a:endParaRPr lang="en-US" dirty="0"/>
          </a:p>
        </p:txBody>
      </p:sp>
      <p:sp>
        <p:nvSpPr>
          <p:cNvPr id="5" name="AutoShape 2" descr="Image result for conservat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Image result for gary johnson 201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E2660B34-DEA0-4C90-9D63-91EA0DE427ED}"/>
              </a:ext>
            </a:extLst>
          </p:cNvPr>
          <p:cNvSpPr txBox="1"/>
          <p:nvPr/>
        </p:nvSpPr>
        <p:spPr>
          <a:xfrm>
            <a:off x="307975" y="6591748"/>
            <a:ext cx="6212540" cy="215444"/>
          </a:xfrm>
          <a:prstGeom prst="rect">
            <a:avLst/>
          </a:prstGeom>
          <a:noFill/>
        </p:spPr>
        <p:txBody>
          <a:bodyPr wrap="square">
            <a:spAutoFit/>
          </a:bodyPr>
          <a:lstStyle/>
          <a:p>
            <a:r>
              <a:rPr lang="en-US" sz="800" dirty="0"/>
              <a:t>https://www.pewresearch.org/fact-tank/2014/08/25/in-search-of-libertarians/</a:t>
            </a:r>
          </a:p>
        </p:txBody>
      </p:sp>
      <p:sp>
        <p:nvSpPr>
          <p:cNvPr id="15" name="TextBox 14">
            <a:extLst>
              <a:ext uri="{FF2B5EF4-FFF2-40B4-BE49-F238E27FC236}">
                <a16:creationId xmlns:a16="http://schemas.microsoft.com/office/drawing/2014/main" id="{3617D984-2DA1-44BA-A45F-B2F91FAA809E}"/>
              </a:ext>
            </a:extLst>
          </p:cNvPr>
          <p:cNvSpPr txBox="1"/>
          <p:nvPr/>
        </p:nvSpPr>
        <p:spPr>
          <a:xfrm>
            <a:off x="5499848" y="6642556"/>
            <a:ext cx="6212540" cy="215444"/>
          </a:xfrm>
          <a:prstGeom prst="rect">
            <a:avLst/>
          </a:prstGeom>
          <a:noFill/>
        </p:spPr>
        <p:txBody>
          <a:bodyPr wrap="square">
            <a:spAutoFit/>
          </a:bodyPr>
          <a:lstStyle/>
          <a:p>
            <a:pPr algn="r"/>
            <a:r>
              <a:rPr lang="en-US" sz="800" dirty="0"/>
              <a:t>https://theweek.com/articles/901738/what-libertarians-response-coronavirus</a:t>
            </a:r>
          </a:p>
        </p:txBody>
      </p:sp>
      <p:pic>
        <p:nvPicPr>
          <p:cNvPr id="2052" name="Picture 4" descr="What libertarians would do in response to coronavirus | The Week">
            <a:extLst>
              <a:ext uri="{FF2B5EF4-FFF2-40B4-BE49-F238E27FC236}">
                <a16:creationId xmlns:a16="http://schemas.microsoft.com/office/drawing/2014/main" id="{8D936178-AD14-4997-B264-C8B4D59783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500" y="2005705"/>
            <a:ext cx="3477925" cy="15497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eehery: The libertarian movement | TheHill">
            <a:extLst>
              <a:ext uri="{FF2B5EF4-FFF2-40B4-BE49-F238E27FC236}">
                <a16:creationId xmlns:a16="http://schemas.microsoft.com/office/drawing/2014/main" id="{0B888E2C-8D49-43B2-A88C-ED434DF957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8500" y="3622590"/>
            <a:ext cx="3477925" cy="19573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B7CE54A-A85F-496D-AD39-2BE9ADFB93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680" y="2005705"/>
            <a:ext cx="3142936" cy="456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14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27175" y="366713"/>
            <a:ext cx="9783763" cy="1509712"/>
          </a:xfrm>
        </p:spPr>
        <p:txBody>
          <a:bodyPr/>
          <a:lstStyle/>
          <a:p>
            <a:pPr algn="ctr">
              <a:defRPr/>
            </a:pPr>
            <a:r>
              <a:rPr lang="en-US" sz="3600" b="1" dirty="0"/>
              <a:t>II. Nationalism</a:t>
            </a:r>
            <a:br>
              <a:rPr lang="en-US" sz="3600" b="1" dirty="0"/>
            </a:br>
            <a:r>
              <a:rPr lang="en-US" sz="800" b="1" dirty="0"/>
              <a:t>(p.132)</a:t>
            </a:r>
          </a:p>
        </p:txBody>
      </p:sp>
      <p:sp>
        <p:nvSpPr>
          <p:cNvPr id="9" name="Rectangle 3"/>
          <p:cNvSpPr>
            <a:spLocks noGrp="1" noChangeArrowheads="1"/>
          </p:cNvSpPr>
          <p:nvPr>
            <p:ph idx="1"/>
          </p:nvPr>
        </p:nvSpPr>
        <p:spPr>
          <a:xfrm>
            <a:off x="159144" y="1871300"/>
            <a:ext cx="6786808" cy="4946073"/>
          </a:xfrm>
        </p:spPr>
        <p:txBody>
          <a:bodyPr>
            <a:normAutofit fontScale="55000" lnSpcReduction="20000"/>
          </a:bodyPr>
          <a:lstStyle/>
          <a:p>
            <a:pPr>
              <a:lnSpc>
                <a:spcPct val="80000"/>
              </a:lnSpc>
              <a:defRPr/>
            </a:pPr>
            <a:r>
              <a:rPr lang="en-US" altLang="en-US" sz="4400" b="1" dirty="0"/>
              <a:t>Identity and belonging </a:t>
            </a:r>
            <a:r>
              <a:rPr lang="en-US" altLang="en-US" sz="4400" dirty="0"/>
              <a:t>based on a common language, culture, ethnicity...</a:t>
            </a:r>
          </a:p>
          <a:p>
            <a:pPr lvl="2">
              <a:lnSpc>
                <a:spcPct val="80000"/>
              </a:lnSpc>
              <a:defRPr/>
            </a:pPr>
            <a:r>
              <a:rPr lang="en-US" altLang="en-US" sz="4400" b="1" dirty="0">
                <a:solidFill>
                  <a:srgbClr val="FFFF00"/>
                </a:solidFill>
              </a:rPr>
              <a:t>Nation</a:t>
            </a:r>
            <a:r>
              <a:rPr lang="en-US" altLang="en-US" sz="4400" dirty="0"/>
              <a:t>: “a group of people that conceives of itself as constituting a unique community with a particular identity … an imagined community where total strangers…acknowledge each other as belonging to the same group”</a:t>
            </a:r>
          </a:p>
          <a:p>
            <a:pPr lvl="1">
              <a:lnSpc>
                <a:spcPct val="80000"/>
              </a:lnSpc>
              <a:defRPr/>
            </a:pPr>
            <a:r>
              <a:rPr lang="en-US" altLang="en-US" sz="4400" dirty="0"/>
              <a:t>…and that such groups ought to be able to govern themselves</a:t>
            </a:r>
          </a:p>
          <a:p>
            <a:pPr lvl="2">
              <a:lnSpc>
                <a:spcPct val="80000"/>
              </a:lnSpc>
              <a:defRPr/>
            </a:pPr>
            <a:r>
              <a:rPr lang="en-US" altLang="en-US" sz="4400" dirty="0"/>
              <a:t>“Regain lost national autonomy”; nostalgia for an imagined past”</a:t>
            </a:r>
          </a:p>
          <a:p>
            <a:pPr lvl="1"/>
            <a:endParaRPr lang="en-GB" altLang="en-US" sz="1700" b="1" dirty="0">
              <a:solidFill>
                <a:srgbClr val="FFFF00"/>
              </a:solidFill>
              <a:ea typeface="ＭＳ Ｐゴシック" panose="020B0600070205080204" pitchFamily="34" charset="-128"/>
            </a:endParaRPr>
          </a:p>
          <a:p>
            <a:pPr lvl="1"/>
            <a:r>
              <a:rPr lang="en-GB" altLang="en-US" sz="4400" b="1" dirty="0">
                <a:solidFill>
                  <a:srgbClr val="FFFF00"/>
                </a:solidFill>
                <a:ea typeface="ＭＳ Ｐゴシック" panose="020B0600070205080204" pitchFamily="34" charset="-128"/>
              </a:rPr>
              <a:t>Civic nationalism</a:t>
            </a:r>
            <a:r>
              <a:rPr lang="en-GB" altLang="en-US" sz="4400" dirty="0">
                <a:ea typeface="ＭＳ Ｐゴシック" panose="020B0600070205080204" pitchFamily="34" charset="-128"/>
              </a:rPr>
              <a:t>: embraces all people who are loyal to the state, regardless of their origins (Inclusive)</a:t>
            </a:r>
          </a:p>
          <a:p>
            <a:pPr lvl="1"/>
            <a:r>
              <a:rPr lang="en-GB" altLang="en-US" sz="4400" b="1" dirty="0">
                <a:solidFill>
                  <a:srgbClr val="FFFF00"/>
                </a:solidFill>
                <a:ea typeface="ＭＳ Ｐゴシック" panose="020B0600070205080204" pitchFamily="34" charset="-128"/>
              </a:rPr>
              <a:t>Ethnic nationalism</a:t>
            </a:r>
            <a:r>
              <a:rPr lang="en-GB" altLang="en-US" sz="4400" dirty="0">
                <a:ea typeface="ＭＳ Ｐゴシック" panose="020B0600070205080204" pitchFamily="34" charset="-128"/>
              </a:rPr>
              <a:t>: refers to a shared inheritance based on culture, language, religion etc. (Exclusive)</a:t>
            </a:r>
          </a:p>
          <a:p>
            <a:pPr lvl="1" eaLnBrk="1" hangingPunct="1">
              <a:lnSpc>
                <a:spcPct val="80000"/>
              </a:lnSpc>
              <a:defRPr/>
            </a:pPr>
            <a:endParaRPr lang="en-US" altLang="en-US" sz="2000" b="1" dirty="0"/>
          </a:p>
        </p:txBody>
      </p:sp>
      <p:sp>
        <p:nvSpPr>
          <p:cNvPr id="2" name="AutoShape 2" descr="Image result for one world cosmopolitan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1D01226F-908F-4ADE-BF36-E22859ABBAF9}"/>
              </a:ext>
            </a:extLst>
          </p:cNvPr>
          <p:cNvSpPr/>
          <p:nvPr/>
        </p:nvSpPr>
        <p:spPr>
          <a:xfrm>
            <a:off x="9596587" y="6678104"/>
            <a:ext cx="2501005" cy="215444"/>
          </a:xfrm>
          <a:prstGeom prst="rect">
            <a:avLst/>
          </a:prstGeom>
        </p:spPr>
        <p:txBody>
          <a:bodyPr wrap="none">
            <a:spAutoFit/>
          </a:bodyPr>
          <a:lstStyle/>
          <a:p>
            <a:pPr algn="r"/>
            <a:r>
              <a:rPr lang="en-US" sz="800" dirty="0"/>
              <a:t>https://onlinelibrary.wiley.com/doi/10.1111/nana.12345</a:t>
            </a:r>
          </a:p>
        </p:txBody>
      </p:sp>
      <p:pic>
        <p:nvPicPr>
          <p:cNvPr id="1032" name="Picture 8" descr="Table 3 from A review of the literature on “ethnicity” and “national  identity” and related missiological studies | Semantic Scholar">
            <a:extLst>
              <a:ext uri="{FF2B5EF4-FFF2-40B4-BE49-F238E27FC236}">
                <a16:creationId xmlns:a16="http://schemas.microsoft.com/office/drawing/2014/main" id="{DD835F78-974E-4567-8C89-8FF98EBB98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5951" y="4071467"/>
            <a:ext cx="5086905" cy="197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0725728-633A-4087-AA57-135304E1F23C}"/>
              </a:ext>
            </a:extLst>
          </p:cNvPr>
          <p:cNvSpPr/>
          <p:nvPr/>
        </p:nvSpPr>
        <p:spPr>
          <a:xfrm>
            <a:off x="-15555" y="6601929"/>
            <a:ext cx="6096000" cy="215444"/>
          </a:xfrm>
          <a:prstGeom prst="rect">
            <a:avLst/>
          </a:prstGeom>
        </p:spPr>
        <p:txBody>
          <a:bodyPr>
            <a:spAutoFit/>
          </a:bodyPr>
          <a:lstStyle/>
          <a:p>
            <a:r>
              <a:rPr lang="en-US" sz="800" dirty="0"/>
              <a:t>https://www.frontiersin.org/articles/10.3389/fpsyg.2018.01402/full</a:t>
            </a:r>
          </a:p>
        </p:txBody>
      </p:sp>
    </p:spTree>
    <p:extLst>
      <p:ext uri="{BB962C8B-B14F-4D97-AF65-F5344CB8AC3E}">
        <p14:creationId xmlns:p14="http://schemas.microsoft.com/office/powerpoint/2010/main" val="269841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14F238C7-F1FC-4C27-A409-C29685594CE6}"/>
              </a:ext>
            </a:extLst>
          </p:cNvPr>
          <p:cNvSpPr>
            <a:spLocks noGrp="1" noChangeArrowheads="1"/>
          </p:cNvSpPr>
          <p:nvPr>
            <p:ph type="body" idx="1"/>
          </p:nvPr>
        </p:nvSpPr>
        <p:spPr>
          <a:xfrm>
            <a:off x="1003177" y="1981200"/>
            <a:ext cx="10117405" cy="5638800"/>
          </a:xfrm>
        </p:spPr>
        <p:txBody>
          <a:bodyPr/>
          <a:lstStyle/>
          <a:p>
            <a:pPr eaLnBrk="1" hangingPunct="1">
              <a:lnSpc>
                <a:spcPct val="80000"/>
              </a:lnSpc>
              <a:defRPr/>
            </a:pPr>
            <a:r>
              <a:rPr lang="en-US" altLang="en-US" sz="2400" b="1" dirty="0">
                <a:solidFill>
                  <a:srgbClr val="FFFF00"/>
                </a:solidFill>
              </a:rPr>
              <a:t>Patriotism</a:t>
            </a:r>
            <a:r>
              <a:rPr lang="en-US" altLang="en-US" sz="1600" dirty="0"/>
              <a:t>: </a:t>
            </a:r>
            <a:r>
              <a:rPr lang="en-US" altLang="en-US" sz="2000" dirty="0"/>
              <a:t>national attachment &amp; positive feelings about one's own country.</a:t>
            </a:r>
          </a:p>
          <a:p>
            <a:pPr lvl="1" eaLnBrk="1" hangingPunct="1">
              <a:lnSpc>
                <a:spcPct val="80000"/>
              </a:lnSpc>
              <a:defRPr/>
            </a:pPr>
            <a:r>
              <a:rPr lang="en-US" altLang="en-US" sz="1600" dirty="0"/>
              <a:t>"I love my country" </a:t>
            </a:r>
          </a:p>
          <a:p>
            <a:pPr lvl="1" eaLnBrk="1" hangingPunct="1">
              <a:lnSpc>
                <a:spcPct val="80000"/>
              </a:lnSpc>
              <a:defRPr/>
            </a:pPr>
            <a:r>
              <a:rPr lang="en-US" altLang="en-US" sz="1600" dirty="0"/>
              <a:t>"I am proud to be an American“  </a:t>
            </a:r>
          </a:p>
          <a:p>
            <a:pPr lvl="1" eaLnBrk="1" hangingPunct="1">
              <a:lnSpc>
                <a:spcPct val="80000"/>
              </a:lnSpc>
              <a:defRPr/>
            </a:pPr>
            <a:r>
              <a:rPr lang="en-US" altLang="en-US" sz="1600" dirty="0"/>
              <a:t>“I am emotionally attached to my country and emotionally affected by its actions.“</a:t>
            </a:r>
          </a:p>
          <a:p>
            <a:pPr lvl="1" eaLnBrk="1" hangingPunct="1">
              <a:lnSpc>
                <a:spcPct val="80000"/>
              </a:lnSpc>
              <a:defRPr/>
            </a:pPr>
            <a:endParaRPr lang="en-US" altLang="en-US" sz="1600" dirty="0"/>
          </a:p>
          <a:p>
            <a:pPr lvl="2" eaLnBrk="1" hangingPunct="1">
              <a:lnSpc>
                <a:spcPct val="80000"/>
              </a:lnSpc>
              <a:defRPr/>
            </a:pPr>
            <a:endParaRPr lang="en-US" altLang="en-US" sz="1600" dirty="0"/>
          </a:p>
          <a:p>
            <a:pPr lvl="2" eaLnBrk="1" hangingPunct="1">
              <a:lnSpc>
                <a:spcPct val="80000"/>
              </a:lnSpc>
              <a:defRPr/>
            </a:pPr>
            <a:endParaRPr lang="en-US" altLang="en-US" sz="1600" dirty="0"/>
          </a:p>
          <a:p>
            <a:pPr lvl="2" eaLnBrk="1" hangingPunct="1">
              <a:lnSpc>
                <a:spcPct val="80000"/>
              </a:lnSpc>
              <a:defRPr/>
            </a:pPr>
            <a:endParaRPr lang="en-US" altLang="en-US" sz="1600" dirty="0"/>
          </a:p>
          <a:p>
            <a:pPr lvl="2" eaLnBrk="1" hangingPunct="1">
              <a:lnSpc>
                <a:spcPct val="80000"/>
              </a:lnSpc>
              <a:defRPr/>
            </a:pPr>
            <a:endParaRPr lang="en-US" altLang="en-US" sz="1100" dirty="0"/>
          </a:p>
          <a:p>
            <a:pPr lvl="2" eaLnBrk="1" hangingPunct="1">
              <a:lnSpc>
                <a:spcPct val="80000"/>
              </a:lnSpc>
              <a:defRPr/>
            </a:pPr>
            <a:endParaRPr lang="en-US" altLang="en-US" sz="1600" dirty="0"/>
          </a:p>
          <a:p>
            <a:pPr lvl="2" eaLnBrk="1" hangingPunct="1">
              <a:lnSpc>
                <a:spcPct val="80000"/>
              </a:lnSpc>
              <a:defRPr/>
            </a:pPr>
            <a:endParaRPr lang="en-US" altLang="en-US" sz="1600" dirty="0"/>
          </a:p>
          <a:p>
            <a:pPr eaLnBrk="1" hangingPunct="1">
              <a:lnSpc>
                <a:spcPct val="80000"/>
              </a:lnSpc>
              <a:defRPr/>
            </a:pPr>
            <a:r>
              <a:rPr lang="en-US" altLang="en-US" sz="2400" b="1" dirty="0">
                <a:solidFill>
                  <a:srgbClr val="FFFF00"/>
                </a:solidFill>
              </a:rPr>
              <a:t>Nationalism</a:t>
            </a:r>
            <a:r>
              <a:rPr lang="en-US" altLang="en-US" sz="2400" b="1" dirty="0"/>
              <a:t> </a:t>
            </a:r>
            <a:r>
              <a:rPr lang="en-US" altLang="en-US" sz="2000" dirty="0"/>
              <a:t>(national chauvinism): feelings of national superiority over others, and need for national power and dominance.</a:t>
            </a:r>
          </a:p>
          <a:p>
            <a:pPr lvl="1" eaLnBrk="1" hangingPunct="1">
              <a:lnSpc>
                <a:spcPct val="80000"/>
              </a:lnSpc>
              <a:defRPr/>
            </a:pPr>
            <a:r>
              <a:rPr lang="en-US" altLang="en-US" sz="1600" dirty="0"/>
              <a:t>"In view of America's moral superiority…we should have the biggest say in… UN policy”</a:t>
            </a:r>
          </a:p>
          <a:p>
            <a:pPr lvl="1" eaLnBrk="1" hangingPunct="1">
              <a:lnSpc>
                <a:spcPct val="80000"/>
              </a:lnSpc>
              <a:defRPr/>
            </a:pPr>
            <a:r>
              <a:rPr lang="en-US" altLang="en-US" sz="1600" dirty="0"/>
              <a:t>"Other countries should try to make their governments as much like ours as possible.”</a:t>
            </a:r>
          </a:p>
          <a:p>
            <a:pPr marL="0" indent="0">
              <a:lnSpc>
                <a:spcPct val="80000"/>
              </a:lnSpc>
              <a:buNone/>
              <a:defRPr/>
            </a:pPr>
            <a:endParaRPr lang="en-US" altLang="en-US" sz="2000" b="1" dirty="0"/>
          </a:p>
          <a:p>
            <a:pPr eaLnBrk="1" hangingPunct="1">
              <a:lnSpc>
                <a:spcPct val="80000"/>
              </a:lnSpc>
              <a:defRPr/>
            </a:pPr>
            <a:endParaRPr lang="en-US" altLang="en-US" sz="2400" b="1" dirty="0"/>
          </a:p>
          <a:p>
            <a:pPr eaLnBrk="1" hangingPunct="1">
              <a:lnSpc>
                <a:spcPct val="80000"/>
              </a:lnSpc>
              <a:defRPr/>
            </a:pPr>
            <a:endParaRPr lang="en-US" altLang="en-US" sz="800" b="1" dirty="0"/>
          </a:p>
          <a:p>
            <a:pPr lvl="1" eaLnBrk="1" hangingPunct="1">
              <a:lnSpc>
                <a:spcPct val="80000"/>
              </a:lnSpc>
              <a:buClr>
                <a:schemeClr val="hlink"/>
              </a:buClr>
              <a:buSzPct val="70000"/>
              <a:buFont typeface="Wingdings" pitchFamily="2" charset="2"/>
              <a:buChar char="n"/>
              <a:defRPr/>
            </a:pPr>
            <a:endParaRPr lang="en-US" altLang="en-US" b="1" dirty="0"/>
          </a:p>
          <a:p>
            <a:pPr lvl="1" eaLnBrk="1" hangingPunct="1">
              <a:lnSpc>
                <a:spcPct val="80000"/>
              </a:lnSpc>
              <a:defRPr/>
            </a:pPr>
            <a:endParaRPr lang="en-US" altLang="en-US" b="1" dirty="0"/>
          </a:p>
        </p:txBody>
      </p:sp>
      <p:pic>
        <p:nvPicPr>
          <p:cNvPr id="5" name="Picture 2">
            <a:extLst>
              <a:ext uri="{FF2B5EF4-FFF2-40B4-BE49-F238E27FC236}">
                <a16:creationId xmlns:a16="http://schemas.microsoft.com/office/drawing/2014/main" id="{8E9777BD-1029-4BD2-BF03-FB78AEFAA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569" y="3252392"/>
            <a:ext cx="457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5E9DFFF9-E63F-45BA-BB64-A9E915FAAA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3578" y="3252392"/>
            <a:ext cx="45577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FD7BA85-7A32-4C91-BB57-359F57E5F511}"/>
              </a:ext>
            </a:extLst>
          </p:cNvPr>
          <p:cNvSpPr>
            <a:spLocks noGrp="1"/>
          </p:cNvSpPr>
          <p:nvPr>
            <p:ph type="title"/>
          </p:nvPr>
        </p:nvSpPr>
        <p:spPr>
          <a:xfrm>
            <a:off x="2324100" y="764598"/>
            <a:ext cx="7543800" cy="647700"/>
          </a:xfrm>
        </p:spPr>
        <p:txBody>
          <a:bodyPr/>
          <a:lstStyle/>
          <a:p>
            <a:pPr algn="ctr">
              <a:defRPr/>
            </a:pPr>
            <a:r>
              <a:rPr lang="en-US" sz="3600" b="1" dirty="0">
                <a:solidFill>
                  <a:schemeClr val="bg1"/>
                </a:solidFill>
              </a:rPr>
              <a:t>II. NATIONALISM</a:t>
            </a:r>
          </a:p>
        </p:txBody>
      </p:sp>
      <p:sp>
        <p:nvSpPr>
          <p:cNvPr id="8198" name="Rectangle 6">
            <a:extLst>
              <a:ext uri="{FF2B5EF4-FFF2-40B4-BE49-F238E27FC236}">
                <a16:creationId xmlns:a16="http://schemas.microsoft.com/office/drawing/2014/main" id="{45C8F65E-2221-4B19-8330-84C7B732EF2E}"/>
              </a:ext>
            </a:extLst>
          </p:cNvPr>
          <p:cNvSpPr>
            <a:spLocks noChangeArrowheads="1"/>
          </p:cNvSpPr>
          <p:nvPr/>
        </p:nvSpPr>
        <p:spPr bwMode="auto">
          <a:xfrm>
            <a:off x="7581900" y="6590208"/>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800" dirty="0"/>
              <a:t>http://www.psych.lse.ac.uk/psr/PSR2011/20_02.pdf</a:t>
            </a:r>
          </a:p>
        </p:txBody>
      </p:sp>
      <p:sp>
        <p:nvSpPr>
          <p:cNvPr id="8199" name="Rectangle 6">
            <a:extLst>
              <a:ext uri="{FF2B5EF4-FFF2-40B4-BE49-F238E27FC236}">
                <a16:creationId xmlns:a16="http://schemas.microsoft.com/office/drawing/2014/main" id="{DAD24AE4-9D32-496B-AFCF-6570D49303CF}"/>
              </a:ext>
            </a:extLst>
          </p:cNvPr>
          <p:cNvSpPr>
            <a:spLocks noChangeArrowheads="1"/>
          </p:cNvSpPr>
          <p:nvPr/>
        </p:nvSpPr>
        <p:spPr bwMode="auto">
          <a:xfrm>
            <a:off x="73891" y="6646575"/>
            <a:ext cx="77724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800" dirty="0"/>
              <a:t>https://www.economist.com/blogs/graphicdetail/2017/02/daily-chart-0?fsrc=scn/fb/te/bl/ed/whatdefinesanationsidentitydailychart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9EFEC3D-0CDE-4E36-8781-296334D30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8" y="4013201"/>
            <a:ext cx="4481512"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419E5271-C94D-4E25-BD5C-5C4A00BAB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314" y="4003675"/>
            <a:ext cx="390048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68ADAC9-C77A-4D38-B4F8-F8D20DD4DDCD}"/>
              </a:ext>
            </a:extLst>
          </p:cNvPr>
          <p:cNvSpPr>
            <a:spLocks noGrp="1"/>
          </p:cNvSpPr>
          <p:nvPr>
            <p:ph type="title"/>
          </p:nvPr>
        </p:nvSpPr>
        <p:spPr>
          <a:xfrm>
            <a:off x="2397022" y="815215"/>
            <a:ext cx="7543800" cy="647700"/>
          </a:xfrm>
        </p:spPr>
        <p:txBody>
          <a:bodyPr/>
          <a:lstStyle/>
          <a:p>
            <a:pPr algn="ctr">
              <a:defRPr/>
            </a:pPr>
            <a:r>
              <a:rPr lang="en-US" dirty="0">
                <a:solidFill>
                  <a:schemeClr val="bg1"/>
                </a:solidFill>
              </a:rPr>
              <a:t>NATIONALISM’S Effects</a:t>
            </a:r>
          </a:p>
        </p:txBody>
      </p:sp>
      <p:sp>
        <p:nvSpPr>
          <p:cNvPr id="9" name="Frame 8">
            <a:extLst>
              <a:ext uri="{FF2B5EF4-FFF2-40B4-BE49-F238E27FC236}">
                <a16:creationId xmlns:a16="http://schemas.microsoft.com/office/drawing/2014/main" id="{E036F60B-7F06-4324-A533-443ADA37710C}"/>
              </a:ext>
            </a:extLst>
          </p:cNvPr>
          <p:cNvSpPr/>
          <p:nvPr/>
        </p:nvSpPr>
        <p:spPr>
          <a:xfrm>
            <a:off x="3092450" y="4165600"/>
            <a:ext cx="3505200" cy="685800"/>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pic>
        <p:nvPicPr>
          <p:cNvPr id="8200" name="Picture 7">
            <a:extLst>
              <a:ext uri="{FF2B5EF4-FFF2-40B4-BE49-F238E27FC236}">
                <a16:creationId xmlns:a16="http://schemas.microsoft.com/office/drawing/2014/main" id="{C7A1FB93-4B81-472E-9729-949BC3F69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175" y="3923876"/>
            <a:ext cx="307975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ame 9">
            <a:extLst>
              <a:ext uri="{FF2B5EF4-FFF2-40B4-BE49-F238E27FC236}">
                <a16:creationId xmlns:a16="http://schemas.microsoft.com/office/drawing/2014/main" id="{7D4D866E-09CB-4535-8969-4F9B08A17949}"/>
              </a:ext>
            </a:extLst>
          </p:cNvPr>
          <p:cNvSpPr/>
          <p:nvPr/>
        </p:nvSpPr>
        <p:spPr>
          <a:xfrm>
            <a:off x="6659564" y="4003675"/>
            <a:ext cx="3932237" cy="1295400"/>
          </a:xfrm>
          <a:prstGeom prst="frame">
            <a:avLst>
              <a:gd name="adj1" fmla="val 608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pic>
        <p:nvPicPr>
          <p:cNvPr id="11" name="Picture 10" descr="Frontiers | Endorsing a Civic (vs. an Ethnic) Definition of Citizenship  Predicts Higher Pro-minority and Lower Pro-majority Collective Action  Intentions | Psychology">
            <a:extLst>
              <a:ext uri="{FF2B5EF4-FFF2-40B4-BE49-F238E27FC236}">
                <a16:creationId xmlns:a16="http://schemas.microsoft.com/office/drawing/2014/main" id="{4BEBAA9D-62AC-4697-AC2D-C7085167A0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5739" y="1903055"/>
            <a:ext cx="4087606" cy="2029965"/>
          </a:xfrm>
          <a:prstGeom prst="rect">
            <a:avLst/>
          </a:prstGeom>
          <a:noFill/>
          <a:extLst>
            <a:ext uri="{909E8E84-426E-40DD-AFC4-6F175D3DCCD1}">
              <a14:hiddenFill xmlns:a14="http://schemas.microsoft.com/office/drawing/2010/main">
                <a:solidFill>
                  <a:srgbClr val="FFFFFF"/>
                </a:solidFill>
              </a14:hiddenFill>
            </a:ext>
          </a:extLst>
        </p:spPr>
      </p:pic>
      <p:sp>
        <p:nvSpPr>
          <p:cNvPr id="12" name="Frame 11">
            <a:extLst>
              <a:ext uri="{FF2B5EF4-FFF2-40B4-BE49-F238E27FC236}">
                <a16:creationId xmlns:a16="http://schemas.microsoft.com/office/drawing/2014/main" id="{85CA4F70-883B-4D4F-B95F-8BAFFE4E41BD}"/>
              </a:ext>
            </a:extLst>
          </p:cNvPr>
          <p:cNvSpPr/>
          <p:nvPr/>
        </p:nvSpPr>
        <p:spPr>
          <a:xfrm>
            <a:off x="3975740" y="1832399"/>
            <a:ext cx="4087606" cy="883091"/>
          </a:xfrm>
          <a:prstGeom prst="frame">
            <a:avLst>
              <a:gd name="adj1" fmla="val 608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3" name="Frame 12">
            <a:extLst>
              <a:ext uri="{FF2B5EF4-FFF2-40B4-BE49-F238E27FC236}">
                <a16:creationId xmlns:a16="http://schemas.microsoft.com/office/drawing/2014/main" id="{69C3765E-E9EC-4214-93F9-BE6056270912}"/>
              </a:ext>
            </a:extLst>
          </p:cNvPr>
          <p:cNvSpPr/>
          <p:nvPr/>
        </p:nvSpPr>
        <p:spPr>
          <a:xfrm>
            <a:off x="3951555" y="3084974"/>
            <a:ext cx="4111790" cy="918701"/>
          </a:xfrm>
          <a:prstGeom prst="frame">
            <a:avLst>
              <a:gd name="adj1" fmla="val 608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iii. fascism</a:t>
            </a:r>
          </a:p>
        </p:txBody>
      </p:sp>
      <p:sp>
        <p:nvSpPr>
          <p:cNvPr id="3" name="Content Placeholder 2"/>
          <p:cNvSpPr>
            <a:spLocks noGrp="1"/>
          </p:cNvSpPr>
          <p:nvPr>
            <p:ph idx="1"/>
          </p:nvPr>
        </p:nvSpPr>
        <p:spPr>
          <a:xfrm>
            <a:off x="10503" y="1898862"/>
            <a:ext cx="7452479" cy="4959138"/>
          </a:xfrm>
        </p:spPr>
        <p:txBody>
          <a:bodyPr>
            <a:normAutofit fontScale="85000" lnSpcReduction="10000"/>
          </a:bodyPr>
          <a:lstStyle/>
          <a:p>
            <a:r>
              <a:rPr lang="en-US" sz="2800" b="1" dirty="0"/>
              <a:t>NOT Left-wing</a:t>
            </a:r>
          </a:p>
          <a:p>
            <a:pPr lvl="1"/>
            <a:r>
              <a:rPr lang="en-US" sz="2600" dirty="0"/>
              <a:t>“National Socialism” was Hitler’s use of state centric welfare but for the “Nation” not classes, globalists, etc.</a:t>
            </a:r>
          </a:p>
          <a:p>
            <a:pPr lvl="1"/>
            <a:r>
              <a:rPr lang="en-US" sz="2600" dirty="0"/>
              <a:t>Fascism was a response to liberalism and socialism: anti-enlightenment </a:t>
            </a:r>
            <a:r>
              <a:rPr lang="en-US" sz="1100" dirty="0"/>
              <a:t>(P.133-34),  </a:t>
            </a:r>
            <a:r>
              <a:rPr lang="en-US" sz="2600" dirty="0"/>
              <a:t>anti-individualist, anti-rationalist</a:t>
            </a:r>
          </a:p>
          <a:p>
            <a:r>
              <a:rPr lang="en-US" sz="2800" b="1" dirty="0"/>
              <a:t>Far-right ideology</a:t>
            </a:r>
          </a:p>
          <a:p>
            <a:pPr lvl="1"/>
            <a:r>
              <a:rPr lang="en-US" sz="2400" b="1" dirty="0"/>
              <a:t>Conservative: loyalty, authority, sanctity </a:t>
            </a:r>
            <a:r>
              <a:rPr lang="en-US" sz="2400" dirty="0"/>
              <a:t>(Symbolism and        Cult of Personality Figure)</a:t>
            </a:r>
          </a:p>
          <a:p>
            <a:pPr lvl="1"/>
            <a:r>
              <a:rPr lang="en-US" sz="2400" b="1" dirty="0"/>
              <a:t>Collective order </a:t>
            </a:r>
            <a:r>
              <a:rPr lang="en-US" sz="2400" dirty="0"/>
              <a:t>and submission of individual liberty to the        state and nation</a:t>
            </a:r>
          </a:p>
          <a:p>
            <a:pPr lvl="1"/>
            <a:r>
              <a:rPr lang="en-US" sz="2400" b="1" dirty="0"/>
              <a:t>“Oppositional” and Supremacist</a:t>
            </a:r>
          </a:p>
          <a:p>
            <a:pPr lvl="2"/>
            <a:r>
              <a:rPr lang="en-US" sz="2200" b="1" dirty="0">
                <a:solidFill>
                  <a:srgbClr val="FFFF00"/>
                </a:solidFill>
              </a:rPr>
              <a:t>Nationalist </a:t>
            </a:r>
            <a:r>
              <a:rPr lang="en-US" sz="1100" dirty="0"/>
              <a:t>(p. 131-132): </a:t>
            </a:r>
            <a:r>
              <a:rPr lang="en-US" sz="2100" dirty="0"/>
              <a:t>Group over individual (stronger united together)</a:t>
            </a:r>
          </a:p>
          <a:p>
            <a:pPr lvl="2"/>
            <a:r>
              <a:rPr lang="en-US" sz="2200" dirty="0"/>
              <a:t>Militarist: aggressive abroad and against “threats” at home (Brownshirt vigilantes, </a:t>
            </a:r>
            <a:r>
              <a:rPr lang="en-US" sz="2200" dirty="0" err="1"/>
              <a:t>etc</a:t>
            </a:r>
            <a:r>
              <a:rPr lang="en-US" sz="2200" dirty="0"/>
              <a:t>)</a:t>
            </a:r>
          </a:p>
          <a:p>
            <a:pPr lvl="2"/>
            <a:r>
              <a:rPr lang="en-US" sz="2200" dirty="0"/>
              <a:t>Racial superiority &amp; </a:t>
            </a:r>
            <a:r>
              <a:rPr lang="en-US" sz="2200" b="1" dirty="0">
                <a:solidFill>
                  <a:srgbClr val="FFFF00"/>
                </a:solidFill>
              </a:rPr>
              <a:t>xenophobia </a:t>
            </a:r>
            <a:r>
              <a:rPr lang="en-US" sz="2200" dirty="0"/>
              <a:t>(fear, hostility and scapegoating toward foreign or different/minority races, ethnicities, religion</a:t>
            </a:r>
            <a:endParaRPr lang="en-US" sz="2000" dirty="0"/>
          </a:p>
          <a:p>
            <a:pPr lvl="1"/>
            <a:endParaRPr lang="en-US" sz="1000" dirty="0"/>
          </a:p>
          <a:p>
            <a:endParaRPr lang="en-US" dirty="0"/>
          </a:p>
        </p:txBody>
      </p:sp>
      <p:sp>
        <p:nvSpPr>
          <p:cNvPr id="5" name="AutoShape 4" descr="Image result for fasci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Image result for fascist trum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Content Placeholder 9">
            <a:extLst>
              <a:ext uri="{FF2B5EF4-FFF2-40B4-BE49-F238E27FC236}">
                <a16:creationId xmlns:a16="http://schemas.microsoft.com/office/drawing/2014/main" id="{E6094746-CDDE-4BB4-9E7C-9D9CB21461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416818" y="3957585"/>
            <a:ext cx="1791837" cy="2609851"/>
          </a:xfrm>
          <a:prstGeom prst="rect">
            <a:avLst/>
          </a:prstGeom>
        </p:spPr>
      </p:pic>
      <p:pic>
        <p:nvPicPr>
          <p:cNvPr id="13" name="Picture 7">
            <a:extLst>
              <a:ext uri="{FF2B5EF4-FFF2-40B4-BE49-F238E27FC236}">
                <a16:creationId xmlns:a16="http://schemas.microsoft.com/office/drawing/2014/main" id="{090C6CA6-86BD-4746-AB2F-0CE4F2324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18" y="1855620"/>
            <a:ext cx="4764679" cy="2039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descr="Image result for fascist ideology">
            <a:extLst>
              <a:ext uri="{FF2B5EF4-FFF2-40B4-BE49-F238E27FC236}">
                <a16:creationId xmlns:a16="http://schemas.microsoft.com/office/drawing/2014/main" id="{A3F14DA3-739E-4706-8ED4-036751A8A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38806" y="3957585"/>
            <a:ext cx="2953194" cy="161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7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408</TotalTime>
  <Words>773</Words>
  <Application>Microsoft Macintosh PowerPoint</Application>
  <PresentationFormat>Widescreen</PresentationFormat>
  <Paragraphs>80</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Corbel</vt:lpstr>
      <vt:lpstr>Tahoma</vt:lpstr>
      <vt:lpstr>Wingdings</vt:lpstr>
      <vt:lpstr>Banded</vt:lpstr>
      <vt:lpstr>Pls 2000 power &amp; politics</vt:lpstr>
      <vt:lpstr>RIGHT-WING Ideology: LIBERTARIANIsm, nationalism, &amp; fascism</vt:lpstr>
      <vt:lpstr>PowerPoint Presentation</vt:lpstr>
      <vt:lpstr>I. libertarianism</vt:lpstr>
      <vt:lpstr>I. libertarianism</vt:lpstr>
      <vt:lpstr>II. Nationalism (p.132)</vt:lpstr>
      <vt:lpstr>II. NATIONALISM</vt:lpstr>
      <vt:lpstr>NATIONALISM’S Effects</vt:lpstr>
      <vt:lpstr>iii. fascism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 2000 power &amp; politics</dc:title>
  <dc:creator>Amanda Shannon</dc:creator>
  <cp:lastModifiedBy>Yeoh, Alex</cp:lastModifiedBy>
  <cp:revision>61</cp:revision>
  <dcterms:created xsi:type="dcterms:W3CDTF">2016-04-05T20:20:23Z</dcterms:created>
  <dcterms:modified xsi:type="dcterms:W3CDTF">2021-09-14T15:31:32Z</dcterms:modified>
</cp:coreProperties>
</file>