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9"/>
  </p:notesMasterIdLst>
  <p:sldIdLst>
    <p:sldId id="256" r:id="rId2"/>
    <p:sldId id="259" r:id="rId3"/>
    <p:sldId id="264" r:id="rId4"/>
    <p:sldId id="263" r:id="rId5"/>
    <p:sldId id="266" r:id="rId6"/>
    <p:sldId id="267"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06" autoAdjust="0"/>
    <p:restoredTop sz="81081"/>
  </p:normalViewPr>
  <p:slideViewPr>
    <p:cSldViewPr snapToGrid="0">
      <p:cViewPr varScale="1">
        <p:scale>
          <a:sx n="87" d="100"/>
          <a:sy n="87" d="100"/>
        </p:scale>
        <p:origin x="1248"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1B7B0-9E8F-3E49-B88F-7CBBC2C30BC5}" type="datetimeFigureOut">
              <a:rPr lang="en-US" smtClean="0"/>
              <a:t>9/21/21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C1ED44-BB5F-2143-9206-3009D8539AD8}" type="slidenum">
              <a:rPr lang="en-US" smtClean="0"/>
              <a:t>‹#›</a:t>
            </a:fld>
            <a:endParaRPr lang="en-US"/>
          </a:p>
        </p:txBody>
      </p:sp>
    </p:spTree>
    <p:extLst>
      <p:ext uri="{BB962C8B-B14F-4D97-AF65-F5344CB8AC3E}">
        <p14:creationId xmlns:p14="http://schemas.microsoft.com/office/powerpoint/2010/main" val="69971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Democratic socialism is taking socialism and trying to make it more democratic</a:t>
            </a:r>
          </a:p>
          <a:p>
            <a:r>
              <a:rPr lang="en-US" dirty="0"/>
              <a:t>Social democracy is trying to reform capitalism</a:t>
            </a:r>
          </a:p>
        </p:txBody>
      </p:sp>
      <p:sp>
        <p:nvSpPr>
          <p:cNvPr id="4" name="Slide Number Placeholder 3"/>
          <p:cNvSpPr>
            <a:spLocks noGrp="1"/>
          </p:cNvSpPr>
          <p:nvPr>
            <p:ph type="sldNum" sz="quarter" idx="5"/>
          </p:nvPr>
        </p:nvSpPr>
        <p:spPr/>
        <p:txBody>
          <a:bodyPr/>
          <a:lstStyle/>
          <a:p>
            <a:fld id="{6EC1ED44-BB5F-2143-9206-3009D8539AD8}" type="slidenum">
              <a:rPr lang="en-US" smtClean="0"/>
              <a:t>5</a:t>
            </a:fld>
            <a:endParaRPr lang="en-US"/>
          </a:p>
        </p:txBody>
      </p:sp>
    </p:spTree>
    <p:extLst>
      <p:ext uri="{BB962C8B-B14F-4D97-AF65-F5344CB8AC3E}">
        <p14:creationId xmlns:p14="http://schemas.microsoft.com/office/powerpoint/2010/main" val="2170047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C1ED44-BB5F-2143-9206-3009D8539AD8}" type="slidenum">
              <a:rPr lang="en-US" smtClean="0"/>
              <a:t>6</a:t>
            </a:fld>
            <a:endParaRPr lang="en-US"/>
          </a:p>
        </p:txBody>
      </p:sp>
    </p:spTree>
    <p:extLst>
      <p:ext uri="{BB962C8B-B14F-4D97-AF65-F5344CB8AC3E}">
        <p14:creationId xmlns:p14="http://schemas.microsoft.com/office/powerpoint/2010/main" val="253335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101454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204045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A15E28C-3C31-4F85-AD2B-0E7EDB828D70}" type="datetimeFigureOut">
              <a:rPr lang="en-US" smtClean="0"/>
              <a:t>9/21/21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65809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69162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A15E28C-3C31-4F85-AD2B-0E7EDB828D70}" type="datetimeFigureOut">
              <a:rPr lang="en-US" smtClean="0"/>
              <a:t>9/21/21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6CB1407-21A7-44B6-BE72-B3E6F041A697}" type="slidenum">
              <a:rPr lang="en-US" smtClean="0"/>
              <a:t>‹#›</a:t>
            </a:fld>
            <a:endParaRPr lang="en-US"/>
          </a:p>
        </p:txBody>
      </p:sp>
    </p:spTree>
    <p:extLst>
      <p:ext uri="{BB962C8B-B14F-4D97-AF65-F5344CB8AC3E}">
        <p14:creationId xmlns:p14="http://schemas.microsoft.com/office/powerpoint/2010/main" val="1442001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5E28C-3C31-4F85-AD2B-0E7EDB828D70}" type="datetimeFigureOut">
              <a:rPr lang="en-US" smtClean="0"/>
              <a:t>9/21/21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720899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5E28C-3C31-4F85-AD2B-0E7EDB828D70}" type="datetimeFigureOut">
              <a:rPr lang="en-US" smtClean="0"/>
              <a:t>9/21/21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5664279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5E28C-3C31-4F85-AD2B-0E7EDB828D70}" type="datetimeFigureOut">
              <a:rPr lang="en-US" smtClean="0"/>
              <a:t>9/21/21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90361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5E28C-3C31-4F85-AD2B-0E7EDB828D70}" type="datetimeFigureOut">
              <a:rPr lang="en-US" smtClean="0"/>
              <a:t>9/21/21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273542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5E28C-3C31-4F85-AD2B-0E7EDB828D70}" type="datetimeFigureOut">
              <a:rPr lang="en-US" smtClean="0"/>
              <a:t>9/21/21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9713439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5E28C-3C31-4F85-AD2B-0E7EDB828D70}" type="datetimeFigureOut">
              <a:rPr lang="en-US" smtClean="0"/>
              <a:t>9/21/21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273173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A15E28C-3C31-4F85-AD2B-0E7EDB828D70}" type="datetimeFigureOut">
              <a:rPr lang="en-US" smtClean="0"/>
              <a:t>9/21/21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6CB1407-21A7-44B6-BE72-B3E6F041A697}" type="slidenum">
              <a:rPr lang="en-US" smtClean="0"/>
              <a:t>‹#›</a:t>
            </a:fld>
            <a:endParaRPr lang="en-US"/>
          </a:p>
        </p:txBody>
      </p:sp>
    </p:spTree>
    <p:extLst>
      <p:ext uri="{BB962C8B-B14F-4D97-AF65-F5344CB8AC3E}">
        <p14:creationId xmlns:p14="http://schemas.microsoft.com/office/powerpoint/2010/main" val="10293773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hyperlink" Target="http://dwardmac.pitzer.edu/Anarchist_Archives/bright/nettlau/manifesto.html" TargetMode="External"/><Relationship Id="rId7"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iai.tv/articles/sartres-anarchist-philosophy-auid-1242" TargetMode="External"/><Relationship Id="rId5" Type="http://schemas.openxmlformats.org/officeDocument/2006/relationships/image" Target="../media/image12.jpeg"/><Relationship Id="rId4" Type="http://schemas.openxmlformats.org/officeDocument/2006/relationships/hyperlink" Target="https://www.cato.org/commentary/liberaltarian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err="1"/>
              <a:t>Pls</a:t>
            </a:r>
            <a:r>
              <a:rPr lang="en-US" sz="4000" b="1" dirty="0"/>
              <a:t> 2000</a:t>
            </a:r>
            <a:br>
              <a:rPr lang="en-US" sz="4000" b="1" dirty="0"/>
            </a:br>
            <a:r>
              <a:rPr lang="en-US" sz="4000" b="1" dirty="0"/>
              <a:t>power &amp; politics</a:t>
            </a:r>
          </a:p>
        </p:txBody>
      </p:sp>
      <p:sp>
        <p:nvSpPr>
          <p:cNvPr id="3" name="Subtitle 2"/>
          <p:cNvSpPr>
            <a:spLocks noGrp="1"/>
          </p:cNvSpPr>
          <p:nvPr>
            <p:ph type="subTitle" idx="1"/>
          </p:nvPr>
        </p:nvSpPr>
        <p:spPr>
          <a:xfrm>
            <a:off x="1576754" y="4400696"/>
            <a:ext cx="9144000" cy="1309255"/>
          </a:xfrm>
        </p:spPr>
        <p:txBody>
          <a:bodyPr>
            <a:normAutofit/>
          </a:bodyPr>
          <a:lstStyle/>
          <a:p>
            <a:r>
              <a:rPr lang="en-US" sz="2400" b="1" dirty="0"/>
              <a:t>IDEOLOGIES OF THE LEFT:</a:t>
            </a:r>
          </a:p>
          <a:p>
            <a:r>
              <a:rPr lang="en-US" sz="2400" b="1" dirty="0"/>
              <a:t>ANARCHISM, COMMUNISM &amp; SOCIALISM</a:t>
            </a:r>
          </a:p>
        </p:txBody>
      </p:sp>
    </p:spTree>
    <p:extLst>
      <p:ext uri="{BB962C8B-B14F-4D97-AF65-F5344CB8AC3E}">
        <p14:creationId xmlns:p14="http://schemas.microsoft.com/office/powerpoint/2010/main" val="326648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IDEOLOGIES OF THE LEFT:</a:t>
            </a:r>
            <a:br>
              <a:rPr lang="en-US" dirty="0"/>
            </a:br>
            <a:r>
              <a:rPr lang="en-US" sz="2800" dirty="0"/>
              <a:t>ANARCHISM, COMMUNISM &amp; SOCIALISM</a:t>
            </a:r>
          </a:p>
        </p:txBody>
      </p:sp>
      <p:sp>
        <p:nvSpPr>
          <p:cNvPr id="3" name="Content Placeholder 2"/>
          <p:cNvSpPr>
            <a:spLocks noGrp="1"/>
          </p:cNvSpPr>
          <p:nvPr>
            <p:ph idx="1"/>
          </p:nvPr>
        </p:nvSpPr>
        <p:spPr>
          <a:xfrm>
            <a:off x="726392" y="2011680"/>
            <a:ext cx="10832333" cy="4562144"/>
          </a:xfrm>
        </p:spPr>
        <p:txBody>
          <a:bodyPr>
            <a:normAutofit fontScale="92500" lnSpcReduction="20000"/>
          </a:bodyPr>
          <a:lstStyle/>
          <a:p>
            <a:r>
              <a:rPr lang="en-US" sz="4000" b="1" dirty="0"/>
              <a:t>  I.	MARXISM</a:t>
            </a:r>
          </a:p>
          <a:p>
            <a:r>
              <a:rPr lang="en-US" sz="4000" b="1" dirty="0"/>
              <a:t> II.	SOCIALISMS</a:t>
            </a:r>
          </a:p>
          <a:p>
            <a:r>
              <a:rPr lang="en-US" sz="4000" b="1" dirty="0"/>
              <a:t>III.  ANARCHISM</a:t>
            </a:r>
          </a:p>
          <a:p>
            <a:endParaRPr lang="en-US" sz="1100" dirty="0"/>
          </a:p>
          <a:p>
            <a:pPr marL="0" indent="0" algn="ctr">
              <a:buNone/>
            </a:pPr>
            <a:r>
              <a:rPr lang="en-US" sz="3000" b="1" dirty="0">
                <a:solidFill>
                  <a:srgbClr val="FFFF00"/>
                </a:solidFill>
              </a:rPr>
              <a:t>TERMS TO KNOW</a:t>
            </a:r>
          </a:p>
          <a:p>
            <a:pPr marL="0" indent="0">
              <a:buNone/>
            </a:pPr>
            <a:r>
              <a:rPr lang="en-US" dirty="0"/>
              <a:t>Marxism				Leninism			Evolutionary Socialism</a:t>
            </a:r>
          </a:p>
          <a:p>
            <a:pPr marL="0" indent="0">
              <a:buNone/>
            </a:pPr>
            <a:r>
              <a:rPr lang="en-US" dirty="0"/>
              <a:t>Communism			Democratic socialism		False Consciousness </a:t>
            </a:r>
          </a:p>
          <a:p>
            <a:pPr marL="0" indent="0">
              <a:buNone/>
            </a:pPr>
            <a:r>
              <a:rPr lang="en-US" dirty="0"/>
              <a:t>Anarchism			Vanguard			Social Democracy	</a:t>
            </a:r>
          </a:p>
          <a:p>
            <a:pPr marL="0" indent="0">
              <a:buNone/>
            </a:pPr>
            <a:r>
              <a:rPr lang="en-US" dirty="0"/>
              <a:t>Bourgeoisie			Proletariat			Antifa</a:t>
            </a:r>
          </a:p>
          <a:p>
            <a:pPr marL="0" indent="0">
              <a:buNone/>
            </a:pPr>
            <a:r>
              <a:rPr lang="en-US" dirty="0"/>
              <a:t>				CHOP/CHAZ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4357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5811" y="274667"/>
            <a:ext cx="9784080" cy="1508760"/>
          </a:xfrm>
        </p:spPr>
        <p:txBody>
          <a:bodyPr/>
          <a:lstStyle/>
          <a:p>
            <a:pPr algn="ctr"/>
            <a:r>
              <a:rPr lang="en-US" b="1" dirty="0" err="1"/>
              <a:t>i</a:t>
            </a:r>
            <a:r>
              <a:rPr lang="en-US" b="1" dirty="0"/>
              <a:t>. </a:t>
            </a:r>
            <a:r>
              <a:rPr lang="en-US" b="1" dirty="0" err="1"/>
              <a:t>marxism</a:t>
            </a:r>
            <a:endParaRPr lang="en-US" b="1" dirty="0"/>
          </a:p>
        </p:txBody>
      </p:sp>
      <p:sp>
        <p:nvSpPr>
          <p:cNvPr id="3" name="Content Placeholder 2"/>
          <p:cNvSpPr>
            <a:spLocks noGrp="1"/>
          </p:cNvSpPr>
          <p:nvPr>
            <p:ph idx="1"/>
          </p:nvPr>
        </p:nvSpPr>
        <p:spPr>
          <a:xfrm>
            <a:off x="0" y="1900162"/>
            <a:ext cx="8785781" cy="4957838"/>
          </a:xfrm>
        </p:spPr>
        <p:txBody>
          <a:bodyPr>
            <a:normAutofit fontScale="92500" lnSpcReduction="10000"/>
          </a:bodyPr>
          <a:lstStyle/>
          <a:p>
            <a:r>
              <a:rPr lang="en-US" dirty="0"/>
              <a:t>Critique of Liberalism: “What does liberalism achieve? ‘Man is not freed from religion; he receives freedom of religion. He is not freed from property; he receives freedom of property. He is not freed from the egoism of trade; he receives freedom to trade’ </a:t>
            </a:r>
            <a:r>
              <a:rPr lang="en-US" sz="800" dirty="0"/>
              <a:t>(Marx, 2000, p. 63). </a:t>
            </a:r>
          </a:p>
          <a:p>
            <a:r>
              <a:rPr lang="en-US" dirty="0"/>
              <a:t>Materialism and Economic Determinism: values and conflict come from economic structures and conditions: Capitalist industrialization exploits labor class and Creates inequality: </a:t>
            </a:r>
          </a:p>
          <a:p>
            <a:pPr lvl="1"/>
            <a:r>
              <a:rPr lang="en-US" dirty="0"/>
              <a:t>Scientific dialectical progression of history will replace capitalist structures and their supporters with a just system where classes merge and the state withers away</a:t>
            </a:r>
          </a:p>
          <a:p>
            <a:pPr lvl="2"/>
            <a:r>
              <a:rPr lang="en-US" sz="2000" dirty="0"/>
              <a:t>Revolutionary or evolutionary? </a:t>
            </a:r>
            <a:r>
              <a:rPr lang="en-US" sz="2000" b="1" dirty="0">
                <a:solidFill>
                  <a:srgbClr val="FFFF00"/>
                </a:solidFill>
              </a:rPr>
              <a:t>Leninism</a:t>
            </a:r>
            <a:r>
              <a:rPr lang="en-US" sz="2000" dirty="0"/>
              <a:t> and early Marxism: the owners will   not cede willingly so “working class” will have to take it. </a:t>
            </a:r>
          </a:p>
          <a:p>
            <a:pPr lvl="3"/>
            <a:r>
              <a:rPr lang="en-US" sz="2100" dirty="0"/>
              <a:t>“</a:t>
            </a:r>
            <a:r>
              <a:rPr lang="en-US" sz="2100" b="1" dirty="0">
                <a:solidFill>
                  <a:srgbClr val="FFFF00"/>
                </a:solidFill>
              </a:rPr>
              <a:t>evolutionary socialism</a:t>
            </a:r>
            <a:r>
              <a:rPr lang="en-US" sz="2100" dirty="0"/>
              <a:t>” (p.124): suffrage as a means for socialism to win through the enfranchisement of the working class in a democracy</a:t>
            </a:r>
          </a:p>
          <a:p>
            <a:pPr lvl="2"/>
            <a:r>
              <a:rPr lang="en-US" sz="2000" dirty="0"/>
              <a:t>Populist or </a:t>
            </a:r>
            <a:r>
              <a:rPr lang="en-US" sz="2000" b="1" dirty="0">
                <a:solidFill>
                  <a:srgbClr val="FFFF00"/>
                </a:solidFill>
              </a:rPr>
              <a:t>vanguard</a:t>
            </a:r>
            <a:r>
              <a:rPr lang="en-US" sz="2000" dirty="0"/>
              <a:t>? Industrial (or peasant) uprising vs. </a:t>
            </a:r>
            <a:r>
              <a:rPr lang="en-US" sz="2000" b="1" dirty="0">
                <a:solidFill>
                  <a:srgbClr val="FFFF00"/>
                </a:solidFill>
              </a:rPr>
              <a:t>Leninism</a:t>
            </a:r>
            <a:r>
              <a:rPr lang="en-US" sz="2000" dirty="0"/>
              <a:t>’s elite revolutionary coup for emancipation and set up a dictatorship of the proletariat (“democratic in its own way”) </a:t>
            </a:r>
          </a:p>
          <a:p>
            <a:endParaRPr lang="en-US" b="1" dirty="0"/>
          </a:p>
        </p:txBody>
      </p:sp>
      <p:sp>
        <p:nvSpPr>
          <p:cNvPr id="4" name="AutoShape 4" descr="Image result for democratic socialis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4" descr="IMG_0003_NE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2193" y="1900162"/>
            <a:ext cx="3088244" cy="2681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B6192447-B7FC-4AE2-AD07-3F5463855516}"/>
              </a:ext>
            </a:extLst>
          </p:cNvPr>
          <p:cNvPicPr>
            <a:picLocks noChangeAspect="1"/>
          </p:cNvPicPr>
          <p:nvPr/>
        </p:nvPicPr>
        <p:blipFill>
          <a:blip r:embed="rId3"/>
          <a:stretch>
            <a:fillRect/>
          </a:stretch>
        </p:blipFill>
        <p:spPr>
          <a:xfrm>
            <a:off x="8882193" y="4698162"/>
            <a:ext cx="3075436" cy="1885171"/>
          </a:xfrm>
          <a:prstGeom prst="rect">
            <a:avLst/>
          </a:prstGeom>
        </p:spPr>
      </p:pic>
    </p:spTree>
    <p:extLst>
      <p:ext uri="{BB962C8B-B14F-4D97-AF65-F5344CB8AC3E}">
        <p14:creationId xmlns:p14="http://schemas.microsoft.com/office/powerpoint/2010/main" val="237997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5811" y="274667"/>
            <a:ext cx="9784080" cy="1508760"/>
          </a:xfrm>
        </p:spPr>
        <p:txBody>
          <a:bodyPr/>
          <a:lstStyle/>
          <a:p>
            <a:pPr algn="ctr"/>
            <a:r>
              <a:rPr lang="en-US" b="1" dirty="0" err="1"/>
              <a:t>iI</a:t>
            </a:r>
            <a:r>
              <a:rPr lang="en-US" b="1" dirty="0"/>
              <a:t>. socialisms</a:t>
            </a:r>
          </a:p>
        </p:txBody>
      </p:sp>
      <p:sp>
        <p:nvSpPr>
          <p:cNvPr id="3" name="Content Placeholder 2"/>
          <p:cNvSpPr>
            <a:spLocks noGrp="1"/>
          </p:cNvSpPr>
          <p:nvPr>
            <p:ph idx="1"/>
          </p:nvPr>
        </p:nvSpPr>
        <p:spPr>
          <a:xfrm>
            <a:off x="155574" y="1900162"/>
            <a:ext cx="8328550" cy="4957838"/>
          </a:xfrm>
        </p:spPr>
        <p:txBody>
          <a:bodyPr>
            <a:normAutofit fontScale="85000" lnSpcReduction="20000"/>
          </a:bodyPr>
          <a:lstStyle/>
          <a:p>
            <a:r>
              <a:rPr lang="en-US" sz="2800" b="1" dirty="0">
                <a:solidFill>
                  <a:srgbClr val="FFFF00"/>
                </a:solidFill>
              </a:rPr>
              <a:t>Core Values of Socialism</a:t>
            </a:r>
          </a:p>
          <a:p>
            <a:pPr lvl="1"/>
            <a:r>
              <a:rPr lang="en-US" sz="2400" dirty="0"/>
              <a:t>Optimists about human nature </a:t>
            </a:r>
            <a:r>
              <a:rPr lang="en-US" sz="900" dirty="0"/>
              <a:t>(p.125)</a:t>
            </a:r>
          </a:p>
          <a:p>
            <a:pPr lvl="1"/>
            <a:r>
              <a:rPr lang="en-US" sz="2400" dirty="0"/>
              <a:t>Equality of Outcome </a:t>
            </a:r>
            <a:r>
              <a:rPr lang="en-US" sz="900" dirty="0"/>
              <a:t>(p.127): </a:t>
            </a:r>
            <a:r>
              <a:rPr lang="en-US" sz="2400" dirty="0"/>
              <a:t>inequalities not due to effort but social structures, thus social structures can change to improve</a:t>
            </a:r>
          </a:p>
          <a:p>
            <a:pPr lvl="1"/>
            <a:r>
              <a:rPr lang="en-US" sz="2400" dirty="0"/>
              <a:t>Community &amp; Cooperation: collective over individual goals, motives          and interests </a:t>
            </a:r>
            <a:r>
              <a:rPr lang="en-US" sz="900" dirty="0"/>
              <a:t>(p.127)</a:t>
            </a:r>
          </a:p>
          <a:p>
            <a:pPr lvl="2"/>
            <a:r>
              <a:rPr lang="en-US" sz="2100" dirty="0"/>
              <a:t>“We are not mere selves, but selves in a situation, in a society...no longer a merely selfish self, but a self constituted by its existence in society...Society does not consist of individuals; it expresses the sum of connections and relationships in which individuals find themselves” </a:t>
            </a:r>
            <a:r>
              <a:rPr lang="en-US" sz="1200" i="1" dirty="0"/>
              <a:t>(Anderson 2014)</a:t>
            </a:r>
          </a:p>
          <a:p>
            <a:endParaRPr lang="en-US" sz="1900" b="1" dirty="0">
              <a:solidFill>
                <a:srgbClr val="FFFF00"/>
              </a:solidFill>
            </a:endParaRPr>
          </a:p>
          <a:p>
            <a:r>
              <a:rPr lang="en-US" sz="2800" b="1" dirty="0">
                <a:solidFill>
                  <a:srgbClr val="FFFF00"/>
                </a:solidFill>
              </a:rPr>
              <a:t>Communism</a:t>
            </a:r>
          </a:p>
          <a:p>
            <a:pPr lvl="1"/>
            <a:r>
              <a:rPr lang="en-US" sz="2400" b="1" dirty="0"/>
              <a:t>The Theory: </a:t>
            </a:r>
            <a:r>
              <a:rPr lang="en-US" sz="2400" dirty="0"/>
              <a:t>the state withers away and communal harmony exists for all, contributing each according to his ability to each according to his need</a:t>
            </a:r>
          </a:p>
          <a:p>
            <a:pPr lvl="1"/>
            <a:r>
              <a:rPr lang="en-US" sz="2400" dirty="0"/>
              <a:t>The Reality: so far, all declared communist parties and states have retained authoritarian state control in the name of the working class to run a planned, command economy and provide services to its people (Marxist-</a:t>
            </a:r>
            <a:r>
              <a:rPr lang="en-US" sz="2400" b="1" dirty="0">
                <a:solidFill>
                  <a:srgbClr val="FFFF00"/>
                </a:solidFill>
              </a:rPr>
              <a:t>Leninism’s</a:t>
            </a:r>
            <a:r>
              <a:rPr lang="en-US" sz="2400" dirty="0"/>
              <a:t> dictatorship of the proletariat)</a:t>
            </a:r>
            <a:endParaRPr lang="en-US" sz="2400" b="1" dirty="0">
              <a:solidFill>
                <a:srgbClr val="FFFF00"/>
              </a:solidFill>
            </a:endParaRPr>
          </a:p>
          <a:p>
            <a:pPr marL="0" indent="0">
              <a:buNone/>
            </a:pPr>
            <a:endParaRPr lang="en-US" sz="2000" b="1" dirty="0"/>
          </a:p>
        </p:txBody>
      </p:sp>
      <p:sp>
        <p:nvSpPr>
          <p:cNvPr id="4" name="AutoShape 4" descr="Image result for democratic socialis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1D745D40-F682-483F-9D96-AAE141BFAEAD}"/>
              </a:ext>
            </a:extLst>
          </p:cNvPr>
          <p:cNvPicPr>
            <a:picLocks noChangeAspect="1"/>
          </p:cNvPicPr>
          <p:nvPr/>
        </p:nvPicPr>
        <p:blipFill>
          <a:blip r:embed="rId2"/>
          <a:stretch>
            <a:fillRect/>
          </a:stretch>
        </p:blipFill>
        <p:spPr>
          <a:xfrm>
            <a:off x="7861012" y="4448022"/>
            <a:ext cx="4242999" cy="650561"/>
          </a:xfrm>
          <a:prstGeom prst="rect">
            <a:avLst/>
          </a:prstGeom>
        </p:spPr>
      </p:pic>
      <p:pic>
        <p:nvPicPr>
          <p:cNvPr id="10" name="Picture 9">
            <a:extLst>
              <a:ext uri="{FF2B5EF4-FFF2-40B4-BE49-F238E27FC236}">
                <a16:creationId xmlns:a16="http://schemas.microsoft.com/office/drawing/2014/main" id="{52145B70-19D5-4085-856D-F43554F772C0}"/>
              </a:ext>
            </a:extLst>
          </p:cNvPr>
          <p:cNvPicPr>
            <a:picLocks noChangeAspect="1"/>
          </p:cNvPicPr>
          <p:nvPr/>
        </p:nvPicPr>
        <p:blipFill>
          <a:blip r:embed="rId3"/>
          <a:stretch>
            <a:fillRect/>
          </a:stretch>
        </p:blipFill>
        <p:spPr>
          <a:xfrm>
            <a:off x="2623160" y="4452022"/>
            <a:ext cx="5164564" cy="642559"/>
          </a:xfrm>
          <a:prstGeom prst="rect">
            <a:avLst/>
          </a:prstGeom>
        </p:spPr>
      </p:pic>
      <p:pic>
        <p:nvPicPr>
          <p:cNvPr id="11" name="Picture 2" descr="Capitalism vs Socialism - Economics Help">
            <a:extLst>
              <a:ext uri="{FF2B5EF4-FFF2-40B4-BE49-F238E27FC236}">
                <a16:creationId xmlns:a16="http://schemas.microsoft.com/office/drawing/2014/main" id="{E5F92F91-F285-4627-A32B-2ECD77DAE0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400" y="1900161"/>
            <a:ext cx="4081705" cy="2478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51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7982" y="250506"/>
            <a:ext cx="6641804" cy="1508760"/>
          </a:xfrm>
        </p:spPr>
        <p:txBody>
          <a:bodyPr>
            <a:normAutofit/>
          </a:bodyPr>
          <a:lstStyle/>
          <a:p>
            <a:pPr algn="ctr"/>
            <a:r>
              <a:rPr lang="en-US" sz="3200" b="1" dirty="0"/>
              <a:t>DEMOCRATIC socialism                    &amp; social democracy</a:t>
            </a:r>
          </a:p>
        </p:txBody>
      </p:sp>
      <p:sp>
        <p:nvSpPr>
          <p:cNvPr id="3" name="Content Placeholder 2"/>
          <p:cNvSpPr>
            <a:spLocks noGrp="1"/>
          </p:cNvSpPr>
          <p:nvPr>
            <p:ph idx="1"/>
          </p:nvPr>
        </p:nvSpPr>
        <p:spPr>
          <a:xfrm>
            <a:off x="0" y="1900162"/>
            <a:ext cx="6368642" cy="5158364"/>
          </a:xfrm>
        </p:spPr>
        <p:txBody>
          <a:bodyPr>
            <a:normAutofit fontScale="92500" lnSpcReduction="10000"/>
          </a:bodyPr>
          <a:lstStyle/>
          <a:p>
            <a:r>
              <a:rPr lang="en-US" b="1" dirty="0">
                <a:solidFill>
                  <a:srgbClr val="FFFF00"/>
                </a:solidFill>
              </a:rPr>
              <a:t>Socialism</a:t>
            </a:r>
            <a:r>
              <a:rPr lang="en-US" i="1" dirty="0"/>
              <a:t>: </a:t>
            </a:r>
            <a:r>
              <a:rPr lang="en-US" dirty="0"/>
              <a:t>“a system of government that provides citizens with health insurance, retirement support, and access to free higher education.” </a:t>
            </a:r>
          </a:p>
          <a:p>
            <a:pPr lvl="1"/>
            <a:r>
              <a:rPr lang="en-US" sz="2200" dirty="0"/>
              <a:t>Plus individual liberties that Communists called “bourgeois”</a:t>
            </a:r>
            <a:r>
              <a:rPr lang="en-US" sz="700" i="1" dirty="0"/>
              <a:t>(EJ Dionne)</a:t>
            </a:r>
            <a:endParaRPr lang="en-US" sz="700" dirty="0"/>
          </a:p>
          <a:p>
            <a:r>
              <a:rPr lang="en-US" sz="1900" b="1" dirty="0">
                <a:solidFill>
                  <a:srgbClr val="FFFF00"/>
                </a:solidFill>
              </a:rPr>
              <a:t>Democratic socialists</a:t>
            </a:r>
            <a:r>
              <a:rPr lang="en-US" sz="1900" dirty="0"/>
              <a:t> “committed to systemic transformation of the economy from capitalism to socialism, whereas </a:t>
            </a:r>
            <a:r>
              <a:rPr lang="en-US" sz="1900" b="1" dirty="0">
                <a:solidFill>
                  <a:srgbClr val="FFFF00"/>
                </a:solidFill>
              </a:rPr>
              <a:t>Social democracy </a:t>
            </a:r>
            <a:r>
              <a:rPr lang="en-US" sz="1900" dirty="0"/>
              <a:t>is concerned with reforming and humanizing capitalism through the framework of a welfare state.”</a:t>
            </a:r>
            <a:endParaRPr lang="en-US" sz="1900" b="1" dirty="0"/>
          </a:p>
          <a:p>
            <a:r>
              <a:rPr lang="en-US" sz="2400" b="1" dirty="0"/>
              <a:t>Socialism in the USA</a:t>
            </a:r>
          </a:p>
          <a:p>
            <a:pPr lvl="3"/>
            <a:r>
              <a:rPr lang="en-US" sz="2000" b="1" dirty="0"/>
              <a:t>1912: </a:t>
            </a:r>
            <a:r>
              <a:rPr lang="en-US" sz="2000" dirty="0"/>
              <a:t>socialists held 1200 metro offices </a:t>
            </a:r>
            <a:r>
              <a:rPr lang="en-US" sz="1700" dirty="0"/>
              <a:t>(79 mayors) </a:t>
            </a:r>
            <a:r>
              <a:rPr lang="en-US" sz="2000" dirty="0"/>
              <a:t>&amp; Eugene Debs wins 6% of the popular vote for Pres</a:t>
            </a:r>
          </a:p>
          <a:p>
            <a:pPr lvl="3"/>
            <a:r>
              <a:rPr lang="en-US" sz="2000" b="1" dirty="0"/>
              <a:t>Red Scare x New Deal Liberalism: </a:t>
            </a:r>
            <a:r>
              <a:rPr lang="en-US" sz="2000" dirty="0"/>
              <a:t>decline in American socialism</a:t>
            </a:r>
          </a:p>
          <a:p>
            <a:pPr lvl="3"/>
            <a:r>
              <a:rPr lang="en-US" sz="2000" b="1" dirty="0"/>
              <a:t>End of Cold War x 2008 Great Recession/2020 Covid economic upheaval: </a:t>
            </a:r>
            <a:r>
              <a:rPr lang="en-US" sz="1900" dirty="0"/>
              <a:t>it’s back</a:t>
            </a:r>
          </a:p>
          <a:p>
            <a:pPr lvl="4"/>
            <a:r>
              <a:rPr lang="en-US" sz="1900" dirty="0"/>
              <a:t>Bernie 2016 &amp; 2020</a:t>
            </a:r>
          </a:p>
        </p:txBody>
      </p:sp>
      <p:sp>
        <p:nvSpPr>
          <p:cNvPr id="4" name="AutoShape 4" descr="Image result for democratic socialis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Image result for democratic socialis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1174" y="1890556"/>
            <a:ext cx="2608994" cy="17361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democratic socialis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1173" y="3560310"/>
            <a:ext cx="2608995" cy="15853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CF41C4E-9510-42B3-96DA-C7E2F9E5D2AF}"/>
              </a:ext>
            </a:extLst>
          </p:cNvPr>
          <p:cNvPicPr>
            <a:picLocks noChangeAspect="1"/>
          </p:cNvPicPr>
          <p:nvPr/>
        </p:nvPicPr>
        <p:blipFill>
          <a:blip r:embed="rId5"/>
          <a:stretch>
            <a:fillRect/>
          </a:stretch>
        </p:blipFill>
        <p:spPr>
          <a:xfrm>
            <a:off x="9461173" y="5081134"/>
            <a:ext cx="2612854" cy="1585327"/>
          </a:xfrm>
          <a:prstGeom prst="rect">
            <a:avLst/>
          </a:prstGeom>
        </p:spPr>
      </p:pic>
      <p:pic>
        <p:nvPicPr>
          <p:cNvPr id="1026" name="Picture 2" descr="Is there a difference between social democracy and democratic socialism? -  Quora">
            <a:extLst>
              <a:ext uri="{FF2B5EF4-FFF2-40B4-BE49-F238E27FC236}">
                <a16:creationId xmlns:a16="http://schemas.microsoft.com/office/drawing/2014/main" id="{DB6B122B-B247-4A01-9D0E-DFD5455E2F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4374" y="1879705"/>
            <a:ext cx="3157776" cy="478675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B74B8E2-9E64-46DD-8796-51052637ABB0}"/>
              </a:ext>
            </a:extLst>
          </p:cNvPr>
          <p:cNvSpPr txBox="1"/>
          <p:nvPr/>
        </p:nvSpPr>
        <p:spPr>
          <a:xfrm>
            <a:off x="7807751" y="6666461"/>
            <a:ext cx="6264110" cy="215444"/>
          </a:xfrm>
          <a:prstGeom prst="rect">
            <a:avLst/>
          </a:prstGeom>
          <a:noFill/>
        </p:spPr>
        <p:txBody>
          <a:bodyPr wrap="square">
            <a:spAutoFit/>
          </a:bodyPr>
          <a:lstStyle/>
          <a:p>
            <a:r>
              <a:rPr lang="en-US" sz="800" dirty="0"/>
              <a:t>https://www.quora.com/Is-there-a-difference-between-social-democracy-and-democratic-socialism</a:t>
            </a:r>
          </a:p>
        </p:txBody>
      </p:sp>
      <p:sp>
        <p:nvSpPr>
          <p:cNvPr id="16" name="TextBox 15">
            <a:extLst>
              <a:ext uri="{FF2B5EF4-FFF2-40B4-BE49-F238E27FC236}">
                <a16:creationId xmlns:a16="http://schemas.microsoft.com/office/drawing/2014/main" id="{9FFCBD51-93B9-41ED-948C-DEABF52524E0}"/>
              </a:ext>
            </a:extLst>
          </p:cNvPr>
          <p:cNvSpPr txBox="1"/>
          <p:nvPr/>
        </p:nvSpPr>
        <p:spPr>
          <a:xfrm>
            <a:off x="-13174" y="6686918"/>
            <a:ext cx="7206792" cy="215444"/>
          </a:xfrm>
          <a:prstGeom prst="rect">
            <a:avLst/>
          </a:prstGeom>
          <a:noFill/>
        </p:spPr>
        <p:txBody>
          <a:bodyPr wrap="square">
            <a:spAutoFit/>
          </a:bodyPr>
          <a:lstStyle/>
          <a:p>
            <a:r>
              <a:rPr lang="en-US" sz="800" dirty="0"/>
              <a:t>https://jclibrary.info/wp-content/uploads/2020_Programs-Adult/Do-Social-Democracies-Work-Lecture.pdf</a:t>
            </a:r>
          </a:p>
        </p:txBody>
      </p:sp>
      <p:pic>
        <p:nvPicPr>
          <p:cNvPr id="1028" name="Picture 4" descr="Do Social Democracies Work?">
            <a:extLst>
              <a:ext uri="{FF2B5EF4-FFF2-40B4-BE49-F238E27FC236}">
                <a16:creationId xmlns:a16="http://schemas.microsoft.com/office/drawing/2014/main" id="{148E1992-0139-4216-8066-6D3253DD59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7434" y="418268"/>
            <a:ext cx="3282247" cy="110256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Do Social Democracies Work?">
            <a:extLst>
              <a:ext uri="{FF2B5EF4-FFF2-40B4-BE49-F238E27FC236}">
                <a16:creationId xmlns:a16="http://schemas.microsoft.com/office/drawing/2014/main" id="{6E467528-0ED3-4429-9C33-210642ACC2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87" y="418268"/>
            <a:ext cx="3282247" cy="1102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85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2" y="1887596"/>
            <a:ext cx="9175580" cy="4990437"/>
          </a:xfrm>
        </p:spPr>
        <p:txBody>
          <a:bodyPr>
            <a:normAutofit fontScale="92500" lnSpcReduction="10000"/>
          </a:bodyPr>
          <a:lstStyle/>
          <a:p>
            <a:pPr lvl="1"/>
            <a:r>
              <a:rPr lang="en-US" sz="2200" dirty="0"/>
              <a:t>The state is corrupting: “Authority is the root cause of all our misery” </a:t>
            </a:r>
          </a:p>
          <a:p>
            <a:pPr lvl="1"/>
            <a:r>
              <a:rPr lang="en-US" sz="2200" dirty="0"/>
              <a:t>“What we intend to put in place of the State? …Nothing whatever!” </a:t>
            </a:r>
            <a:r>
              <a:rPr lang="en-US" sz="1100" i="1" dirty="0"/>
              <a:t>(1895 Anarchist Manifesto)</a:t>
            </a:r>
          </a:p>
          <a:p>
            <a:pPr lvl="1"/>
            <a:endParaRPr lang="en-US" sz="900" dirty="0"/>
          </a:p>
          <a:p>
            <a:pPr lvl="1"/>
            <a:r>
              <a:rPr lang="en-US" sz="2200" dirty="0"/>
              <a:t>Advocates stateless society where individuals cooperate voluntarily to create progress and justice</a:t>
            </a:r>
          </a:p>
          <a:p>
            <a:pPr lvl="2"/>
            <a:r>
              <a:rPr lang="en-US" sz="1600" dirty="0"/>
              <a:t>Optimistic about human nature: ‘recognition of the force that is borrowed by each man from the practice of mutual aid; of the close dependency of everyone's happiness upon the happiness of all; of the sense of justice, or equity, which brings the individual to consider the rights of every other… equal to his own.             Upon this broad, necessary foundation higher moral feelings are developed.’ </a:t>
            </a:r>
            <a:r>
              <a:rPr lang="en-US" sz="700" i="1" dirty="0"/>
              <a:t>(Kropotkin)</a:t>
            </a:r>
          </a:p>
          <a:p>
            <a:pPr lvl="2"/>
            <a:endParaRPr lang="en-US" sz="700" i="1" dirty="0"/>
          </a:p>
          <a:p>
            <a:pPr lvl="1"/>
            <a:r>
              <a:rPr lang="en-US" sz="2400" b="1" dirty="0"/>
              <a:t>Anarchism(s)</a:t>
            </a:r>
            <a:r>
              <a:rPr lang="en-US" sz="2400" dirty="0"/>
              <a:t>:</a:t>
            </a:r>
          </a:p>
          <a:p>
            <a:pPr lvl="2"/>
            <a:r>
              <a:rPr lang="en-US" sz="1700" b="1" dirty="0"/>
              <a:t>Anarcho-Capitalism (</a:t>
            </a:r>
            <a:r>
              <a:rPr lang="en-US" sz="1700" b="1" dirty="0" err="1"/>
              <a:t>Ancap</a:t>
            </a:r>
            <a:r>
              <a:rPr lang="en-US" sz="1700" b="1" dirty="0"/>
              <a:t>): </a:t>
            </a:r>
            <a:r>
              <a:rPr lang="en-US" sz="1700" dirty="0"/>
              <a:t>free-market private property advocates</a:t>
            </a:r>
          </a:p>
          <a:p>
            <a:pPr lvl="2"/>
            <a:r>
              <a:rPr lang="en-US" sz="1700" b="1" dirty="0"/>
              <a:t>Anarch0-Socialism: “</a:t>
            </a:r>
            <a:r>
              <a:rPr lang="en-US" sz="1700" dirty="0"/>
              <a:t>liberty without socialism is injustice; socialism without liberty is slavery           and brutality” </a:t>
            </a:r>
            <a:r>
              <a:rPr lang="en-US" sz="1000" i="1" dirty="0"/>
              <a:t>(Bakunin)</a:t>
            </a:r>
          </a:p>
          <a:p>
            <a:pPr lvl="2"/>
            <a:r>
              <a:rPr lang="en-US" sz="1700" b="1" dirty="0"/>
              <a:t>Existentialist</a:t>
            </a:r>
            <a:r>
              <a:rPr lang="en-US" sz="1600" b="1" dirty="0"/>
              <a:t>: </a:t>
            </a:r>
            <a:r>
              <a:rPr lang="en-US" sz="1600" dirty="0"/>
              <a:t>acting according to our own values in a universe of meaninglessness: destinies not dependent on economic or social conditions</a:t>
            </a:r>
          </a:p>
          <a:p>
            <a:pPr lvl="3"/>
            <a:r>
              <a:rPr lang="en-US" dirty="0"/>
              <a:t>Decentralization and action to make “dominant forces renounce their grip …to overcome       hegemonic, hierarchical and oppressive” society - “only individuals are sovereign” </a:t>
            </a:r>
            <a:r>
              <a:rPr lang="en-US" sz="800" i="1" dirty="0"/>
              <a:t>(Sartre)</a:t>
            </a:r>
          </a:p>
          <a:p>
            <a:pPr lvl="3"/>
            <a:r>
              <a:rPr lang="en-US" dirty="0"/>
              <a:t>Nihilist selfishness or Humanist affirmation of agreed responsibilities </a:t>
            </a:r>
          </a:p>
          <a:p>
            <a:pPr lvl="1"/>
            <a:endParaRPr lang="en-US" sz="900" b="1" dirty="0">
              <a:solidFill>
                <a:srgbClr val="FFFF00"/>
              </a:solidFill>
            </a:endParaRPr>
          </a:p>
          <a:p>
            <a:pPr lvl="2"/>
            <a:endParaRPr lang="en-US" sz="1600" dirty="0"/>
          </a:p>
        </p:txBody>
      </p:sp>
      <p:sp>
        <p:nvSpPr>
          <p:cNvPr id="7" name="Rectangle 6"/>
          <p:cNvSpPr/>
          <p:nvPr/>
        </p:nvSpPr>
        <p:spPr>
          <a:xfrm>
            <a:off x="0" y="6638155"/>
            <a:ext cx="8715952" cy="215444"/>
          </a:xfrm>
          <a:prstGeom prst="rect">
            <a:avLst/>
          </a:prstGeom>
        </p:spPr>
        <p:txBody>
          <a:bodyPr wrap="square">
            <a:spAutoFit/>
          </a:bodyPr>
          <a:lstStyle/>
          <a:p>
            <a:r>
              <a:rPr lang="en-US" sz="800" b="1" dirty="0">
                <a:hlinkClick r:id="rId3"/>
              </a:rPr>
              <a:t>http://dwardmac.pitzer.edu/Anarchist_Archives/bright/nettlau/manifesto.html</a:t>
            </a:r>
            <a:r>
              <a:rPr lang="en-US" sz="800" b="1" dirty="0"/>
              <a:t> </a:t>
            </a:r>
          </a:p>
        </p:txBody>
      </p:sp>
      <p:sp>
        <p:nvSpPr>
          <p:cNvPr id="12" name="TextBox 11">
            <a:extLst>
              <a:ext uri="{FF2B5EF4-FFF2-40B4-BE49-F238E27FC236}">
                <a16:creationId xmlns:a16="http://schemas.microsoft.com/office/drawing/2014/main" id="{8A32F7D4-7FA4-4BB0-B391-89D980DD621E}"/>
              </a:ext>
            </a:extLst>
          </p:cNvPr>
          <p:cNvSpPr txBox="1"/>
          <p:nvPr/>
        </p:nvSpPr>
        <p:spPr>
          <a:xfrm>
            <a:off x="5927640" y="6563887"/>
            <a:ext cx="6094520" cy="215444"/>
          </a:xfrm>
          <a:prstGeom prst="rect">
            <a:avLst/>
          </a:prstGeom>
          <a:noFill/>
        </p:spPr>
        <p:txBody>
          <a:bodyPr wrap="square">
            <a:spAutoFit/>
          </a:bodyPr>
          <a:lstStyle/>
          <a:p>
            <a:pPr algn="r"/>
            <a:r>
              <a:rPr lang="en-US" sz="800" dirty="0">
                <a:hlinkClick r:id="rId4"/>
              </a:rPr>
              <a:t>https://www.cato.org/commentary/liberaltarians</a:t>
            </a:r>
            <a:r>
              <a:rPr lang="en-US" sz="800" dirty="0"/>
              <a:t> </a:t>
            </a:r>
          </a:p>
        </p:txBody>
      </p:sp>
      <p:pic>
        <p:nvPicPr>
          <p:cNvPr id="1028" name="Picture 4" descr="Anarcho Capitalism and Geopolitics as Defined by Tom Luongo - Conservative  Hippie Podcast">
            <a:extLst>
              <a:ext uri="{FF2B5EF4-FFF2-40B4-BE49-F238E27FC236}">
                <a16:creationId xmlns:a16="http://schemas.microsoft.com/office/drawing/2014/main" id="{A3BF3A1F-C26F-4375-B063-7A01A7FB6F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3636" y="4077608"/>
            <a:ext cx="3574472" cy="257744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FBF7D82-58E9-49FE-B484-8F0F1C5300A7}"/>
              </a:ext>
            </a:extLst>
          </p:cNvPr>
          <p:cNvSpPr txBox="1"/>
          <p:nvPr/>
        </p:nvSpPr>
        <p:spPr>
          <a:xfrm>
            <a:off x="6097480" y="6673850"/>
            <a:ext cx="6094520" cy="215444"/>
          </a:xfrm>
          <a:prstGeom prst="rect">
            <a:avLst/>
          </a:prstGeom>
          <a:noFill/>
        </p:spPr>
        <p:txBody>
          <a:bodyPr wrap="square">
            <a:spAutoFit/>
          </a:bodyPr>
          <a:lstStyle/>
          <a:p>
            <a:pPr algn="r"/>
            <a:r>
              <a:rPr lang="en-US" sz="800" dirty="0"/>
              <a:t>https://www.theconservativehippie.com/2020/10/anarcho-capitalism-and-geopolitics-as-defined-by-tom-luongo/</a:t>
            </a:r>
          </a:p>
        </p:txBody>
      </p:sp>
      <p:sp>
        <p:nvSpPr>
          <p:cNvPr id="11" name="TextBox 10">
            <a:extLst>
              <a:ext uri="{FF2B5EF4-FFF2-40B4-BE49-F238E27FC236}">
                <a16:creationId xmlns:a16="http://schemas.microsoft.com/office/drawing/2014/main" id="{FFECB371-51F3-444D-9F33-76E91CBFD263}"/>
              </a:ext>
            </a:extLst>
          </p:cNvPr>
          <p:cNvSpPr txBox="1"/>
          <p:nvPr/>
        </p:nvSpPr>
        <p:spPr>
          <a:xfrm>
            <a:off x="1088489" y="6658462"/>
            <a:ext cx="6120062" cy="230832"/>
          </a:xfrm>
          <a:prstGeom prst="rect">
            <a:avLst/>
          </a:prstGeom>
          <a:noFill/>
        </p:spPr>
        <p:txBody>
          <a:bodyPr wrap="square">
            <a:spAutoFit/>
          </a:bodyPr>
          <a:lstStyle/>
          <a:p>
            <a:pPr algn="r"/>
            <a:r>
              <a:rPr lang="en-US" sz="900" dirty="0"/>
              <a:t>https://warontherocks.com/2020/06/what-antifa-is-what-it-isnt-and-why-it-matters/</a:t>
            </a:r>
          </a:p>
        </p:txBody>
      </p:sp>
      <p:sp>
        <p:nvSpPr>
          <p:cNvPr id="13" name="TextBox 12">
            <a:extLst>
              <a:ext uri="{FF2B5EF4-FFF2-40B4-BE49-F238E27FC236}">
                <a16:creationId xmlns:a16="http://schemas.microsoft.com/office/drawing/2014/main" id="{C0614B08-BB92-40AC-8789-D59DB2ADD1BC}"/>
              </a:ext>
            </a:extLst>
          </p:cNvPr>
          <p:cNvSpPr txBox="1"/>
          <p:nvPr/>
        </p:nvSpPr>
        <p:spPr>
          <a:xfrm>
            <a:off x="0" y="6465946"/>
            <a:ext cx="6537158" cy="215444"/>
          </a:xfrm>
          <a:prstGeom prst="rect">
            <a:avLst/>
          </a:prstGeom>
          <a:noFill/>
        </p:spPr>
        <p:txBody>
          <a:bodyPr wrap="square">
            <a:spAutoFit/>
          </a:bodyPr>
          <a:lstStyle/>
          <a:p>
            <a:r>
              <a:rPr lang="en-US" sz="800" i="1"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https://iai.tv/articles/sartres-anarchist-philosophy-auid-1242</a:t>
            </a:r>
            <a:endParaRPr lang="en-US" sz="800" dirty="0"/>
          </a:p>
        </p:txBody>
      </p:sp>
      <p:sp>
        <p:nvSpPr>
          <p:cNvPr id="15" name="Title 1">
            <a:extLst>
              <a:ext uri="{FF2B5EF4-FFF2-40B4-BE49-F238E27FC236}">
                <a16:creationId xmlns:a16="http://schemas.microsoft.com/office/drawing/2014/main" id="{3A796E77-F021-45A8-B507-38F9AB420183}"/>
              </a:ext>
            </a:extLst>
          </p:cNvPr>
          <p:cNvSpPr>
            <a:spLocks noGrp="1"/>
          </p:cNvSpPr>
          <p:nvPr>
            <p:ph type="title"/>
          </p:nvPr>
        </p:nvSpPr>
        <p:spPr>
          <a:xfrm>
            <a:off x="825500" y="239713"/>
            <a:ext cx="9783763" cy="1508125"/>
          </a:xfrm>
        </p:spPr>
        <p:txBody>
          <a:bodyPr/>
          <a:lstStyle/>
          <a:p>
            <a:pPr algn="ctr"/>
            <a:r>
              <a:rPr lang="en-US" b="1" dirty="0" err="1"/>
              <a:t>iII</a:t>
            </a:r>
            <a:r>
              <a:rPr lang="en-US" b="1" dirty="0"/>
              <a:t>. anarchism</a:t>
            </a:r>
          </a:p>
        </p:txBody>
      </p:sp>
      <p:pic>
        <p:nvPicPr>
          <p:cNvPr id="17" name="Picture 10" descr="https://ericgerlachdotcom.files.wordpress.com/2013/10/anarchists-with-sign.jpg">
            <a:extLst>
              <a:ext uri="{FF2B5EF4-FFF2-40B4-BE49-F238E27FC236}">
                <a16:creationId xmlns:a16="http://schemas.microsoft.com/office/drawing/2014/main" id="{65A92858-12C5-4126-8725-53B0A0CC31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2717" y="1912342"/>
            <a:ext cx="3061577" cy="206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13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501227" y="477039"/>
            <a:ext cx="11178938" cy="1508760"/>
          </a:xfrm>
        </p:spPr>
        <p:txBody>
          <a:bodyPr>
            <a:normAutofit fontScale="90000"/>
          </a:bodyPr>
          <a:lstStyle/>
          <a:p>
            <a:pPr algn="ctr"/>
            <a:r>
              <a:rPr lang="en-US" sz="4000" b="1" dirty="0">
                <a:solidFill>
                  <a:schemeClr val="bg1"/>
                </a:solidFill>
              </a:rPr>
              <a:t>“Freedom and Equality” </a:t>
            </a:r>
            <a:br>
              <a:rPr lang="en-US" sz="4000" b="1" dirty="0">
                <a:solidFill>
                  <a:schemeClr val="bg1"/>
                </a:solidFill>
              </a:rPr>
            </a:br>
            <a:r>
              <a:rPr lang="en-US" sz="4000" b="1" dirty="0">
                <a:solidFill>
                  <a:schemeClr val="bg1"/>
                </a:solidFill>
              </a:rPr>
              <a:t>without the State? </a:t>
            </a:r>
            <a:br>
              <a:rPr lang="en-US" sz="4000" b="1" dirty="0">
                <a:solidFill>
                  <a:schemeClr val="bg1"/>
                </a:solidFill>
              </a:rPr>
            </a:br>
            <a:endParaRPr lang="en-US" b="1" dirty="0">
              <a:solidFill>
                <a:schemeClr val="bg1"/>
              </a:solidFill>
            </a:endParaRPr>
          </a:p>
        </p:txBody>
      </p:sp>
      <p:sp>
        <p:nvSpPr>
          <p:cNvPr id="6" name="Content Placeholder 2"/>
          <p:cNvSpPr>
            <a:spLocks noGrp="1"/>
          </p:cNvSpPr>
          <p:nvPr>
            <p:ph idx="1"/>
          </p:nvPr>
        </p:nvSpPr>
        <p:spPr>
          <a:xfrm>
            <a:off x="120570" y="1887596"/>
            <a:ext cx="8787759" cy="5281459"/>
          </a:xfrm>
        </p:spPr>
        <p:txBody>
          <a:bodyPr>
            <a:normAutofit/>
          </a:bodyPr>
          <a:lstStyle/>
          <a:p>
            <a:r>
              <a:rPr lang="en-US" sz="2400" b="1" dirty="0">
                <a:solidFill>
                  <a:srgbClr val="FFFF00"/>
                </a:solidFill>
              </a:rPr>
              <a:t>Capitol Hill Autonomous Zones  </a:t>
            </a:r>
            <a:r>
              <a:rPr lang="en-US" sz="2000" dirty="0"/>
              <a:t>(</a:t>
            </a:r>
            <a:r>
              <a:rPr lang="en-US" sz="2000" b="1" dirty="0">
                <a:solidFill>
                  <a:srgbClr val="FFFF00"/>
                </a:solidFill>
              </a:rPr>
              <a:t>Occupied Protest/Organized Protest</a:t>
            </a:r>
            <a:r>
              <a:rPr lang="en-US" sz="2000" dirty="0"/>
              <a:t>)</a:t>
            </a:r>
          </a:p>
          <a:p>
            <a:pPr lvl="1"/>
            <a:r>
              <a:rPr lang="en-US" sz="1800" dirty="0"/>
              <a:t>It’s Going Down: digital community from anarchist, anti-fascist, autonomous anti-capitalist and anti-colonial movements. Our mission is to provide a …platform to publicize and promote revolutionary theory and action.”</a:t>
            </a:r>
          </a:p>
          <a:p>
            <a:pPr lvl="1" fontAlgn="base"/>
            <a:r>
              <a:rPr lang="en-US" sz="1800" dirty="0"/>
              <a:t>4 Shootings and the end of the experiment:</a:t>
            </a:r>
          </a:p>
          <a:p>
            <a:pPr lvl="2" fontAlgn="base"/>
            <a:r>
              <a:rPr lang="en-US" sz="1600" dirty="0"/>
              <a:t>Fire Dept had not entered the zone because procedure is to wait for the Police. </a:t>
            </a:r>
          </a:p>
          <a:p>
            <a:pPr lvl="2" fontAlgn="base"/>
            <a:r>
              <a:rPr lang="en-US" sz="1600" dirty="0"/>
              <a:t>When Police officers did enter, they encountered hostility </a:t>
            </a:r>
          </a:p>
          <a:p>
            <a:pPr lvl="2" fontAlgn="base"/>
            <a:r>
              <a:rPr lang="en-US" sz="1600" dirty="0"/>
              <a:t>No suspects identified in the cases, and Police were looking for witnesses.</a:t>
            </a:r>
          </a:p>
          <a:p>
            <a:r>
              <a:rPr lang="en-US" sz="2000" b="1" dirty="0">
                <a:solidFill>
                  <a:schemeClr val="bg2"/>
                </a:solidFill>
              </a:rPr>
              <a:t>ANTIFA</a:t>
            </a:r>
            <a:r>
              <a:rPr lang="en-US" sz="1600" b="1" dirty="0">
                <a:solidFill>
                  <a:schemeClr val="bg2"/>
                </a:solidFill>
              </a:rPr>
              <a:t>: </a:t>
            </a:r>
            <a:r>
              <a:rPr lang="en-US" dirty="0">
                <a:solidFill>
                  <a:schemeClr val="bg2"/>
                </a:solidFill>
              </a:rPr>
              <a:t>short for anti-fascist — a loose network of groups and individuals who coordinate activism in different areas within and outside the US. </a:t>
            </a:r>
          </a:p>
          <a:p>
            <a:pPr lvl="3"/>
            <a:r>
              <a:rPr lang="en-US" dirty="0">
                <a:solidFill>
                  <a:schemeClr val="bg2"/>
                </a:solidFill>
              </a:rPr>
              <a:t>“beliefs associated with left end of the spectrum: anarchism, communism, socialism, anti-Racism”</a:t>
            </a:r>
          </a:p>
          <a:p>
            <a:pPr lvl="3"/>
            <a:r>
              <a:rPr lang="en-US" dirty="0">
                <a:solidFill>
                  <a:schemeClr val="bg2"/>
                </a:solidFill>
              </a:rPr>
              <a:t>Like-minded supporters coordinate and make local decisions by “Direct democracy” group consensus</a:t>
            </a:r>
          </a:p>
          <a:p>
            <a:endParaRPr lang="en-US" sz="2000" dirty="0"/>
          </a:p>
        </p:txBody>
      </p:sp>
      <p:sp>
        <p:nvSpPr>
          <p:cNvPr id="12" name="TextBox 11">
            <a:extLst>
              <a:ext uri="{FF2B5EF4-FFF2-40B4-BE49-F238E27FC236}">
                <a16:creationId xmlns:a16="http://schemas.microsoft.com/office/drawing/2014/main" id="{B5534B0E-7A0F-474E-8206-129683E8686F}"/>
              </a:ext>
            </a:extLst>
          </p:cNvPr>
          <p:cNvSpPr txBox="1"/>
          <p:nvPr/>
        </p:nvSpPr>
        <p:spPr>
          <a:xfrm>
            <a:off x="4848" y="6662563"/>
            <a:ext cx="6094520" cy="215444"/>
          </a:xfrm>
          <a:prstGeom prst="rect">
            <a:avLst/>
          </a:prstGeom>
          <a:noFill/>
        </p:spPr>
        <p:txBody>
          <a:bodyPr wrap="square">
            <a:spAutoFit/>
          </a:bodyPr>
          <a:lstStyle/>
          <a:p>
            <a:r>
              <a:rPr lang="en-US" sz="800" dirty="0"/>
              <a:t>https://itsgoingdown.org/get-in-the-zone/</a:t>
            </a:r>
          </a:p>
        </p:txBody>
      </p:sp>
      <p:sp>
        <p:nvSpPr>
          <p:cNvPr id="14" name="TextBox 13">
            <a:extLst>
              <a:ext uri="{FF2B5EF4-FFF2-40B4-BE49-F238E27FC236}">
                <a16:creationId xmlns:a16="http://schemas.microsoft.com/office/drawing/2014/main" id="{F250832A-F781-46CC-AC15-1019E78D3A80}"/>
              </a:ext>
            </a:extLst>
          </p:cNvPr>
          <p:cNvSpPr txBox="1"/>
          <p:nvPr/>
        </p:nvSpPr>
        <p:spPr>
          <a:xfrm>
            <a:off x="2136550" y="6614807"/>
            <a:ext cx="6094520" cy="215444"/>
          </a:xfrm>
          <a:prstGeom prst="rect">
            <a:avLst/>
          </a:prstGeom>
          <a:noFill/>
        </p:spPr>
        <p:txBody>
          <a:bodyPr wrap="square">
            <a:spAutoFit/>
          </a:bodyPr>
          <a:lstStyle/>
          <a:p>
            <a:pPr algn="ctr"/>
            <a:r>
              <a:rPr lang="en-US" sz="800" dirty="0"/>
              <a:t>https://www.nytimes.com/2020/06/22/us/seattle-autonomous-zone-chop-shootings.html</a:t>
            </a:r>
          </a:p>
        </p:txBody>
      </p:sp>
      <p:pic>
        <p:nvPicPr>
          <p:cNvPr id="1030" name="Picture 6" descr="Seattle to end police-free protest zone after shootings - BBC News">
            <a:extLst>
              <a:ext uri="{FF2B5EF4-FFF2-40B4-BE49-F238E27FC236}">
                <a16:creationId xmlns:a16="http://schemas.microsoft.com/office/drawing/2014/main" id="{1B08A820-7730-4353-9E68-DB9E710BC9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16411" y="1967495"/>
            <a:ext cx="3055019" cy="439191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6F35790-1FAB-457A-8BD9-0F81B069DED0}"/>
              </a:ext>
            </a:extLst>
          </p:cNvPr>
          <p:cNvSpPr txBox="1"/>
          <p:nvPr/>
        </p:nvSpPr>
        <p:spPr>
          <a:xfrm>
            <a:off x="6097480" y="6594828"/>
            <a:ext cx="6094520" cy="215444"/>
          </a:xfrm>
          <a:prstGeom prst="rect">
            <a:avLst/>
          </a:prstGeom>
          <a:noFill/>
        </p:spPr>
        <p:txBody>
          <a:bodyPr wrap="square">
            <a:spAutoFit/>
          </a:bodyPr>
          <a:lstStyle/>
          <a:p>
            <a:pPr algn="r"/>
            <a:r>
              <a:rPr lang="en-US" sz="800" dirty="0"/>
              <a:t>https://nypost.com/2020/06/14/clueless-in-seattle-protesters-debate-on-name-for-cop-free-zone/</a:t>
            </a:r>
          </a:p>
        </p:txBody>
      </p:sp>
      <p:pic>
        <p:nvPicPr>
          <p:cNvPr id="2" name="Picture 2" descr="Revolutionary ideals of the Paris Commune live on in Black Lives Matter autonomous  zone in Seattle">
            <a:extLst>
              <a:ext uri="{FF2B5EF4-FFF2-40B4-BE49-F238E27FC236}">
                <a16:creationId xmlns:a16="http://schemas.microsoft.com/office/drawing/2014/main" id="{67A12354-D061-4644-ACE1-D8390A12BA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227" y="315289"/>
            <a:ext cx="2659709" cy="143038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3D700F0-9837-47B6-BA1F-B06336924004}"/>
              </a:ext>
            </a:extLst>
          </p:cNvPr>
          <p:cNvSpPr txBox="1"/>
          <p:nvPr/>
        </p:nvSpPr>
        <p:spPr>
          <a:xfrm>
            <a:off x="6090696" y="6479412"/>
            <a:ext cx="6096000" cy="230832"/>
          </a:xfrm>
          <a:prstGeom prst="rect">
            <a:avLst/>
          </a:prstGeom>
          <a:noFill/>
        </p:spPr>
        <p:txBody>
          <a:bodyPr wrap="square">
            <a:spAutoFit/>
          </a:bodyPr>
          <a:lstStyle/>
          <a:p>
            <a:pPr algn="r"/>
            <a:r>
              <a:rPr lang="en-US" sz="900" dirty="0"/>
              <a:t>https://thedispatch.com/p/the-origins-of-defund-the-police</a:t>
            </a:r>
          </a:p>
        </p:txBody>
      </p:sp>
      <p:pic>
        <p:nvPicPr>
          <p:cNvPr id="15" name="Picture 2">
            <a:extLst>
              <a:ext uri="{FF2B5EF4-FFF2-40B4-BE49-F238E27FC236}">
                <a16:creationId xmlns:a16="http://schemas.microsoft.com/office/drawing/2014/main" id="{D2DF5980-DED7-47C0-87C9-E695D2AA6B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38696" y="345727"/>
            <a:ext cx="1843340" cy="136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25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1596</TotalTime>
  <Words>1145</Words>
  <Application>Microsoft Macintosh PowerPoint</Application>
  <PresentationFormat>Widescreen</PresentationFormat>
  <Paragraphs>78</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Corbel</vt:lpstr>
      <vt:lpstr>Wingdings</vt:lpstr>
      <vt:lpstr>Banded</vt:lpstr>
      <vt:lpstr>Pls 2000 power &amp; politics</vt:lpstr>
      <vt:lpstr>IDEOLOGIES OF THE LEFT: ANARCHISM, COMMUNISM &amp; SOCIALISM</vt:lpstr>
      <vt:lpstr>i. marxism</vt:lpstr>
      <vt:lpstr>iI. socialisms</vt:lpstr>
      <vt:lpstr>DEMOCRATIC socialism                    &amp; social democracy</vt:lpstr>
      <vt:lpstr>iII. anarchism</vt:lpstr>
      <vt:lpstr>“Freedom and Equality”  without the State?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 2000 power &amp; politics</dc:title>
  <dc:creator>Amanda Shannon</dc:creator>
  <cp:lastModifiedBy>Yeoh, Alex</cp:lastModifiedBy>
  <cp:revision>76</cp:revision>
  <dcterms:created xsi:type="dcterms:W3CDTF">2016-04-05T20:20:23Z</dcterms:created>
  <dcterms:modified xsi:type="dcterms:W3CDTF">2021-09-21T16:14:09Z</dcterms:modified>
</cp:coreProperties>
</file>