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59" r:id="rId3"/>
    <p:sldId id="265" r:id="rId4"/>
    <p:sldId id="267" r:id="rId5"/>
    <p:sldId id="284" r:id="rId6"/>
    <p:sldId id="287" r:id="rId7"/>
    <p:sldId id="289" r:id="rId8"/>
    <p:sldId id="290" r:id="rId9"/>
    <p:sldId id="292"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4" autoAdjust="0"/>
    <p:restoredTop sz="80984"/>
  </p:normalViewPr>
  <p:slideViewPr>
    <p:cSldViewPr snapToGrid="0">
      <p:cViewPr varScale="1">
        <p:scale>
          <a:sx n="84" d="100"/>
          <a:sy n="84" d="100"/>
        </p:scale>
        <p:origin x="144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ughn Shannon" userId="cca04e11-67e7-4ddf-99c3-02316a2d4bf1" providerId="ADAL" clId="{9AD27F75-1892-4181-8B1E-6DC9690B806F}"/>
    <pc:docChg chg="custSel addSld delSld modSld">
      <pc:chgData name="Vaughn Shannon" userId="cca04e11-67e7-4ddf-99c3-02316a2d4bf1" providerId="ADAL" clId="{9AD27F75-1892-4181-8B1E-6DC9690B806F}" dt="2021-09-14T17:52:01.978" v="270"/>
      <pc:docMkLst>
        <pc:docMk/>
      </pc:docMkLst>
      <pc:sldChg chg="modSp">
        <pc:chgData name="Vaughn Shannon" userId="cca04e11-67e7-4ddf-99c3-02316a2d4bf1" providerId="ADAL" clId="{9AD27F75-1892-4181-8B1E-6DC9690B806F}" dt="2021-09-14T17:50:53.025" v="268" actId="5793"/>
        <pc:sldMkLst>
          <pc:docMk/>
          <pc:sldMk cId="1743576668" sldId="259"/>
        </pc:sldMkLst>
        <pc:spChg chg="mod">
          <ac:chgData name="Vaughn Shannon" userId="cca04e11-67e7-4ddf-99c3-02316a2d4bf1" providerId="ADAL" clId="{9AD27F75-1892-4181-8B1E-6DC9690B806F}" dt="2021-09-14T17:50:53.025" v="268" actId="5793"/>
          <ac:spMkLst>
            <pc:docMk/>
            <pc:sldMk cId="1743576668" sldId="259"/>
            <ac:spMk id="3" creationId="{00000000-0000-0000-0000-000000000000}"/>
          </ac:spMkLst>
        </pc:spChg>
      </pc:sldChg>
      <pc:sldChg chg="add">
        <pc:chgData name="Vaughn Shannon" userId="cca04e11-67e7-4ddf-99c3-02316a2d4bf1" providerId="ADAL" clId="{9AD27F75-1892-4181-8B1E-6DC9690B806F}" dt="2021-09-14T17:51:22.887" v="269"/>
        <pc:sldMkLst>
          <pc:docMk/>
          <pc:sldMk cId="2379976005" sldId="264"/>
        </pc:sldMkLst>
      </pc:sldChg>
      <pc:sldChg chg="add">
        <pc:chgData name="Vaughn Shannon" userId="cca04e11-67e7-4ddf-99c3-02316a2d4bf1" providerId="ADAL" clId="{9AD27F75-1892-4181-8B1E-6DC9690B806F}" dt="2021-09-14T17:52:01.978" v="270"/>
        <pc:sldMkLst>
          <pc:docMk/>
          <pc:sldMk cId="421029949" sldId="267"/>
        </pc:sldMkLst>
      </pc:sldChg>
      <pc:sldChg chg="addSp delSp modSp add del">
        <pc:chgData name="Vaughn Shannon" userId="cca04e11-67e7-4ddf-99c3-02316a2d4bf1" providerId="ADAL" clId="{9AD27F75-1892-4181-8B1E-6DC9690B806F}" dt="2021-09-14T17:47:39.850" v="136" actId="2696"/>
        <pc:sldMkLst>
          <pc:docMk/>
          <pc:sldMk cId="3330357051" sldId="281"/>
        </pc:sldMkLst>
        <pc:spChg chg="del">
          <ac:chgData name="Vaughn Shannon" userId="cca04e11-67e7-4ddf-99c3-02316a2d4bf1" providerId="ADAL" clId="{9AD27F75-1892-4181-8B1E-6DC9690B806F}" dt="2021-09-14T17:46:36.679" v="86"/>
          <ac:spMkLst>
            <pc:docMk/>
            <pc:sldMk cId="3330357051" sldId="281"/>
            <ac:spMk id="2" creationId="{470562DC-C079-4D21-8263-30D5F8D3513D}"/>
          </ac:spMkLst>
        </pc:spChg>
        <pc:spChg chg="add del">
          <ac:chgData name="Vaughn Shannon" userId="cca04e11-67e7-4ddf-99c3-02316a2d4bf1" providerId="ADAL" clId="{9AD27F75-1892-4181-8B1E-6DC9690B806F}" dt="2021-09-14T17:44:23.666" v="5"/>
          <ac:spMkLst>
            <pc:docMk/>
            <pc:sldMk cId="3330357051" sldId="281"/>
            <ac:spMk id="3" creationId="{5FA31874-0867-4C6A-AFD6-7CE703F72825}"/>
          </ac:spMkLst>
        </pc:spChg>
        <pc:spChg chg="add mod">
          <ac:chgData name="Vaughn Shannon" userId="cca04e11-67e7-4ddf-99c3-02316a2d4bf1" providerId="ADAL" clId="{9AD27F75-1892-4181-8B1E-6DC9690B806F}" dt="2021-09-14T17:46:48.467" v="110" actId="20577"/>
          <ac:spMkLst>
            <pc:docMk/>
            <pc:sldMk cId="3330357051" sldId="281"/>
            <ac:spMk id="13" creationId="{0545D425-C89D-45F3-B803-904AD5BBB3D4}"/>
          </ac:spMkLst>
        </pc:spChg>
        <pc:spChg chg="add mod">
          <ac:chgData name="Vaughn Shannon" userId="cca04e11-67e7-4ddf-99c3-02316a2d4bf1" providerId="ADAL" clId="{9AD27F75-1892-4181-8B1E-6DC9690B806F}" dt="2021-09-14T17:47:35.399" v="134"/>
          <ac:spMkLst>
            <pc:docMk/>
            <pc:sldMk cId="3330357051" sldId="281"/>
            <ac:spMk id="14" creationId="{27FC3E44-442F-4C4E-A2E5-73F6A3757C55}"/>
          </ac:spMkLst>
        </pc:spChg>
        <pc:picChg chg="add del mod">
          <ac:chgData name="Vaughn Shannon" userId="cca04e11-67e7-4ddf-99c3-02316a2d4bf1" providerId="ADAL" clId="{9AD27F75-1892-4181-8B1E-6DC9690B806F}" dt="2021-09-14T17:44:17.746" v="2"/>
          <ac:picMkLst>
            <pc:docMk/>
            <pc:sldMk cId="3330357051" sldId="281"/>
            <ac:picMk id="5" creationId="{455939B0-65C1-4F8C-B0BA-69F044A23C06}"/>
          </ac:picMkLst>
        </pc:picChg>
        <pc:picChg chg="add del">
          <ac:chgData name="Vaughn Shannon" userId="cca04e11-67e7-4ddf-99c3-02316a2d4bf1" providerId="ADAL" clId="{9AD27F75-1892-4181-8B1E-6DC9690B806F}" dt="2021-09-14T17:44:22.267" v="4"/>
          <ac:picMkLst>
            <pc:docMk/>
            <pc:sldMk cId="3330357051" sldId="281"/>
            <ac:picMk id="6" creationId="{B18859FF-10FB-4AA6-B393-A24F6CCF401F}"/>
          </ac:picMkLst>
        </pc:picChg>
        <pc:picChg chg="add del mod">
          <ac:chgData name="Vaughn Shannon" userId="cca04e11-67e7-4ddf-99c3-02316a2d4bf1" providerId="ADAL" clId="{9AD27F75-1892-4181-8B1E-6DC9690B806F}" dt="2021-09-14T17:47:35.399" v="134"/>
          <ac:picMkLst>
            <pc:docMk/>
            <pc:sldMk cId="3330357051" sldId="281"/>
            <ac:picMk id="8" creationId="{CFD9A3DF-650D-4B0C-9F84-C432646DB2CB}"/>
          </ac:picMkLst>
        </pc:picChg>
        <pc:picChg chg="add del mod">
          <ac:chgData name="Vaughn Shannon" userId="cca04e11-67e7-4ddf-99c3-02316a2d4bf1" providerId="ADAL" clId="{9AD27F75-1892-4181-8B1E-6DC9690B806F}" dt="2021-09-14T17:47:14.513" v="121" actId="478"/>
          <ac:picMkLst>
            <pc:docMk/>
            <pc:sldMk cId="3330357051" sldId="281"/>
            <ac:picMk id="10" creationId="{4755A1B3-830F-485A-BD5F-65101ADB5B1F}"/>
          </ac:picMkLst>
        </pc:picChg>
        <pc:picChg chg="add del mod">
          <ac:chgData name="Vaughn Shannon" userId="cca04e11-67e7-4ddf-99c3-02316a2d4bf1" providerId="ADAL" clId="{9AD27F75-1892-4181-8B1E-6DC9690B806F}" dt="2021-09-14T17:47:15.314" v="122" actId="478"/>
          <ac:picMkLst>
            <pc:docMk/>
            <pc:sldMk cId="3330357051" sldId="281"/>
            <ac:picMk id="12" creationId="{C64F139F-57D9-4AD6-B5EC-4E7153CF1C2E}"/>
          </ac:picMkLst>
        </pc:picChg>
      </pc:sldChg>
      <pc:sldChg chg="addSp modSp add">
        <pc:chgData name="Vaughn Shannon" userId="cca04e11-67e7-4ddf-99c3-02316a2d4bf1" providerId="ADAL" clId="{9AD27F75-1892-4181-8B1E-6DC9690B806F}" dt="2021-09-14T17:49:03.510" v="156" actId="1076"/>
        <pc:sldMkLst>
          <pc:docMk/>
          <pc:sldMk cId="2876228289" sldId="282"/>
        </pc:sldMkLst>
        <pc:spChg chg="mod">
          <ac:chgData name="Vaughn Shannon" userId="cca04e11-67e7-4ddf-99c3-02316a2d4bf1" providerId="ADAL" clId="{9AD27F75-1892-4181-8B1E-6DC9690B806F}" dt="2021-09-14T17:44:41.747" v="50" actId="20577"/>
          <ac:spMkLst>
            <pc:docMk/>
            <pc:sldMk cId="2876228289" sldId="282"/>
            <ac:spMk id="2" creationId="{73AB7459-1B70-40A2-B961-E8E2F1E4B6A7}"/>
          </ac:spMkLst>
        </pc:spChg>
        <pc:spChg chg="mod">
          <ac:chgData name="Vaughn Shannon" userId="cca04e11-67e7-4ddf-99c3-02316a2d4bf1" providerId="ADAL" clId="{9AD27F75-1892-4181-8B1E-6DC9690B806F}" dt="2021-09-14T17:49:03.510" v="156" actId="1076"/>
          <ac:spMkLst>
            <pc:docMk/>
            <pc:sldMk cId="2876228289" sldId="282"/>
            <ac:spMk id="3" creationId="{275B3334-C273-4C16-8B18-3D8FA8EDA13C}"/>
          </ac:spMkLst>
        </pc:spChg>
        <pc:spChg chg="add">
          <ac:chgData name="Vaughn Shannon" userId="cca04e11-67e7-4ddf-99c3-02316a2d4bf1" providerId="ADAL" clId="{9AD27F75-1892-4181-8B1E-6DC9690B806F}" dt="2021-09-14T17:44:46.418" v="51"/>
          <ac:spMkLst>
            <pc:docMk/>
            <pc:sldMk cId="2876228289" sldId="282"/>
            <ac:spMk id="4" creationId="{EAAC02A8-E656-4E3E-8591-7A2A8D349DD8}"/>
          </ac:spMkLst>
        </pc:spChg>
      </pc:sldChg>
      <pc:sldChg chg="addSp delSp modSp add">
        <pc:chgData name="Vaughn Shannon" userId="cca04e11-67e7-4ddf-99c3-02316a2d4bf1" providerId="ADAL" clId="{9AD27F75-1892-4181-8B1E-6DC9690B806F}" dt="2021-09-14T17:49:36.244" v="172" actId="478"/>
        <pc:sldMkLst>
          <pc:docMk/>
          <pc:sldMk cId="3748226967" sldId="283"/>
        </pc:sldMkLst>
        <pc:spChg chg="add del mod">
          <ac:chgData name="Vaughn Shannon" userId="cca04e11-67e7-4ddf-99c3-02316a2d4bf1" providerId="ADAL" clId="{9AD27F75-1892-4181-8B1E-6DC9690B806F}" dt="2021-09-14T17:46:58.793" v="113"/>
          <ac:spMkLst>
            <pc:docMk/>
            <pc:sldMk cId="3748226967" sldId="283"/>
            <ac:spMk id="3" creationId="{B16D70F4-62AE-41C2-91C2-144374E72C2C}"/>
          </ac:spMkLst>
        </pc:spChg>
        <pc:spChg chg="add del mod">
          <ac:chgData name="Vaughn Shannon" userId="cca04e11-67e7-4ddf-99c3-02316a2d4bf1" providerId="ADAL" clId="{9AD27F75-1892-4181-8B1E-6DC9690B806F}" dt="2021-09-14T17:48:19.258" v="150"/>
          <ac:spMkLst>
            <pc:docMk/>
            <pc:sldMk cId="3748226967" sldId="283"/>
            <ac:spMk id="4" creationId="{7E18FE04-DD67-4E77-A24A-E614F3DA42AE}"/>
          </ac:spMkLst>
        </pc:spChg>
        <pc:spChg chg="add mod">
          <ac:chgData name="Vaughn Shannon" userId="cca04e11-67e7-4ddf-99c3-02316a2d4bf1" providerId="ADAL" clId="{9AD27F75-1892-4181-8B1E-6DC9690B806F}" dt="2021-09-14T17:47:59.778" v="148" actId="1076"/>
          <ac:spMkLst>
            <pc:docMk/>
            <pc:sldMk cId="3748226967" sldId="283"/>
            <ac:spMk id="5" creationId="{EAA2E5E3-9A36-437A-9B20-5BA8472ED62F}"/>
          </ac:spMkLst>
        </pc:spChg>
        <pc:spChg chg="mod">
          <ac:chgData name="Vaughn Shannon" userId="cca04e11-67e7-4ddf-99c3-02316a2d4bf1" providerId="ADAL" clId="{9AD27F75-1892-4181-8B1E-6DC9690B806F}" dt="2021-09-14T17:47:27.265" v="131" actId="20577"/>
          <ac:spMkLst>
            <pc:docMk/>
            <pc:sldMk cId="3748226967" sldId="283"/>
            <ac:spMk id="13" creationId="{0545D425-C89D-45F3-B803-904AD5BBB3D4}"/>
          </ac:spMkLst>
        </pc:spChg>
        <pc:spChg chg="add del mod">
          <ac:chgData name="Vaughn Shannon" userId="cca04e11-67e7-4ddf-99c3-02316a2d4bf1" providerId="ADAL" clId="{9AD27F75-1892-4181-8B1E-6DC9690B806F}" dt="2021-09-14T17:49:36.244" v="172" actId="478"/>
          <ac:spMkLst>
            <pc:docMk/>
            <pc:sldMk cId="3748226967" sldId="283"/>
            <ac:spMk id="14" creationId="{139BE215-C096-4339-B875-5BAF5A8A305E}"/>
          </ac:spMkLst>
        </pc:spChg>
        <pc:picChg chg="add mod">
          <ac:chgData name="Vaughn Shannon" userId="cca04e11-67e7-4ddf-99c3-02316a2d4bf1" providerId="ADAL" clId="{9AD27F75-1892-4181-8B1E-6DC9690B806F}" dt="2021-09-14T17:48:23.039" v="152" actId="1076"/>
          <ac:picMkLst>
            <pc:docMk/>
            <pc:sldMk cId="3748226967" sldId="283"/>
            <ac:picMk id="7" creationId="{0794D23E-2C26-4B46-976F-3DEF38138C49}"/>
          </ac:picMkLst>
        </pc:picChg>
        <pc:picChg chg="del">
          <ac:chgData name="Vaughn Shannon" userId="cca04e11-67e7-4ddf-99c3-02316a2d4bf1" providerId="ADAL" clId="{9AD27F75-1892-4181-8B1E-6DC9690B806F}" dt="2021-09-14T17:46:53.739" v="112" actId="478"/>
          <ac:picMkLst>
            <pc:docMk/>
            <pc:sldMk cId="3748226967" sldId="283"/>
            <ac:picMk id="8" creationId="{CFD9A3DF-650D-4B0C-9F84-C432646DB2CB}"/>
          </ac:picMkLst>
        </pc:picChg>
        <pc:picChg chg="add mod">
          <ac:chgData name="Vaughn Shannon" userId="cca04e11-67e7-4ddf-99c3-02316a2d4bf1" providerId="ADAL" clId="{9AD27F75-1892-4181-8B1E-6DC9690B806F}" dt="2021-09-14T17:48:21.133" v="151" actId="1076"/>
          <ac:picMkLst>
            <pc:docMk/>
            <pc:sldMk cId="3748226967" sldId="283"/>
            <ac:picMk id="9" creationId="{F2D1E439-94B4-48D3-940E-ADD779DB8E7D}"/>
          </ac:picMkLst>
        </pc:picChg>
        <pc:picChg chg="del">
          <ac:chgData name="Vaughn Shannon" userId="cca04e11-67e7-4ddf-99c3-02316a2d4bf1" providerId="ADAL" clId="{9AD27F75-1892-4181-8B1E-6DC9690B806F}" dt="2021-09-14T17:47:29.106" v="132" actId="478"/>
          <ac:picMkLst>
            <pc:docMk/>
            <pc:sldMk cId="3748226967" sldId="283"/>
            <ac:picMk id="10" creationId="{4755A1B3-830F-485A-BD5F-65101ADB5B1F}"/>
          </ac:picMkLst>
        </pc:picChg>
        <pc:picChg chg="add del mod">
          <ac:chgData name="Vaughn Shannon" userId="cca04e11-67e7-4ddf-99c3-02316a2d4bf1" providerId="ADAL" clId="{9AD27F75-1892-4181-8B1E-6DC9690B806F}" dt="2021-09-14T17:48:59.323" v="155" actId="478"/>
          <ac:picMkLst>
            <pc:docMk/>
            <pc:sldMk cId="3748226967" sldId="283"/>
            <ac:picMk id="11" creationId="{019DFECB-90FA-466A-B7EA-53699A1C5561}"/>
          </ac:picMkLst>
        </pc:picChg>
        <pc:picChg chg="del">
          <ac:chgData name="Vaughn Shannon" userId="cca04e11-67e7-4ddf-99c3-02316a2d4bf1" providerId="ADAL" clId="{9AD27F75-1892-4181-8B1E-6DC9690B806F}" dt="2021-09-14T17:47:32.083" v="133" actId="478"/>
          <ac:picMkLst>
            <pc:docMk/>
            <pc:sldMk cId="3748226967" sldId="283"/>
            <ac:picMk id="12" creationId="{C64F139F-57D9-4AD6-B5EC-4E7153CF1C2E}"/>
          </ac:picMkLst>
        </pc:picChg>
      </pc:sldChg>
      <pc:sldChg chg="add">
        <pc:chgData name="Vaughn Shannon" userId="cca04e11-67e7-4ddf-99c3-02316a2d4bf1" providerId="ADAL" clId="{9AD27F75-1892-4181-8B1E-6DC9690B806F}" dt="2021-09-14T17:47:18.873" v="124"/>
        <pc:sldMkLst>
          <pc:docMk/>
          <pc:sldMk cId="1472528727" sldId="284"/>
        </pc:sldMkLst>
      </pc:sldChg>
      <pc:sldChg chg="add">
        <pc:chgData name="Vaughn Shannon" userId="cca04e11-67e7-4ddf-99c3-02316a2d4bf1" providerId="ADAL" clId="{9AD27F75-1892-4181-8B1E-6DC9690B806F}" dt="2021-09-14T17:50:18.277" v="173"/>
        <pc:sldMkLst>
          <pc:docMk/>
          <pc:sldMk cId="198616199" sldId="285"/>
        </pc:sldMkLst>
      </pc:sldChg>
    </pc:docChg>
  </pc:docChgLst>
  <pc:docChgLst>
    <pc:chgData name="Vaughn Shannon" userId="cca04e11-67e7-4ddf-99c3-02316a2d4bf1" providerId="ADAL" clId="{AE0B0BBF-5E06-4B46-81EB-EFCEAD517CC7}"/>
    <pc:docChg chg="modSld">
      <pc:chgData name="Vaughn Shannon" userId="cca04e11-67e7-4ddf-99c3-02316a2d4bf1" providerId="ADAL" clId="{AE0B0BBF-5E06-4B46-81EB-EFCEAD517CC7}" dt="2021-09-15T21:52:08.682" v="315" actId="20577"/>
      <pc:docMkLst>
        <pc:docMk/>
      </pc:docMkLst>
      <pc:sldChg chg="modSp">
        <pc:chgData name="Vaughn Shannon" userId="cca04e11-67e7-4ddf-99c3-02316a2d4bf1" providerId="ADAL" clId="{AE0B0BBF-5E06-4B46-81EB-EFCEAD517CC7}" dt="2021-09-15T21:50:07.955" v="264" actId="121"/>
        <pc:sldMkLst>
          <pc:docMk/>
          <pc:sldMk cId="421029949" sldId="267"/>
        </pc:sldMkLst>
        <pc:spChg chg="mod">
          <ac:chgData name="Vaughn Shannon" userId="cca04e11-67e7-4ddf-99c3-02316a2d4bf1" providerId="ADAL" clId="{AE0B0BBF-5E06-4B46-81EB-EFCEAD517CC7}" dt="2021-09-15T21:42:33.064" v="5" actId="20577"/>
          <ac:spMkLst>
            <pc:docMk/>
            <pc:sldMk cId="421029949" sldId="267"/>
            <ac:spMk id="3" creationId="{31AC63A1-665B-4AAC-BB41-3B72CF4D74F9}"/>
          </ac:spMkLst>
        </pc:spChg>
        <pc:spChg chg="mod">
          <ac:chgData name="Vaughn Shannon" userId="cca04e11-67e7-4ddf-99c3-02316a2d4bf1" providerId="ADAL" clId="{AE0B0BBF-5E06-4B46-81EB-EFCEAD517CC7}" dt="2021-09-15T21:50:07.955" v="264" actId="121"/>
          <ac:spMkLst>
            <pc:docMk/>
            <pc:sldMk cId="421029949" sldId="267"/>
            <ac:spMk id="9" creationId="{64244D12-39E3-451C-8723-C7A9A4A2F4F1}"/>
          </ac:spMkLst>
        </pc:spChg>
      </pc:sldChg>
      <pc:sldChg chg="modSp">
        <pc:chgData name="Vaughn Shannon" userId="cca04e11-67e7-4ddf-99c3-02316a2d4bf1" providerId="ADAL" clId="{AE0B0BBF-5E06-4B46-81EB-EFCEAD517CC7}" dt="2021-09-15T21:45:34.877" v="6" actId="6549"/>
        <pc:sldMkLst>
          <pc:docMk/>
          <pc:sldMk cId="747816593" sldId="287"/>
        </pc:sldMkLst>
        <pc:spChg chg="mod">
          <ac:chgData name="Vaughn Shannon" userId="cca04e11-67e7-4ddf-99c3-02316a2d4bf1" providerId="ADAL" clId="{AE0B0BBF-5E06-4B46-81EB-EFCEAD517CC7}" dt="2021-09-15T21:45:34.877" v="6" actId="6549"/>
          <ac:spMkLst>
            <pc:docMk/>
            <pc:sldMk cId="747816593" sldId="287"/>
            <ac:spMk id="3" creationId="{7AD6C98C-F886-4B9F-ACD7-5000AB2E7DBB}"/>
          </ac:spMkLst>
        </pc:spChg>
      </pc:sldChg>
      <pc:sldChg chg="modSp modAnim">
        <pc:chgData name="Vaughn Shannon" userId="cca04e11-67e7-4ddf-99c3-02316a2d4bf1" providerId="ADAL" clId="{AE0B0BBF-5E06-4B46-81EB-EFCEAD517CC7}" dt="2021-09-15T21:52:08.682" v="315" actId="20577"/>
        <pc:sldMkLst>
          <pc:docMk/>
          <pc:sldMk cId="2026556463" sldId="289"/>
        </pc:sldMkLst>
        <pc:spChg chg="mod">
          <ac:chgData name="Vaughn Shannon" userId="cca04e11-67e7-4ddf-99c3-02316a2d4bf1" providerId="ADAL" clId="{AE0B0BBF-5E06-4B46-81EB-EFCEAD517CC7}" dt="2021-09-15T21:51:39.470" v="297" actId="1076"/>
          <ac:spMkLst>
            <pc:docMk/>
            <pc:sldMk cId="2026556463" sldId="289"/>
            <ac:spMk id="2" creationId="{04919946-FBB4-4002-BB25-7006D22D307C}"/>
          </ac:spMkLst>
        </pc:spChg>
        <pc:spChg chg="mod">
          <ac:chgData name="Vaughn Shannon" userId="cca04e11-67e7-4ddf-99c3-02316a2d4bf1" providerId="ADAL" clId="{AE0B0BBF-5E06-4B46-81EB-EFCEAD517CC7}" dt="2021-09-15T21:52:08.682" v="315" actId="20577"/>
          <ac:spMkLst>
            <pc:docMk/>
            <pc:sldMk cId="2026556463" sldId="289"/>
            <ac:spMk id="3" creationId="{9B5EA683-43D8-4B20-8A69-44CC53121F98}"/>
          </ac:spMkLst>
        </pc:spChg>
        <pc:spChg chg="mod">
          <ac:chgData name="Vaughn Shannon" userId="cca04e11-67e7-4ddf-99c3-02316a2d4bf1" providerId="ADAL" clId="{AE0B0BBF-5E06-4B46-81EB-EFCEAD517CC7}" dt="2021-09-15T21:49:48.045" v="261" actId="1076"/>
          <ac:spMkLst>
            <pc:docMk/>
            <pc:sldMk cId="2026556463" sldId="289"/>
            <ac:spMk id="7" creationId="{DE3CDF7A-9386-4BF6-BA4E-A97C0D794460}"/>
          </ac:spMkLst>
        </pc:spChg>
        <pc:picChg chg="mod">
          <ac:chgData name="Vaughn Shannon" userId="cca04e11-67e7-4ddf-99c3-02316a2d4bf1" providerId="ADAL" clId="{AE0B0BBF-5E06-4B46-81EB-EFCEAD517CC7}" dt="2021-09-15T21:48:32.832" v="242" actId="14100"/>
          <ac:picMkLst>
            <pc:docMk/>
            <pc:sldMk cId="2026556463" sldId="289"/>
            <ac:picMk id="10" creationId="{12050673-04B5-4DF9-B173-67B9E2143534}"/>
          </ac:picMkLst>
        </pc:picChg>
        <pc:picChg chg="mod">
          <ac:chgData name="Vaughn Shannon" userId="cca04e11-67e7-4ddf-99c3-02316a2d4bf1" providerId="ADAL" clId="{AE0B0BBF-5E06-4B46-81EB-EFCEAD517CC7}" dt="2021-09-15T21:49:28.467" v="254" actId="14100"/>
          <ac:picMkLst>
            <pc:docMk/>
            <pc:sldMk cId="2026556463" sldId="289"/>
            <ac:picMk id="11" creationId="{1AEC7F23-BE23-47A8-9F97-AFFC950EDD88}"/>
          </ac:picMkLst>
        </pc:picChg>
        <pc:picChg chg="mod">
          <ac:chgData name="Vaughn Shannon" userId="cca04e11-67e7-4ddf-99c3-02316a2d4bf1" providerId="ADAL" clId="{AE0B0BBF-5E06-4B46-81EB-EFCEAD517CC7}" dt="2021-09-15T21:49:24.124" v="253" actId="1076"/>
          <ac:picMkLst>
            <pc:docMk/>
            <pc:sldMk cId="2026556463" sldId="289"/>
            <ac:picMk id="4098" creationId="{86EAACF2-D086-4C35-94BF-6566DD6A2E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F21BB-C430-6B4E-B68B-AA8011D886A0}"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73D6E-3A3D-B743-B206-996693184988}" type="slidenum">
              <a:rPr lang="en-US" smtClean="0"/>
              <a:t>‹#›</a:t>
            </a:fld>
            <a:endParaRPr lang="en-US"/>
          </a:p>
        </p:txBody>
      </p:sp>
    </p:spTree>
    <p:extLst>
      <p:ext uri="{BB962C8B-B14F-4D97-AF65-F5344CB8AC3E}">
        <p14:creationId xmlns:p14="http://schemas.microsoft.com/office/powerpoint/2010/main" val="234516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 theory: takes a critical look at the current world to see that it is not inevitable but is changeable, says that in the current world there is power that corrupts and oppresses, and attempts to emancipate the oppressed.</a:t>
            </a:r>
          </a:p>
        </p:txBody>
      </p:sp>
      <p:sp>
        <p:nvSpPr>
          <p:cNvPr id="4" name="Slide Number Placeholder 3"/>
          <p:cNvSpPr>
            <a:spLocks noGrp="1"/>
          </p:cNvSpPr>
          <p:nvPr>
            <p:ph type="sldNum" sz="quarter" idx="5"/>
          </p:nvPr>
        </p:nvSpPr>
        <p:spPr/>
        <p:txBody>
          <a:bodyPr/>
          <a:lstStyle/>
          <a:p>
            <a:fld id="{F9D73D6E-3A3D-B743-B206-996693184988}" type="slidenum">
              <a:rPr lang="en-US" smtClean="0"/>
              <a:t>3</a:t>
            </a:fld>
            <a:endParaRPr lang="en-US"/>
          </a:p>
        </p:txBody>
      </p:sp>
    </p:spTree>
    <p:extLst>
      <p:ext uri="{BB962C8B-B14F-4D97-AF65-F5344CB8AC3E}">
        <p14:creationId xmlns:p14="http://schemas.microsoft.com/office/powerpoint/2010/main" val="149859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9/16/21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9/16/21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9/16/21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9/16/21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9/16/21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9/16/21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npr.org/2021/09/08/1035004639/virginia-ready-to-remove-massive-robert-e-lee-statue-following-a-year-of-lawsuit" TargetMode="Externa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hyperlink" Target="https://www.npr.org/2021/09/08/1035004639/virginia-ready-to-remove-massive-robert-e-lee-statue-following-a-year-of-lawsu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npr.org/2021/09/08/1035004639/virginia-ready-to-remove-massive-robert-e-lee-statue-following-a-year-of-lawsuit" TargetMode="External"/><Relationship Id="rId1" Type="http://schemas.openxmlformats.org/officeDocument/2006/relationships/slideLayout" Target="../slideLayouts/slideLayout4.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Pls 2000</a:t>
            </a:r>
            <a:br>
              <a:rPr lang="en-US" sz="3600" dirty="0"/>
            </a:br>
            <a:r>
              <a:rPr lang="en-US" sz="3600" dirty="0"/>
              <a:t>power &amp; politics</a:t>
            </a:r>
            <a:br>
              <a:rPr lang="en-US" sz="3600" dirty="0"/>
            </a:br>
            <a:r>
              <a:rPr lang="en-US" sz="1600" dirty="0"/>
              <a:t>Dr. </a:t>
            </a:r>
            <a:r>
              <a:rPr lang="en-US" sz="1600" dirty="0" err="1"/>
              <a:t>shannon</a:t>
            </a:r>
            <a:endParaRPr lang="en-US" sz="1600" dirty="0"/>
          </a:p>
        </p:txBody>
      </p:sp>
      <p:sp>
        <p:nvSpPr>
          <p:cNvPr id="3" name="Subtitle 2"/>
          <p:cNvSpPr>
            <a:spLocks noGrp="1"/>
          </p:cNvSpPr>
          <p:nvPr>
            <p:ph type="subTitle" idx="1"/>
          </p:nvPr>
        </p:nvSpPr>
        <p:spPr>
          <a:xfrm>
            <a:off x="1559169" y="4435865"/>
            <a:ext cx="9144000" cy="1309255"/>
          </a:xfrm>
        </p:spPr>
        <p:txBody>
          <a:bodyPr>
            <a:normAutofit/>
          </a:bodyPr>
          <a:lstStyle/>
          <a:p>
            <a:r>
              <a:rPr lang="en-US" sz="3200" dirty="0"/>
              <a:t>Critical Theory &amp; </a:t>
            </a:r>
            <a:r>
              <a:rPr lang="en-US" sz="3200"/>
              <a:t>Its Critics</a:t>
            </a:r>
            <a:endParaRPr lang="en-US" sz="3200" dirty="0"/>
          </a:p>
        </p:txBody>
      </p:sp>
    </p:spTree>
    <p:extLst>
      <p:ext uri="{BB962C8B-B14F-4D97-AF65-F5344CB8AC3E}">
        <p14:creationId xmlns:p14="http://schemas.microsoft.com/office/powerpoint/2010/main" val="326648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912-099A-4A20-98A5-F48C3CDD33EE}"/>
              </a:ext>
            </a:extLst>
          </p:cNvPr>
          <p:cNvSpPr>
            <a:spLocks noGrp="1"/>
          </p:cNvSpPr>
          <p:nvPr>
            <p:ph type="title"/>
          </p:nvPr>
        </p:nvSpPr>
        <p:spPr>
          <a:xfrm>
            <a:off x="1203960" y="412024"/>
            <a:ext cx="9784080" cy="1508760"/>
          </a:xfrm>
        </p:spPr>
        <p:txBody>
          <a:bodyPr>
            <a:normAutofit fontScale="90000"/>
          </a:bodyPr>
          <a:lstStyle/>
          <a:p>
            <a:pPr algn="ctr"/>
            <a:r>
              <a:rPr lang="en-US" dirty="0"/>
              <a:t>How much to “cancel” and by what process?</a:t>
            </a:r>
            <a:br>
              <a:rPr lang="en-US" dirty="0"/>
            </a:br>
            <a:endParaRPr lang="en-US" dirty="0"/>
          </a:p>
        </p:txBody>
      </p:sp>
      <p:sp>
        <p:nvSpPr>
          <p:cNvPr id="3" name="Content Placeholder 2">
            <a:extLst>
              <a:ext uri="{FF2B5EF4-FFF2-40B4-BE49-F238E27FC236}">
                <a16:creationId xmlns:a16="http://schemas.microsoft.com/office/drawing/2014/main" id="{EA41C2BA-C471-45BD-8055-E4F519867CB2}"/>
              </a:ext>
            </a:extLst>
          </p:cNvPr>
          <p:cNvSpPr>
            <a:spLocks noGrp="1"/>
          </p:cNvSpPr>
          <p:nvPr>
            <p:ph sz="half" idx="1"/>
          </p:nvPr>
        </p:nvSpPr>
        <p:spPr>
          <a:xfrm>
            <a:off x="287059" y="2011680"/>
            <a:ext cx="5673165" cy="4206240"/>
          </a:xfrm>
        </p:spPr>
        <p:txBody>
          <a:bodyPr>
            <a:normAutofit fontScale="85000" lnSpcReduction="20000"/>
          </a:bodyPr>
          <a:lstStyle/>
          <a:p>
            <a:r>
              <a:rPr lang="en-US" b="1" dirty="0"/>
              <a:t>Who Decides what is inappropriate?</a:t>
            </a:r>
          </a:p>
          <a:p>
            <a:pPr lvl="1"/>
            <a:r>
              <a:rPr lang="en-US" dirty="0"/>
              <a:t>Elected Officials and Courts?</a:t>
            </a:r>
          </a:p>
          <a:p>
            <a:pPr lvl="1"/>
            <a:r>
              <a:rPr lang="en-US" dirty="0"/>
              <a:t>Majority Public opinion </a:t>
            </a:r>
          </a:p>
          <a:p>
            <a:pPr lvl="1"/>
            <a:r>
              <a:rPr lang="en-US" dirty="0"/>
              <a:t>Opinion of targeted, offended community?</a:t>
            </a:r>
          </a:p>
          <a:p>
            <a:pPr lvl="1"/>
            <a:r>
              <a:rPr lang="en-US" dirty="0"/>
              <a:t>Social media trending</a:t>
            </a:r>
          </a:p>
          <a:p>
            <a:r>
              <a:rPr lang="en-US" b="1" dirty="0"/>
              <a:t>What measures are appropriate to deal with the inappropriate?</a:t>
            </a:r>
          </a:p>
          <a:p>
            <a:pPr lvl="1"/>
            <a:r>
              <a:rPr lang="en-US" dirty="0"/>
              <a:t>Apologies</a:t>
            </a:r>
          </a:p>
          <a:p>
            <a:pPr lvl="1"/>
            <a:r>
              <a:rPr lang="en-US" dirty="0"/>
              <a:t>Whatever the law currently entails</a:t>
            </a:r>
          </a:p>
          <a:p>
            <a:pPr lvl="1"/>
            <a:r>
              <a:rPr lang="en-US" dirty="0"/>
              <a:t>Statue removal, relocation</a:t>
            </a:r>
          </a:p>
          <a:p>
            <a:pPr lvl="1"/>
            <a:r>
              <a:rPr lang="en-US" dirty="0"/>
              <a:t>Impeachments, resignations</a:t>
            </a:r>
          </a:p>
          <a:p>
            <a:r>
              <a:rPr lang="en-US" b="1" dirty="0"/>
              <a:t>By what process is the inappropriateness addressed?</a:t>
            </a:r>
          </a:p>
          <a:p>
            <a:pPr lvl="1"/>
            <a:r>
              <a:rPr lang="en-US" dirty="0"/>
              <a:t>Legal means and processes</a:t>
            </a:r>
          </a:p>
          <a:p>
            <a:pPr lvl="1"/>
            <a:r>
              <a:rPr lang="en-US" dirty="0"/>
              <a:t>Social media</a:t>
            </a:r>
          </a:p>
          <a:p>
            <a:pPr marL="228600" lvl="1" indent="0">
              <a:buNone/>
            </a:pPr>
            <a:endParaRPr lang="en-US" dirty="0"/>
          </a:p>
        </p:txBody>
      </p:sp>
      <p:sp>
        <p:nvSpPr>
          <p:cNvPr id="4" name="Content Placeholder 3">
            <a:extLst>
              <a:ext uri="{FF2B5EF4-FFF2-40B4-BE49-F238E27FC236}">
                <a16:creationId xmlns:a16="http://schemas.microsoft.com/office/drawing/2014/main" id="{10E56038-B6F8-42A9-A3D8-067743D9DB01}"/>
              </a:ext>
            </a:extLst>
          </p:cNvPr>
          <p:cNvSpPr>
            <a:spLocks noGrp="1"/>
          </p:cNvSpPr>
          <p:nvPr>
            <p:ph sz="half" idx="2"/>
          </p:nvPr>
        </p:nvSpPr>
        <p:spPr>
          <a:xfrm>
            <a:off x="5814874" y="1922903"/>
            <a:ext cx="6377125" cy="4206240"/>
          </a:xfrm>
        </p:spPr>
        <p:txBody>
          <a:bodyPr>
            <a:normAutofit fontScale="85000" lnSpcReduction="20000"/>
          </a:bodyPr>
          <a:lstStyle/>
          <a:p>
            <a:r>
              <a:rPr lang="en-US" dirty="0"/>
              <a:t>The Case of Renaming </a:t>
            </a:r>
          </a:p>
          <a:p>
            <a:pPr lvl="1"/>
            <a:r>
              <a:rPr lang="en-US" dirty="0">
                <a:latin typeface="Georgia" panose="02040502050405020303" pitchFamily="18" charset="0"/>
              </a:rPr>
              <a:t>Princeton’s Woodrow Wilson School </a:t>
            </a: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r>
              <a:rPr lang="en-US" dirty="0">
                <a:latin typeface="Georgia" panose="02040502050405020303" pitchFamily="18" charset="0"/>
              </a:rPr>
              <a:t>Cleveland Indians to Guardians</a:t>
            </a: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lvl="1"/>
            <a:endParaRPr lang="en-US" dirty="0">
              <a:solidFill>
                <a:srgbClr val="333333"/>
              </a:solidFill>
              <a:latin typeface="Georgia" panose="02040502050405020303" pitchFamily="18" charset="0"/>
            </a:endParaRPr>
          </a:p>
          <a:p>
            <a:pPr marL="228600" lvl="1" indent="0">
              <a:buNone/>
            </a:pPr>
            <a:endParaRPr lang="en-US" dirty="0">
              <a:solidFill>
                <a:srgbClr val="333333"/>
              </a:solidFill>
              <a:latin typeface="Georgia" panose="02040502050405020303" pitchFamily="18" charset="0"/>
            </a:endParaRPr>
          </a:p>
        </p:txBody>
      </p:sp>
      <p:sp>
        <p:nvSpPr>
          <p:cNvPr id="9" name="TextBox 8">
            <a:extLst>
              <a:ext uri="{FF2B5EF4-FFF2-40B4-BE49-F238E27FC236}">
                <a16:creationId xmlns:a16="http://schemas.microsoft.com/office/drawing/2014/main" id="{81F446A0-91CE-4FBE-86A2-343DB8418CA0}"/>
              </a:ext>
            </a:extLst>
          </p:cNvPr>
          <p:cNvSpPr txBox="1"/>
          <p:nvPr/>
        </p:nvSpPr>
        <p:spPr>
          <a:xfrm>
            <a:off x="-403336" y="6615520"/>
            <a:ext cx="6094520" cy="215444"/>
          </a:xfrm>
          <a:prstGeom prst="rect">
            <a:avLst/>
          </a:prstGeom>
          <a:noFill/>
        </p:spPr>
        <p:txBody>
          <a:bodyPr wrap="square">
            <a:spAutoFit/>
          </a:bodyPr>
          <a:lstStyle/>
          <a:p>
            <a:pPr algn="r"/>
            <a:r>
              <a:rPr lang="en-US" sz="800" dirty="0">
                <a:hlinkClick r:id="rId2"/>
              </a:rPr>
              <a:t>https://www.npr.org/2021/09/08/1035004639/virginia-ready-to-remove-massive-robert-e-lee-statue-following-a-year-of-lawsuit</a:t>
            </a:r>
            <a:r>
              <a:rPr lang="en-US" sz="800" dirty="0"/>
              <a:t> </a:t>
            </a:r>
          </a:p>
        </p:txBody>
      </p:sp>
      <p:sp>
        <p:nvSpPr>
          <p:cNvPr id="12" name="TextBox 11">
            <a:extLst>
              <a:ext uri="{FF2B5EF4-FFF2-40B4-BE49-F238E27FC236}">
                <a16:creationId xmlns:a16="http://schemas.microsoft.com/office/drawing/2014/main" id="{B2587D32-5A9D-49E5-B48C-55451BFD4E56}"/>
              </a:ext>
            </a:extLst>
          </p:cNvPr>
          <p:cNvSpPr txBox="1"/>
          <p:nvPr/>
        </p:nvSpPr>
        <p:spPr>
          <a:xfrm>
            <a:off x="149584" y="6507798"/>
            <a:ext cx="6298706" cy="215444"/>
          </a:xfrm>
          <a:prstGeom prst="rect">
            <a:avLst/>
          </a:prstGeom>
          <a:noFill/>
        </p:spPr>
        <p:txBody>
          <a:bodyPr wrap="square">
            <a:spAutoFit/>
          </a:bodyPr>
          <a:lstStyle/>
          <a:p>
            <a:r>
              <a:rPr lang="en-US" sz="800" dirty="0"/>
              <a:t>https://www.theatlantic.com/photo/2020/07/photos-statues-removed-george-floyd-protests-began/613774/</a:t>
            </a:r>
          </a:p>
        </p:txBody>
      </p:sp>
      <p:pic>
        <p:nvPicPr>
          <p:cNvPr id="5122" name="Picture 2" descr="Woodrow Wilson School is being rename to Princeton School of Public and  International Affairs (SPIA) · Issue #283 · pulibrary/pulfalight · GitHub">
            <a:extLst>
              <a:ext uri="{FF2B5EF4-FFF2-40B4-BE49-F238E27FC236}">
                <a16:creationId xmlns:a16="http://schemas.microsoft.com/office/drawing/2014/main" id="{D6584012-E43D-4CCF-929C-3DF38122F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984" y="2511548"/>
            <a:ext cx="3659266" cy="18296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WS Graduate Viewbook 2018 by Princeton School of Public and International  Affairs - issuu">
            <a:extLst>
              <a:ext uri="{FF2B5EF4-FFF2-40B4-BE49-F238E27FC236}">
                <a16:creationId xmlns:a16="http://schemas.microsoft.com/office/drawing/2014/main" id="{56417293-0B07-4841-B5FF-4714AA5EC9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588" y="2405553"/>
            <a:ext cx="1661234" cy="22149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leveland Indians to become Cleveland Guardians after racism outcries — but  one outspoken former major leaguer blasts name change as &amp;#39;lack of balls&amp;#39; -  NewsFinale">
            <a:extLst>
              <a:ext uri="{FF2B5EF4-FFF2-40B4-BE49-F238E27FC236}">
                <a16:creationId xmlns:a16="http://schemas.microsoft.com/office/drawing/2014/main" id="{EA116491-0C69-4A42-B2B1-1F017AE7F0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1673" y="5160889"/>
            <a:ext cx="2693818" cy="13469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C716E4F-DCB8-476E-B5A6-0807E3B83414}"/>
              </a:ext>
            </a:extLst>
          </p:cNvPr>
          <p:cNvPicPr>
            <a:picLocks noChangeAspect="1"/>
          </p:cNvPicPr>
          <p:nvPr/>
        </p:nvPicPr>
        <p:blipFill>
          <a:blip r:embed="rId6"/>
          <a:stretch>
            <a:fillRect/>
          </a:stretch>
        </p:blipFill>
        <p:spPr>
          <a:xfrm>
            <a:off x="6336215" y="5038379"/>
            <a:ext cx="3028950" cy="1573414"/>
          </a:xfrm>
          <a:prstGeom prst="rect">
            <a:avLst/>
          </a:prstGeom>
        </p:spPr>
      </p:pic>
    </p:spTree>
    <p:extLst>
      <p:ext uri="{BB962C8B-B14F-4D97-AF65-F5344CB8AC3E}">
        <p14:creationId xmlns:p14="http://schemas.microsoft.com/office/powerpoint/2010/main" val="360819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CRITICAL THEORY &amp; ITS CRITICS</a:t>
            </a:r>
            <a:endParaRPr lang="en-US" sz="2700" dirty="0"/>
          </a:p>
        </p:txBody>
      </p:sp>
      <p:sp>
        <p:nvSpPr>
          <p:cNvPr id="3" name="Content Placeholder 2"/>
          <p:cNvSpPr>
            <a:spLocks noGrp="1"/>
          </p:cNvSpPr>
          <p:nvPr>
            <p:ph idx="1"/>
          </p:nvPr>
        </p:nvSpPr>
        <p:spPr>
          <a:xfrm>
            <a:off x="342900" y="2011680"/>
            <a:ext cx="11326091" cy="4482638"/>
          </a:xfrm>
        </p:spPr>
        <p:txBody>
          <a:bodyPr>
            <a:noAutofit/>
          </a:bodyPr>
          <a:lstStyle/>
          <a:p>
            <a:r>
              <a:rPr lang="en-US" sz="2400" b="1" dirty="0"/>
              <a:t>  </a:t>
            </a:r>
            <a:r>
              <a:rPr lang="en-US" sz="2800" b="1" dirty="0"/>
              <a:t>I.  CRITICAL THEORY</a:t>
            </a:r>
          </a:p>
          <a:p>
            <a:r>
              <a:rPr lang="en-US" sz="2800" b="1" dirty="0"/>
              <a:t> II. CRITICS OF CRITICAL THEORY</a:t>
            </a:r>
          </a:p>
          <a:p>
            <a:endParaRPr lang="en-US" sz="1000" b="1" dirty="0"/>
          </a:p>
          <a:p>
            <a:pPr marL="0" indent="0" algn="ctr">
              <a:buNone/>
            </a:pPr>
            <a:r>
              <a:rPr lang="en-US" sz="2800" b="1" dirty="0">
                <a:solidFill>
                  <a:srgbClr val="FFFF00"/>
                </a:solidFill>
              </a:rPr>
              <a:t>TERMS TO KNOW</a:t>
            </a:r>
            <a:endParaRPr lang="en-US" sz="2800" dirty="0"/>
          </a:p>
          <a:p>
            <a:pPr marL="0" indent="0">
              <a:buNone/>
            </a:pPr>
            <a:r>
              <a:rPr lang="en-US" sz="2400" dirty="0"/>
              <a:t>Critical Theory			Cancel Culture</a:t>
            </a:r>
          </a:p>
          <a:p>
            <a:pPr marL="0" indent="0">
              <a:buNone/>
            </a:pPr>
            <a:r>
              <a:rPr lang="en-US" sz="2400" dirty="0"/>
              <a:t>Cultural Hegemony		Punching Up v. Punching Down</a:t>
            </a:r>
          </a:p>
          <a:p>
            <a:pPr marL="0" indent="0">
              <a:buNone/>
            </a:pPr>
            <a:r>
              <a:rPr lang="en-US" sz="2400" dirty="0"/>
              <a:t>Antonio Gramsci		Paradox of Tolerance</a:t>
            </a:r>
          </a:p>
          <a:p>
            <a:pPr marL="0" indent="0">
              <a:buNone/>
            </a:pPr>
            <a:r>
              <a:rPr lang="en-US" sz="2400" dirty="0"/>
              <a:t>False Consciousness</a:t>
            </a:r>
          </a:p>
          <a:p>
            <a:pPr marL="0" indent="0">
              <a:buNone/>
            </a:pPr>
            <a:endParaRPr lang="en-US" sz="1800" dirty="0"/>
          </a:p>
          <a:p>
            <a:pPr marL="0" indent="0">
              <a:buNone/>
            </a:pPr>
            <a:r>
              <a:rPr lang="en-US" sz="1800" dirty="0"/>
              <a:t>			</a:t>
            </a:r>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Normative VS. EMPIRICAL ANALYSIS REVISITED</a:t>
            </a:r>
            <a:br>
              <a:rPr lang="en-US" dirty="0"/>
            </a:br>
            <a:endParaRPr lang="en-US" sz="1600" dirty="0"/>
          </a:p>
        </p:txBody>
      </p:sp>
      <p:sp>
        <p:nvSpPr>
          <p:cNvPr id="3" name="Content Placeholder 2"/>
          <p:cNvSpPr>
            <a:spLocks noGrp="1"/>
          </p:cNvSpPr>
          <p:nvPr>
            <p:ph idx="1"/>
          </p:nvPr>
        </p:nvSpPr>
        <p:spPr>
          <a:xfrm>
            <a:off x="0" y="1915283"/>
            <a:ext cx="7631723" cy="5311994"/>
          </a:xfrm>
        </p:spPr>
        <p:txBody>
          <a:bodyPr>
            <a:normAutofit/>
          </a:bodyPr>
          <a:lstStyle/>
          <a:p>
            <a:r>
              <a:rPr lang="en-US" sz="2400" b="1" dirty="0"/>
              <a:t>Normative: what ought to be </a:t>
            </a:r>
            <a:r>
              <a:rPr lang="en-US" sz="2400" dirty="0"/>
              <a:t>(identify what is good…recommending what we ought to want)</a:t>
            </a:r>
          </a:p>
          <a:p>
            <a:r>
              <a:rPr lang="en-US" sz="2400" b="1" dirty="0"/>
              <a:t>Empirical</a:t>
            </a:r>
            <a:r>
              <a:rPr lang="en-US" sz="2400" dirty="0"/>
              <a:t>:</a:t>
            </a:r>
            <a:r>
              <a:rPr lang="en-US" sz="2400" b="1" dirty="0"/>
              <a:t> what is </a:t>
            </a:r>
            <a:r>
              <a:rPr lang="en-US" sz="2400" dirty="0"/>
              <a:t>(studying observable things to                      see how things really </a:t>
            </a:r>
            <a:r>
              <a:rPr lang="en-US" dirty="0"/>
              <a:t>are; what is true)</a:t>
            </a:r>
          </a:p>
          <a:p>
            <a:pPr lvl="2"/>
            <a:r>
              <a:rPr lang="en-US" sz="2000" b="1" u="sng" dirty="0"/>
              <a:t>Scientific Approach</a:t>
            </a:r>
            <a:r>
              <a:rPr lang="en-US" sz="2000" b="1" dirty="0"/>
              <a:t> </a:t>
            </a:r>
            <a:r>
              <a:rPr lang="en-US" sz="2000" dirty="0"/>
              <a:t>(uncover laws of cause and effect that explain patterns of political behavior across time and space)</a:t>
            </a:r>
          </a:p>
          <a:p>
            <a:pPr lvl="2"/>
            <a:r>
              <a:rPr lang="en-US" sz="2000" b="1" u="sng" dirty="0"/>
              <a:t>Anthropological Approach</a:t>
            </a:r>
            <a:r>
              <a:rPr lang="en-US" sz="2000" b="1" dirty="0"/>
              <a:t> </a:t>
            </a:r>
            <a:r>
              <a:rPr lang="en-US" sz="2000" dirty="0"/>
              <a:t>(understand and interpret how others in a particular time and space see the world)</a:t>
            </a:r>
          </a:p>
          <a:p>
            <a:pPr lvl="2"/>
            <a:r>
              <a:rPr lang="en-US" sz="2000" b="1" u="sng" dirty="0">
                <a:solidFill>
                  <a:srgbClr val="FFFF00"/>
                </a:solidFill>
              </a:rPr>
              <a:t>Critical Theory </a:t>
            </a:r>
            <a:r>
              <a:rPr lang="en-US" sz="2000" dirty="0"/>
              <a:t>(reveals and “deconstructs” what is seen as normal or natural to be a hegemonic but changeable force            of oppression and marginalization, so to emancipate those disadvantaged by it</a:t>
            </a:r>
          </a:p>
          <a:p>
            <a:pPr marL="457200" lvl="2" indent="0">
              <a:buNone/>
            </a:pPr>
            <a:r>
              <a:rPr lang="en-US" sz="2000" b="1" dirty="0"/>
              <a:t> </a:t>
            </a:r>
          </a:p>
          <a:p>
            <a:endParaRPr lang="en-US" sz="900" b="1" dirty="0"/>
          </a:p>
          <a:p>
            <a:pPr marL="0" indent="0">
              <a:buNone/>
            </a:pPr>
            <a:endParaRPr lang="en-US" sz="2800" dirty="0"/>
          </a:p>
        </p:txBody>
      </p:sp>
      <p:pic>
        <p:nvPicPr>
          <p:cNvPr id="1026" name="Picture 2" descr="http://www.thehumanenterprise.com.au/Images/resources/WIW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652" y="1915283"/>
            <a:ext cx="3318648" cy="17231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Knowledge and human interests | Download Table">
            <a:extLst>
              <a:ext uri="{FF2B5EF4-FFF2-40B4-BE49-F238E27FC236}">
                <a16:creationId xmlns:a16="http://schemas.microsoft.com/office/drawing/2014/main" id="{707C6BAF-7D66-41D3-9A7A-71A356143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652" y="3760775"/>
            <a:ext cx="5033147" cy="17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3A98-282A-4B43-92FC-7A4F95DE697C}"/>
              </a:ext>
            </a:extLst>
          </p:cNvPr>
          <p:cNvSpPr>
            <a:spLocks noGrp="1"/>
          </p:cNvSpPr>
          <p:nvPr>
            <p:ph type="title"/>
          </p:nvPr>
        </p:nvSpPr>
        <p:spPr/>
        <p:txBody>
          <a:bodyPr/>
          <a:lstStyle/>
          <a:p>
            <a:pPr algn="ctr"/>
            <a:r>
              <a:rPr lang="en-US" dirty="0"/>
              <a:t>PREMISES OF critical </a:t>
            </a:r>
            <a:r>
              <a:rPr lang="en-US" dirty="0" err="1"/>
              <a:t>theorY</a:t>
            </a:r>
            <a:endParaRPr lang="en-US" dirty="0"/>
          </a:p>
        </p:txBody>
      </p:sp>
      <p:sp>
        <p:nvSpPr>
          <p:cNvPr id="3" name="Content Placeholder 2">
            <a:extLst>
              <a:ext uri="{FF2B5EF4-FFF2-40B4-BE49-F238E27FC236}">
                <a16:creationId xmlns:a16="http://schemas.microsoft.com/office/drawing/2014/main" id="{31AC63A1-665B-4AAC-BB41-3B72CF4D74F9}"/>
              </a:ext>
            </a:extLst>
          </p:cNvPr>
          <p:cNvSpPr>
            <a:spLocks noGrp="1"/>
          </p:cNvSpPr>
          <p:nvPr>
            <p:ph idx="1"/>
          </p:nvPr>
        </p:nvSpPr>
        <p:spPr>
          <a:xfrm>
            <a:off x="0" y="1904556"/>
            <a:ext cx="8510954" cy="4953443"/>
          </a:xfrm>
        </p:spPr>
        <p:txBody>
          <a:bodyPr>
            <a:normAutofit fontScale="92500" lnSpcReduction="20000"/>
          </a:bodyPr>
          <a:lstStyle/>
          <a:p>
            <a:r>
              <a:rPr lang="en-US" b="1" dirty="0"/>
              <a:t>No Natural Individual or Essential Self: we are products of environment and power</a:t>
            </a:r>
          </a:p>
          <a:p>
            <a:r>
              <a:rPr lang="en-US" b="1" dirty="0">
                <a:solidFill>
                  <a:srgbClr val="FFFF00"/>
                </a:solidFill>
              </a:rPr>
              <a:t>Subjectivity</a:t>
            </a:r>
            <a:r>
              <a:rPr lang="en-US" dirty="0"/>
              <a:t>: one’s experiences and perceptions matter and are valid, and have a right to be heard and respected</a:t>
            </a:r>
          </a:p>
          <a:p>
            <a:pPr lvl="1"/>
            <a:r>
              <a:rPr lang="en-US" dirty="0"/>
              <a:t>there is not objective truth but only social constructions of reality based on rules, laws, texts and words that define identity and value</a:t>
            </a:r>
          </a:p>
          <a:p>
            <a:pPr lvl="1"/>
            <a:r>
              <a:rPr lang="en-US" dirty="0"/>
              <a:t>Words (texts) matter: literary criticism as politics – all words judged for their  role in shaping power, identity, values and rights</a:t>
            </a:r>
          </a:p>
          <a:p>
            <a:pPr lvl="1"/>
            <a:r>
              <a:rPr lang="en-US" dirty="0"/>
              <a:t>Extreme Form: knowledge is a product of power and knowledge is used to perpetuate power and powerlessness. Aim is “to significantly change socio-political-cultural orders” </a:t>
            </a:r>
            <a:r>
              <a:rPr lang="en-US" sz="900" i="1" dirty="0"/>
              <a:t>(Merrick and Hedges 2021)</a:t>
            </a:r>
          </a:p>
          <a:p>
            <a:r>
              <a:rPr lang="en-US" b="1" dirty="0">
                <a:solidFill>
                  <a:srgbClr val="FFFF00"/>
                </a:solidFill>
              </a:rPr>
              <a:t>Relativism</a:t>
            </a:r>
            <a:r>
              <a:rPr lang="en-US" dirty="0"/>
              <a:t>: standards of rightness are relative to one’s culture and experiences, which can vary</a:t>
            </a:r>
          </a:p>
          <a:p>
            <a:pPr lvl="1"/>
            <a:r>
              <a:rPr lang="en-US" dirty="0"/>
              <a:t>Extreme Form: there are no absolute rights and wrongs but only hegemonic and oppressed and marginalized views of right and wrong</a:t>
            </a:r>
          </a:p>
          <a:p>
            <a:r>
              <a:rPr lang="en-US" b="1" dirty="0"/>
              <a:t>Identity Over Individualism: </a:t>
            </a:r>
            <a:r>
              <a:rPr lang="en-US" dirty="0"/>
              <a:t>“recognize their own identity, determine their status as either privileged or marginalized, then commit to a plan to correct this injustice” </a:t>
            </a:r>
            <a:r>
              <a:rPr lang="en-US" sz="1000" i="1" dirty="0"/>
              <a:t>(Merrick and Hedges)</a:t>
            </a:r>
          </a:p>
        </p:txBody>
      </p:sp>
      <p:pic>
        <p:nvPicPr>
          <p:cNvPr id="1026" name="Picture 2" descr="Literary Theories">
            <a:extLst>
              <a:ext uri="{FF2B5EF4-FFF2-40B4-BE49-F238E27FC236}">
                <a16:creationId xmlns:a16="http://schemas.microsoft.com/office/drawing/2014/main" id="{7CC9EB1E-69E7-44D0-9022-A40BE3125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0576" y="1916429"/>
            <a:ext cx="3672418" cy="20634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ritical Theory Club - Home | Facebook">
            <a:extLst>
              <a:ext uri="{FF2B5EF4-FFF2-40B4-BE49-F238E27FC236}">
                <a16:creationId xmlns:a16="http://schemas.microsoft.com/office/drawing/2014/main" id="{4B202F61-D310-4D5D-80BE-0D1B15339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919" y="284176"/>
            <a:ext cx="1257373" cy="13990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iagram of &amp;quot;intersection axes of privilege and oppression&amp;quot; from Coddling of  the American Mind very appropiately looks like a giant butthole. (do you  see the pun?): Jordan_Peterson_Memes">
            <a:extLst>
              <a:ext uri="{FF2B5EF4-FFF2-40B4-BE49-F238E27FC236}">
                <a16:creationId xmlns:a16="http://schemas.microsoft.com/office/drawing/2014/main" id="{21F13069-C77D-4311-A146-345CB7C37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0576" y="4020871"/>
            <a:ext cx="3672417" cy="28581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ritical Theory Club - Home | Facebook">
            <a:extLst>
              <a:ext uri="{FF2B5EF4-FFF2-40B4-BE49-F238E27FC236}">
                <a16:creationId xmlns:a16="http://schemas.microsoft.com/office/drawing/2014/main" id="{0888EA4F-3907-465D-B5AA-17BB82992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9626" y="285240"/>
            <a:ext cx="1257373" cy="13990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244D12-39E3-451C-8723-C7A9A4A2F4F1}"/>
              </a:ext>
            </a:extLst>
          </p:cNvPr>
          <p:cNvSpPr txBox="1"/>
          <p:nvPr/>
        </p:nvSpPr>
        <p:spPr>
          <a:xfrm>
            <a:off x="129007" y="6602516"/>
            <a:ext cx="6094520" cy="215444"/>
          </a:xfrm>
          <a:prstGeom prst="rect">
            <a:avLst/>
          </a:prstGeom>
          <a:noFill/>
        </p:spPr>
        <p:txBody>
          <a:bodyPr wrap="square">
            <a:spAutoFit/>
          </a:bodyPr>
          <a:lstStyle/>
          <a:p>
            <a:pPr algn="r"/>
            <a:r>
              <a:rPr lang="en-US" sz="800" dirty="0"/>
              <a:t>https://www.awis.org/intersectionality/</a:t>
            </a:r>
          </a:p>
        </p:txBody>
      </p:sp>
    </p:spTree>
    <p:extLst>
      <p:ext uri="{BB962C8B-B14F-4D97-AF65-F5344CB8AC3E}">
        <p14:creationId xmlns:p14="http://schemas.microsoft.com/office/powerpoint/2010/main" val="4210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545D425-C89D-45F3-B803-904AD5BBB3D4}"/>
              </a:ext>
            </a:extLst>
          </p:cNvPr>
          <p:cNvSpPr>
            <a:spLocks noGrp="1"/>
          </p:cNvSpPr>
          <p:nvPr>
            <p:ph type="title"/>
          </p:nvPr>
        </p:nvSpPr>
        <p:spPr/>
        <p:txBody>
          <a:bodyPr/>
          <a:lstStyle/>
          <a:p>
            <a:pPr algn="ctr"/>
            <a:r>
              <a:rPr lang="en-US" dirty="0"/>
              <a:t>Cultural hegemony</a:t>
            </a:r>
          </a:p>
        </p:txBody>
      </p:sp>
      <p:sp>
        <p:nvSpPr>
          <p:cNvPr id="4" name="Content Placeholder 3">
            <a:extLst>
              <a:ext uri="{FF2B5EF4-FFF2-40B4-BE49-F238E27FC236}">
                <a16:creationId xmlns:a16="http://schemas.microsoft.com/office/drawing/2014/main" id="{7E18FE04-DD67-4E77-A24A-E614F3DA42AE}"/>
              </a:ext>
            </a:extLst>
          </p:cNvPr>
          <p:cNvSpPr>
            <a:spLocks noGrp="1"/>
          </p:cNvSpPr>
          <p:nvPr>
            <p:ph idx="1"/>
          </p:nvPr>
        </p:nvSpPr>
        <p:spPr>
          <a:xfrm>
            <a:off x="1633" y="1921210"/>
            <a:ext cx="4424594" cy="5567289"/>
          </a:xfrm>
        </p:spPr>
        <p:txBody>
          <a:bodyPr>
            <a:normAutofit/>
          </a:bodyPr>
          <a:lstStyle/>
          <a:p>
            <a:pPr algn="l"/>
            <a:r>
              <a:rPr lang="en-US" sz="1800" b="1" dirty="0">
                <a:solidFill>
                  <a:srgbClr val="FFFF00"/>
                </a:solidFill>
              </a:rPr>
              <a:t>Antonio Gramsci</a:t>
            </a:r>
            <a:r>
              <a:rPr lang="en-US" sz="1800" dirty="0"/>
              <a:t>: </a:t>
            </a:r>
            <a:r>
              <a:rPr lang="en-US" sz="1800" b="0" i="0" dirty="0">
                <a:effectLst/>
                <a:latin typeface="Lucida Grande"/>
              </a:rPr>
              <a:t>division of the superstructure into political sphere of law and </a:t>
            </a:r>
            <a:r>
              <a:rPr lang="en-US" sz="1800" dirty="0">
                <a:latin typeface="Lucida Grande"/>
              </a:rPr>
              <a:t>coercion, </a:t>
            </a:r>
            <a:r>
              <a:rPr lang="en-US" sz="1800" b="0" i="0" dirty="0">
                <a:effectLst/>
                <a:latin typeface="Lucida Grande"/>
              </a:rPr>
              <a:t>and civil society (where ideological content is produced and </a:t>
            </a:r>
            <a:r>
              <a:rPr lang="en-US" sz="1800" b="0" i="0" dirty="0" err="1">
                <a:effectLst/>
                <a:latin typeface="Lucida Grande"/>
              </a:rPr>
              <a:t>legitimises</a:t>
            </a:r>
            <a:r>
              <a:rPr lang="en-US" sz="1800" b="0" i="0" dirty="0">
                <a:effectLst/>
                <a:latin typeface="Lucida Grande"/>
              </a:rPr>
              <a:t> the dominance of one group       over the rest in their own minds.</a:t>
            </a:r>
          </a:p>
          <a:p>
            <a:r>
              <a:rPr lang="en-US" sz="1800" b="1" dirty="0">
                <a:solidFill>
                  <a:srgbClr val="FFFF00"/>
                </a:solidFill>
              </a:rPr>
              <a:t>Cultural hegemony</a:t>
            </a:r>
            <a:r>
              <a:rPr lang="en-US" sz="1800" dirty="0"/>
              <a:t> –each “type of person”      naturally possesses an expression of its own values and interests, but the subtle imposition of a        dominant ideology or culture creates a common-sense worldview of all.</a:t>
            </a:r>
          </a:p>
          <a:p>
            <a:pPr lvl="1"/>
            <a:r>
              <a:rPr lang="en-US" b="1" dirty="0">
                <a:solidFill>
                  <a:srgbClr val="FFFF00"/>
                </a:solidFill>
              </a:rPr>
              <a:t>F</a:t>
            </a:r>
            <a:r>
              <a:rPr lang="en-US" sz="1800" b="1" dirty="0">
                <a:solidFill>
                  <a:srgbClr val="FFFF00"/>
                </a:solidFill>
              </a:rPr>
              <a:t>alse Consciousness</a:t>
            </a:r>
            <a:r>
              <a:rPr lang="en-US" sz="1800" dirty="0"/>
              <a:t> imposed by religion and authority -- of not knowing how bad they have it  or not realizing they have the power to change it</a:t>
            </a:r>
          </a:p>
          <a:p>
            <a:pPr lvl="2"/>
            <a:endParaRPr lang="en-US" altLang="en-US" b="1" dirty="0"/>
          </a:p>
          <a:p>
            <a:endParaRPr lang="en-US" dirty="0"/>
          </a:p>
        </p:txBody>
      </p:sp>
      <p:pic>
        <p:nvPicPr>
          <p:cNvPr id="10" name="Picture 9">
            <a:extLst>
              <a:ext uri="{FF2B5EF4-FFF2-40B4-BE49-F238E27FC236}">
                <a16:creationId xmlns:a16="http://schemas.microsoft.com/office/drawing/2014/main" id="{4755A1B3-830F-485A-BD5F-65101ADB5B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4993" y="1959423"/>
            <a:ext cx="3977647" cy="1195829"/>
          </a:xfrm>
          <a:prstGeom prst="rect">
            <a:avLst/>
          </a:prstGeom>
        </p:spPr>
      </p:pic>
      <p:pic>
        <p:nvPicPr>
          <p:cNvPr id="12" name="Picture 11">
            <a:extLst>
              <a:ext uri="{FF2B5EF4-FFF2-40B4-BE49-F238E27FC236}">
                <a16:creationId xmlns:a16="http://schemas.microsoft.com/office/drawing/2014/main" id="{C64F139F-57D9-4AD6-B5EC-4E7153CF1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821" y="3429000"/>
            <a:ext cx="2758556" cy="3109143"/>
          </a:xfrm>
          <a:prstGeom prst="rect">
            <a:avLst/>
          </a:prstGeom>
        </p:spPr>
      </p:pic>
      <p:sp>
        <p:nvSpPr>
          <p:cNvPr id="7" name="Rectangle 6">
            <a:extLst>
              <a:ext uri="{FF2B5EF4-FFF2-40B4-BE49-F238E27FC236}">
                <a16:creationId xmlns:a16="http://schemas.microsoft.com/office/drawing/2014/main" id="{D1D13180-80E5-451C-8C12-58A18914B48B}"/>
              </a:ext>
            </a:extLst>
          </p:cNvPr>
          <p:cNvSpPr/>
          <p:nvPr/>
        </p:nvSpPr>
        <p:spPr>
          <a:xfrm>
            <a:off x="0" y="6642556"/>
            <a:ext cx="6096000" cy="215444"/>
          </a:xfrm>
          <a:prstGeom prst="rect">
            <a:avLst/>
          </a:prstGeom>
        </p:spPr>
        <p:txBody>
          <a:bodyPr>
            <a:spAutoFit/>
          </a:bodyPr>
          <a:lstStyle/>
          <a:p>
            <a:r>
              <a:rPr lang="en-US" sz="800" dirty="0"/>
              <a:t>https://integralaxis.wordpress.com/2017/10/14/gramscis-notion-of-cultural-hegemony/</a:t>
            </a:r>
          </a:p>
        </p:txBody>
      </p:sp>
      <p:pic>
        <p:nvPicPr>
          <p:cNvPr id="9" name="Picture 4">
            <a:extLst>
              <a:ext uri="{FF2B5EF4-FFF2-40B4-BE49-F238E27FC236}">
                <a16:creationId xmlns:a16="http://schemas.microsoft.com/office/drawing/2014/main" id="{2A538C42-9791-4F13-8163-392DECBD8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111" y="2677288"/>
            <a:ext cx="3977648" cy="317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1D-73B0-4F40-BBD3-4F35AC0D173D}"/>
              </a:ext>
            </a:extLst>
          </p:cNvPr>
          <p:cNvSpPr>
            <a:spLocks noGrp="1"/>
          </p:cNvSpPr>
          <p:nvPr>
            <p:ph type="title"/>
          </p:nvPr>
        </p:nvSpPr>
        <p:spPr/>
        <p:txBody>
          <a:bodyPr/>
          <a:lstStyle/>
          <a:p>
            <a:pPr algn="ctr"/>
            <a:r>
              <a:rPr lang="en-US" dirty="0"/>
              <a:t>ii. Critics of critical theory</a:t>
            </a:r>
          </a:p>
        </p:txBody>
      </p:sp>
      <p:sp>
        <p:nvSpPr>
          <p:cNvPr id="3" name="Content Placeholder 2">
            <a:extLst>
              <a:ext uri="{FF2B5EF4-FFF2-40B4-BE49-F238E27FC236}">
                <a16:creationId xmlns:a16="http://schemas.microsoft.com/office/drawing/2014/main" id="{7AD6C98C-F886-4B9F-ACD7-5000AB2E7DBB}"/>
              </a:ext>
            </a:extLst>
          </p:cNvPr>
          <p:cNvSpPr>
            <a:spLocks noGrp="1"/>
          </p:cNvSpPr>
          <p:nvPr>
            <p:ph idx="1"/>
          </p:nvPr>
        </p:nvSpPr>
        <p:spPr>
          <a:xfrm>
            <a:off x="0" y="1792936"/>
            <a:ext cx="8924878" cy="5515151"/>
          </a:xfrm>
        </p:spPr>
        <p:txBody>
          <a:bodyPr>
            <a:normAutofit/>
          </a:bodyPr>
          <a:lstStyle/>
          <a:p>
            <a:r>
              <a:rPr lang="en-US" sz="1800" b="1" dirty="0">
                <a:solidFill>
                  <a:srgbClr val="FFFF00"/>
                </a:solidFill>
                <a:latin typeface="Verdana" panose="020B0604030504040204" pitchFamily="34" charset="0"/>
                <a:ea typeface="Verdana" panose="020B0604030504040204" pitchFamily="34" charset="0"/>
              </a:rPr>
              <a:t>Cancel Culture</a:t>
            </a:r>
            <a:r>
              <a:rPr lang="en-US" sz="1800" dirty="0">
                <a:latin typeface="Verdana" panose="020B0604030504040204" pitchFamily="34" charset="0"/>
                <a:ea typeface="Verdana" panose="020B0604030504040204" pitchFamily="34" charset="0"/>
              </a:rPr>
              <a:t>: a culture in which people are quick to take offense       and to demand punishment from the “offender” </a:t>
            </a:r>
            <a:r>
              <a:rPr lang="en-US" sz="900" i="1" dirty="0">
                <a:latin typeface="Verdana" panose="020B0604030504040204" pitchFamily="34" charset="0"/>
                <a:ea typeface="Verdana" panose="020B0604030504040204" pitchFamily="34" charset="0"/>
              </a:rPr>
              <a:t>(Kenan Malik)</a:t>
            </a:r>
            <a:endParaRPr lang="en-US" sz="900" dirty="0">
              <a:latin typeface="Verdana" panose="020B0604030504040204" pitchFamily="34" charset="0"/>
              <a:ea typeface="Verdana" panose="020B0604030504040204" pitchFamily="34" charset="0"/>
            </a:endParaRPr>
          </a:p>
          <a:p>
            <a:pPr lvl="1"/>
            <a:r>
              <a:rPr lang="en-US" sz="1600" dirty="0">
                <a:latin typeface="Verdana" panose="020B0604030504040204" pitchFamily="34" charset="0"/>
                <a:ea typeface="Verdana" panose="020B0604030504040204" pitchFamily="34" charset="0"/>
              </a:rPr>
              <a:t>“if one’s subjective experience is raised to the status of a godhead…then any perceived verbal offense could be construed as …violent towards the self. Since the words a person uses…cause harm it is therefore rational to pass laws to limit the rights of those using said words”  </a:t>
            </a:r>
            <a:r>
              <a:rPr lang="en-US" sz="700" i="1" dirty="0">
                <a:latin typeface="Verdana" panose="020B0604030504040204" pitchFamily="34" charset="0"/>
                <a:ea typeface="Verdana" panose="020B0604030504040204" pitchFamily="34" charset="0"/>
              </a:rPr>
              <a:t>– Reza </a:t>
            </a:r>
            <a:r>
              <a:rPr lang="en-US" sz="700" i="1" dirty="0" err="1">
                <a:latin typeface="Verdana" panose="020B0604030504040204" pitchFamily="34" charset="0"/>
                <a:ea typeface="Verdana" panose="020B0604030504040204" pitchFamily="34" charset="0"/>
              </a:rPr>
              <a:t>Zial</a:t>
            </a:r>
            <a:r>
              <a:rPr lang="en-US" sz="700" i="1" dirty="0">
                <a:latin typeface="Verdana" panose="020B0604030504040204" pitchFamily="34" charset="0"/>
                <a:ea typeface="Verdana" panose="020B0604030504040204" pitchFamily="34" charset="0"/>
              </a:rPr>
              <a:t>, “My Apostasy from the Church of Critical Theory”, </a:t>
            </a:r>
            <a:r>
              <a:rPr lang="en-US" sz="700" i="1" dirty="0" err="1">
                <a:latin typeface="Verdana" panose="020B0604030504040204" pitchFamily="34" charset="0"/>
                <a:ea typeface="Verdana" panose="020B0604030504040204" pitchFamily="34" charset="0"/>
              </a:rPr>
              <a:t>Areo</a:t>
            </a:r>
            <a:r>
              <a:rPr lang="en-US" sz="700" i="1" dirty="0">
                <a:latin typeface="Verdana" panose="020B0604030504040204" pitchFamily="34" charset="0"/>
                <a:ea typeface="Verdana" panose="020B0604030504040204" pitchFamily="34" charset="0"/>
              </a:rPr>
              <a:t> (2017)</a:t>
            </a:r>
          </a:p>
          <a:p>
            <a:pPr marL="0" marR="0" fontAlgn="base"/>
            <a:r>
              <a:rPr lang="en-US" sz="1800" dirty="0">
                <a:latin typeface="Verdana" panose="020B0604030504040204" pitchFamily="34" charset="0"/>
                <a:ea typeface="Verdana" panose="020B0604030504040204" pitchFamily="34" charset="0"/>
              </a:rPr>
              <a:t>P</a:t>
            </a:r>
            <a:r>
              <a:rPr lang="en-US" sz="1800" dirty="0">
                <a:effectLst/>
                <a:latin typeface="Verdana" panose="020B0604030504040204" pitchFamily="34" charset="0"/>
                <a:ea typeface="Verdana" panose="020B0604030504040204" pitchFamily="34" charset="0"/>
              </a:rPr>
              <a:t>ortrayed as leftwing “woke” phenomenon, conservatives are equally mired in it, denouncing some &amp; defending others </a:t>
            </a:r>
            <a:r>
              <a:rPr lang="en-US" sz="900" i="1" dirty="0">
                <a:effectLst/>
                <a:latin typeface="Verdana" panose="020B0604030504040204" pitchFamily="34" charset="0"/>
                <a:ea typeface="Verdana" panose="020B0604030504040204" pitchFamily="34" charset="0"/>
              </a:rPr>
              <a:t>(Kenan Malik)</a:t>
            </a:r>
          </a:p>
          <a:p>
            <a:pPr marL="228600" lvl="1" fontAlgn="base"/>
            <a:r>
              <a:rPr lang="en-US" sz="1600" dirty="0">
                <a:effectLst/>
                <a:latin typeface="Verdana" panose="020B0604030504040204" pitchFamily="34" charset="0"/>
                <a:ea typeface="Verdana" panose="020B0604030504040204" pitchFamily="34" charset="0"/>
              </a:rPr>
              <a:t>It’s not enough to point to the hypocrisy of the right. It’s also important for the left to defend the right to say objectionable or controversial things. </a:t>
            </a:r>
            <a:r>
              <a:rPr lang="en-US" sz="1600" dirty="0">
                <a:effectLst/>
                <a:latin typeface="Verdana" panose="020B0604030504040204" pitchFamily="34" charset="0"/>
                <a:ea typeface="Verdana" panose="020B0604030504040204" pitchFamily="34" charset="0"/>
                <a:cs typeface="Times New Roman" panose="02020603050405020304" pitchFamily="18" charset="0"/>
              </a:rPr>
              <a:t>If we don’t defend that right for speech we dislike, we will lose it for the speech we do like. </a:t>
            </a:r>
            <a:endParaRPr lang="en-US" sz="1600" dirty="0">
              <a:latin typeface="Verdana" panose="020B0604030504040204" pitchFamily="34" charset="0"/>
              <a:ea typeface="Verdana" panose="020B0604030504040204" pitchFamily="34" charset="0"/>
            </a:endParaRPr>
          </a:p>
          <a:p>
            <a:r>
              <a:rPr lang="en-US" dirty="0"/>
              <a:t>The Case for a Liberal Approach </a:t>
            </a:r>
            <a:r>
              <a:rPr lang="en-US" sz="900" i="1" dirty="0"/>
              <a:t>(Merrick &amp; Hedges 2021)</a:t>
            </a:r>
          </a:p>
          <a:p>
            <a:pPr lvl="1"/>
            <a:r>
              <a:rPr lang="en-US" sz="1800" dirty="0"/>
              <a:t>Promote Common Humanity, Viewpoint Diversity to promote critical thinking, dialogue and mutual understanding, not blaming and shaming</a:t>
            </a:r>
          </a:p>
          <a:p>
            <a:pPr lvl="1"/>
            <a:r>
              <a:rPr lang="en-US" sz="1800" dirty="0"/>
              <a:t>Critical Theory a “radical, social justice oriented philosophy…illiberal activist agenda to remake society “ with little or no assessment of its accuracy to describe history nor its efficacy in the solutions to societal problems</a:t>
            </a:r>
          </a:p>
        </p:txBody>
      </p:sp>
      <p:sp>
        <p:nvSpPr>
          <p:cNvPr id="8" name="TextBox 7">
            <a:extLst>
              <a:ext uri="{FF2B5EF4-FFF2-40B4-BE49-F238E27FC236}">
                <a16:creationId xmlns:a16="http://schemas.microsoft.com/office/drawing/2014/main" id="{6F295A0F-635A-4D4A-9E7C-F5CFF3C2FFE1}"/>
              </a:ext>
            </a:extLst>
          </p:cNvPr>
          <p:cNvSpPr txBox="1"/>
          <p:nvPr/>
        </p:nvSpPr>
        <p:spPr>
          <a:xfrm>
            <a:off x="135995" y="6656370"/>
            <a:ext cx="6100762" cy="215444"/>
          </a:xfrm>
          <a:prstGeom prst="rect">
            <a:avLst/>
          </a:prstGeom>
          <a:noFill/>
        </p:spPr>
        <p:txBody>
          <a:bodyPr wrap="square">
            <a:spAutoFit/>
          </a:bodyPr>
          <a:lstStyle/>
          <a:p>
            <a:r>
              <a:rPr lang="en-US" sz="800" dirty="0"/>
              <a:t>https://shenviapologetics.com/intro-to-critical-theory/</a:t>
            </a:r>
          </a:p>
        </p:txBody>
      </p:sp>
      <p:sp>
        <p:nvSpPr>
          <p:cNvPr id="9" name="TextBox 8">
            <a:extLst>
              <a:ext uri="{FF2B5EF4-FFF2-40B4-BE49-F238E27FC236}">
                <a16:creationId xmlns:a16="http://schemas.microsoft.com/office/drawing/2014/main" id="{F1B356CF-36D2-423C-AB0E-FD40EF7BE100}"/>
              </a:ext>
            </a:extLst>
          </p:cNvPr>
          <p:cNvSpPr txBox="1"/>
          <p:nvPr/>
        </p:nvSpPr>
        <p:spPr>
          <a:xfrm>
            <a:off x="5999826" y="6650361"/>
            <a:ext cx="6094520" cy="215444"/>
          </a:xfrm>
          <a:prstGeom prst="rect">
            <a:avLst/>
          </a:prstGeom>
          <a:noFill/>
        </p:spPr>
        <p:txBody>
          <a:bodyPr wrap="square">
            <a:spAutoFit/>
          </a:bodyPr>
          <a:lstStyle/>
          <a:p>
            <a:pPr algn="r"/>
            <a:r>
              <a:rPr lang="en-US" sz="800" dirty="0"/>
              <a:t>https://schoolleader.typepad.com/school-leader/2020/08/fighting-racism-rejecting-critical-theory.html</a:t>
            </a:r>
          </a:p>
        </p:txBody>
      </p:sp>
      <p:sp>
        <p:nvSpPr>
          <p:cNvPr id="6" name="Rectangle 5">
            <a:extLst>
              <a:ext uri="{FF2B5EF4-FFF2-40B4-BE49-F238E27FC236}">
                <a16:creationId xmlns:a16="http://schemas.microsoft.com/office/drawing/2014/main" id="{1A707778-827D-427E-A6F7-A06FEDA7F2C0}"/>
              </a:ext>
            </a:extLst>
          </p:cNvPr>
          <p:cNvSpPr/>
          <p:nvPr/>
        </p:nvSpPr>
        <p:spPr>
          <a:xfrm>
            <a:off x="3046521" y="6642556"/>
            <a:ext cx="6096000" cy="215444"/>
          </a:xfrm>
          <a:prstGeom prst="rect">
            <a:avLst/>
          </a:prstGeom>
        </p:spPr>
        <p:txBody>
          <a:bodyPr>
            <a:spAutoFit/>
          </a:bodyPr>
          <a:lstStyle/>
          <a:p>
            <a:r>
              <a:rPr lang="en-US" sz="800" dirty="0"/>
              <a:t>https://areomagazine.com/2017/05/30/my-apostasy-from-the-church-of-critical-theory/</a:t>
            </a:r>
          </a:p>
        </p:txBody>
      </p:sp>
      <p:sp>
        <p:nvSpPr>
          <p:cNvPr id="13" name="Rectangle 12">
            <a:extLst>
              <a:ext uri="{FF2B5EF4-FFF2-40B4-BE49-F238E27FC236}">
                <a16:creationId xmlns:a16="http://schemas.microsoft.com/office/drawing/2014/main" id="{06D7B0C8-3388-4AD0-9EA7-D770489A0DA7}"/>
              </a:ext>
            </a:extLst>
          </p:cNvPr>
          <p:cNvSpPr/>
          <p:nvPr/>
        </p:nvSpPr>
        <p:spPr>
          <a:xfrm>
            <a:off x="5998345" y="6437626"/>
            <a:ext cx="6096000" cy="215444"/>
          </a:xfrm>
          <a:prstGeom prst="rect">
            <a:avLst/>
          </a:prstGeom>
        </p:spPr>
        <p:txBody>
          <a:bodyPr>
            <a:spAutoFit/>
          </a:bodyPr>
          <a:lstStyle/>
          <a:p>
            <a:pPr algn="r"/>
            <a:r>
              <a:rPr lang="en-US" sz="800" dirty="0"/>
              <a:t>https://headbirths.wordpress.com/2018/08/19/the-shape-of-politics/</a:t>
            </a:r>
          </a:p>
        </p:txBody>
      </p:sp>
      <p:pic>
        <p:nvPicPr>
          <p:cNvPr id="14" name="Picture 2" descr="Cancel Culture, Woke Capitalism, and the Market Place of Ideas | Kid Quant:  Sharing Ideas, Concepts, and Code">
            <a:extLst>
              <a:ext uri="{FF2B5EF4-FFF2-40B4-BE49-F238E27FC236}">
                <a16:creationId xmlns:a16="http://schemas.microsoft.com/office/drawing/2014/main" id="{29CF1BE4-C7AD-4632-807E-84C1181A8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461" y="1911919"/>
            <a:ext cx="3354612" cy="18785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ommentary: Cancel culture looks a lot like old-fashioned church discipline  - Portland Press Herald">
            <a:extLst>
              <a:ext uri="{FF2B5EF4-FFF2-40B4-BE49-F238E27FC236}">
                <a16:creationId xmlns:a16="http://schemas.microsoft.com/office/drawing/2014/main" id="{CAD0D8DC-FB04-40E2-A050-EFFC8A2ADE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9732" y="3860802"/>
            <a:ext cx="3366341" cy="271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1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9946-FBB4-4002-BB25-7006D22D307C}"/>
              </a:ext>
            </a:extLst>
          </p:cNvPr>
          <p:cNvSpPr>
            <a:spLocks noGrp="1"/>
          </p:cNvSpPr>
          <p:nvPr>
            <p:ph type="title"/>
          </p:nvPr>
        </p:nvSpPr>
        <p:spPr>
          <a:xfrm>
            <a:off x="909032" y="213154"/>
            <a:ext cx="10373935" cy="1508760"/>
          </a:xfrm>
        </p:spPr>
        <p:txBody>
          <a:bodyPr>
            <a:normAutofit/>
          </a:bodyPr>
          <a:lstStyle/>
          <a:p>
            <a:pPr algn="ctr"/>
            <a:r>
              <a:rPr lang="en-US" sz="2700" dirty="0"/>
              <a:t>Critics of the critics of critical theory:</a:t>
            </a:r>
            <a:br>
              <a:rPr lang="en-US" sz="2700" dirty="0"/>
            </a:br>
            <a:r>
              <a:rPr lang="en-US" sz="3200" dirty="0"/>
              <a:t>Cancel culture OR CONSEQUENCE CULTURE?</a:t>
            </a:r>
            <a:endParaRPr lang="en-US" sz="3200" i="1" dirty="0"/>
          </a:p>
        </p:txBody>
      </p:sp>
      <p:sp>
        <p:nvSpPr>
          <p:cNvPr id="3" name="Content Placeholder 2">
            <a:extLst>
              <a:ext uri="{FF2B5EF4-FFF2-40B4-BE49-F238E27FC236}">
                <a16:creationId xmlns:a16="http://schemas.microsoft.com/office/drawing/2014/main" id="{9B5EA683-43D8-4B20-8A69-44CC53121F98}"/>
              </a:ext>
            </a:extLst>
          </p:cNvPr>
          <p:cNvSpPr>
            <a:spLocks noGrp="1"/>
          </p:cNvSpPr>
          <p:nvPr>
            <p:ph idx="1"/>
          </p:nvPr>
        </p:nvSpPr>
        <p:spPr>
          <a:xfrm>
            <a:off x="0" y="1916880"/>
            <a:ext cx="6096000" cy="4656943"/>
          </a:xfrm>
        </p:spPr>
        <p:txBody>
          <a:bodyPr>
            <a:noAutofit/>
          </a:bodyPr>
          <a:lstStyle/>
          <a:p>
            <a:r>
              <a:rPr lang="en-US" sz="2400" b="1" dirty="0">
                <a:solidFill>
                  <a:srgbClr val="FFFF00"/>
                </a:solidFill>
              </a:rPr>
              <a:t>Harm Principle </a:t>
            </a:r>
            <a:r>
              <a:rPr lang="en-US" sz="2400" b="1" dirty="0"/>
              <a:t>Revisited</a:t>
            </a:r>
            <a:r>
              <a:rPr lang="en-US" sz="2800" dirty="0"/>
              <a:t>: </a:t>
            </a:r>
            <a:r>
              <a:rPr lang="en-US" sz="2400" dirty="0"/>
              <a:t>hurt feelings, psychological harm or down-stream economic and physical harm tied to discrimination from harmful               stereotypes</a:t>
            </a:r>
          </a:p>
          <a:p>
            <a:endParaRPr lang="en-US" sz="800" dirty="0"/>
          </a:p>
          <a:p>
            <a:r>
              <a:rPr lang="en-US" sz="2400"/>
              <a:t>Accountability and </a:t>
            </a:r>
            <a:r>
              <a:rPr lang="en-US" sz="2400" dirty="0"/>
              <a:t>the relative virtue of </a:t>
            </a:r>
            <a:r>
              <a:rPr lang="en-US" sz="2400" b="1" dirty="0">
                <a:solidFill>
                  <a:srgbClr val="FFFF00"/>
                </a:solidFill>
              </a:rPr>
              <a:t>punching up </a:t>
            </a:r>
            <a:r>
              <a:rPr lang="en-US" sz="2400" dirty="0"/>
              <a:t>vs. </a:t>
            </a:r>
            <a:r>
              <a:rPr lang="en-US" sz="2400" b="1" dirty="0">
                <a:solidFill>
                  <a:srgbClr val="FFFF00"/>
                </a:solidFill>
              </a:rPr>
              <a:t>punching down</a:t>
            </a:r>
          </a:p>
          <a:p>
            <a:endParaRPr lang="en-US" sz="800" b="1" dirty="0">
              <a:solidFill>
                <a:srgbClr val="FFFF00"/>
              </a:solidFill>
            </a:endParaRPr>
          </a:p>
          <a:p>
            <a:r>
              <a:rPr lang="en-US" sz="2400" b="1" dirty="0">
                <a:solidFill>
                  <a:srgbClr val="FFFF00"/>
                </a:solidFill>
              </a:rPr>
              <a:t>Paradox of Tolerance</a:t>
            </a:r>
            <a:r>
              <a:rPr lang="en-US" sz="2400" dirty="0"/>
              <a:t>:</a:t>
            </a:r>
            <a:r>
              <a:rPr lang="en-US" sz="2400" b="1" dirty="0">
                <a:solidFill>
                  <a:srgbClr val="FFFF00"/>
                </a:solidFill>
              </a:rPr>
              <a:t> </a:t>
            </a:r>
            <a:r>
              <a:rPr lang="en-US" sz="2400" dirty="0"/>
              <a:t>should a tolerant person tolerate the intolerant, and wouldn’t intolerance of the intolerant make   you intolerant?</a:t>
            </a:r>
          </a:p>
          <a:p>
            <a:pPr marL="0" marR="0" fontAlgn="base"/>
            <a:endParaRPr lang="en-US" sz="1800" dirty="0">
              <a:effectLst/>
              <a:latin typeface="Verdana" panose="020B0604030504040204" pitchFamily="34" charset="0"/>
              <a:ea typeface="Verdana" panose="020B0604030504040204" pitchFamily="34" charset="0"/>
            </a:endParaRPr>
          </a:p>
          <a:p>
            <a:pPr lvl="1"/>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E3CDF7A-9386-4BF6-BA4E-A97C0D794460}"/>
              </a:ext>
            </a:extLst>
          </p:cNvPr>
          <p:cNvSpPr txBox="1"/>
          <p:nvPr/>
        </p:nvSpPr>
        <p:spPr>
          <a:xfrm>
            <a:off x="2084160" y="6642556"/>
            <a:ext cx="9868122" cy="215444"/>
          </a:xfrm>
          <a:prstGeom prst="rect">
            <a:avLst/>
          </a:prstGeom>
          <a:noFill/>
        </p:spPr>
        <p:txBody>
          <a:bodyPr wrap="square">
            <a:spAutoFit/>
          </a:bodyPr>
          <a:lstStyle/>
          <a:p>
            <a:pPr algn="r"/>
            <a:r>
              <a:rPr lang="en-US" sz="800" dirty="0"/>
              <a:t>https://theconversation.com/culture-wars-uncovered-most-of-uk-public-dont-know-if-woke-is-a-compliment-or-an-insult-161529</a:t>
            </a:r>
          </a:p>
        </p:txBody>
      </p:sp>
      <p:pic>
        <p:nvPicPr>
          <p:cNvPr id="10" name="Picture 2" descr="Dark Humor: Where Does it Cross the Line? – ZENERATIONS">
            <a:extLst>
              <a:ext uri="{FF2B5EF4-FFF2-40B4-BE49-F238E27FC236}">
                <a16:creationId xmlns:a16="http://schemas.microsoft.com/office/drawing/2014/main" id="{12050673-04B5-4DF9-B173-67B9E2143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903" y="1969888"/>
            <a:ext cx="2640761" cy="16102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acebook grapples with the paradox of tolerance | by Enrique Dans | Enrique  Dans | Medium">
            <a:extLst>
              <a:ext uri="{FF2B5EF4-FFF2-40B4-BE49-F238E27FC236}">
                <a16:creationId xmlns:a16="http://schemas.microsoft.com/office/drawing/2014/main" id="{1AEC7F23-BE23-47A8-9F97-AFFC950ED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615" y="1969888"/>
            <a:ext cx="3676095" cy="459512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un fact: they&amp;#39;re not actually... - Feminism=Equality | Facebook">
            <a:extLst>
              <a:ext uri="{FF2B5EF4-FFF2-40B4-BE49-F238E27FC236}">
                <a16:creationId xmlns:a16="http://schemas.microsoft.com/office/drawing/2014/main" id="{86EAACF2-D086-4C35-94BF-6566DD6A2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420" y="3622091"/>
            <a:ext cx="1964244" cy="295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55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912-099A-4A20-98A5-F48C3CDD33EE}"/>
              </a:ext>
            </a:extLst>
          </p:cNvPr>
          <p:cNvSpPr>
            <a:spLocks noGrp="1"/>
          </p:cNvSpPr>
          <p:nvPr>
            <p:ph type="title"/>
          </p:nvPr>
        </p:nvSpPr>
        <p:spPr>
          <a:xfrm>
            <a:off x="1203960" y="412024"/>
            <a:ext cx="9784080" cy="1508760"/>
          </a:xfrm>
        </p:spPr>
        <p:txBody>
          <a:bodyPr>
            <a:normAutofit fontScale="90000"/>
          </a:bodyPr>
          <a:lstStyle/>
          <a:p>
            <a:pPr algn="ctr"/>
            <a:r>
              <a:rPr lang="en-US" dirty="0"/>
              <a:t>How much to “cancel” and by what process?</a:t>
            </a:r>
            <a:br>
              <a:rPr lang="en-US" dirty="0"/>
            </a:br>
            <a:endParaRPr lang="en-US" dirty="0"/>
          </a:p>
        </p:txBody>
      </p:sp>
      <p:sp>
        <p:nvSpPr>
          <p:cNvPr id="4" name="Content Placeholder 3">
            <a:extLst>
              <a:ext uri="{FF2B5EF4-FFF2-40B4-BE49-F238E27FC236}">
                <a16:creationId xmlns:a16="http://schemas.microsoft.com/office/drawing/2014/main" id="{10E56038-B6F8-42A9-A3D8-067743D9DB01}"/>
              </a:ext>
            </a:extLst>
          </p:cNvPr>
          <p:cNvSpPr>
            <a:spLocks noGrp="1"/>
          </p:cNvSpPr>
          <p:nvPr>
            <p:ph sz="half" idx="2"/>
          </p:nvPr>
        </p:nvSpPr>
        <p:spPr>
          <a:xfrm>
            <a:off x="5814875" y="1898583"/>
            <a:ext cx="6377125" cy="4206240"/>
          </a:xfrm>
        </p:spPr>
        <p:txBody>
          <a:bodyPr>
            <a:normAutofit fontScale="85000" lnSpcReduction="20000"/>
          </a:bodyPr>
          <a:lstStyle/>
          <a:p>
            <a:r>
              <a:rPr lang="en-US" dirty="0"/>
              <a:t>The Case of Statues: </a:t>
            </a:r>
          </a:p>
          <a:p>
            <a:pPr lvl="1"/>
            <a:r>
              <a:rPr lang="en-US" sz="1900" dirty="0">
                <a:latin typeface="Georgia" panose="02040502050405020303" pitchFamily="18" charset="0"/>
              </a:rPr>
              <a:t>Richmond’s </a:t>
            </a:r>
            <a:r>
              <a:rPr lang="en-US" sz="1900" dirty="0" err="1">
                <a:latin typeface="Georgia" panose="02040502050405020303" pitchFamily="18" charset="0"/>
              </a:rPr>
              <a:t>Jeffereson</a:t>
            </a:r>
            <a:r>
              <a:rPr lang="en-US" sz="1900" dirty="0">
                <a:latin typeface="Georgia" panose="02040502050405020303" pitchFamily="18" charset="0"/>
              </a:rPr>
              <a:t> Davis Statue pulled down by protesters </a:t>
            </a: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endParaRPr lang="en-US" sz="1900" dirty="0">
              <a:latin typeface="Georgia" panose="02040502050405020303" pitchFamily="18" charset="0"/>
            </a:endParaRPr>
          </a:p>
          <a:p>
            <a:pPr lvl="1"/>
            <a:r>
              <a:rPr lang="en-US" sz="1900" dirty="0">
                <a:latin typeface="Georgia" panose="02040502050405020303" pitchFamily="18" charset="0"/>
              </a:rPr>
              <a:t>Richmond’s Lee Statue: Virginia </a:t>
            </a:r>
            <a:r>
              <a:rPr lang="en-US" sz="1900" b="0" i="0" dirty="0">
                <a:effectLst/>
                <a:latin typeface="Georgia" panose="02040502050405020303" pitchFamily="18" charset="0"/>
              </a:rPr>
              <a:t>Gov. Ralph Northam called for its removal.  Virginia Supreme Court upheld decision against legal challenge. </a:t>
            </a:r>
            <a:r>
              <a:rPr lang="en-US" sz="1900" dirty="0">
                <a:latin typeface="Georgia" panose="02040502050405020303" pitchFamily="18" charset="0"/>
              </a:rPr>
              <a:t>Headed for storage 2021.</a:t>
            </a:r>
            <a:endParaRPr lang="en-US" sz="1900" dirty="0"/>
          </a:p>
        </p:txBody>
      </p:sp>
      <p:pic>
        <p:nvPicPr>
          <p:cNvPr id="4098" name="Picture 2" descr="Robert E. Lee statue in Richmond to be removed Wednesday">
            <a:extLst>
              <a:ext uri="{FF2B5EF4-FFF2-40B4-BE49-F238E27FC236}">
                <a16:creationId xmlns:a16="http://schemas.microsoft.com/office/drawing/2014/main" id="{767D16CB-E2CB-45C7-9EBC-889B65DB9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553" y="475676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Comes After Richmond's Robert E. Lee Statue? | Time">
            <a:extLst>
              <a:ext uri="{FF2B5EF4-FFF2-40B4-BE49-F238E27FC236}">
                <a16:creationId xmlns:a16="http://schemas.microsoft.com/office/drawing/2014/main" id="{F30AC0F3-F25C-4D7C-BD0E-A9BF3942B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435" y="475676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F446A0-91CE-4FBE-86A2-343DB8418CA0}"/>
              </a:ext>
            </a:extLst>
          </p:cNvPr>
          <p:cNvSpPr txBox="1"/>
          <p:nvPr/>
        </p:nvSpPr>
        <p:spPr>
          <a:xfrm>
            <a:off x="-403336" y="6615520"/>
            <a:ext cx="6094520" cy="215444"/>
          </a:xfrm>
          <a:prstGeom prst="rect">
            <a:avLst/>
          </a:prstGeom>
          <a:noFill/>
        </p:spPr>
        <p:txBody>
          <a:bodyPr wrap="square">
            <a:spAutoFit/>
          </a:bodyPr>
          <a:lstStyle/>
          <a:p>
            <a:pPr algn="r"/>
            <a:r>
              <a:rPr lang="en-US" sz="800" dirty="0">
                <a:hlinkClick r:id="rId4"/>
              </a:rPr>
              <a:t>https://www.npr.org/2021/09/08/1035004639/virginia-ready-to-remove-massive-robert-e-lee-statue-following-a-year-of-lawsuit</a:t>
            </a:r>
            <a:r>
              <a:rPr lang="en-US" sz="800" dirty="0"/>
              <a:t> </a:t>
            </a:r>
          </a:p>
        </p:txBody>
      </p:sp>
      <p:pic>
        <p:nvPicPr>
          <p:cNvPr id="4104" name="Picture 8">
            <a:extLst>
              <a:ext uri="{FF2B5EF4-FFF2-40B4-BE49-F238E27FC236}">
                <a16:creationId xmlns:a16="http://schemas.microsoft.com/office/drawing/2014/main" id="{724FFD10-AF85-40CE-AD8C-4E1094DC9E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4315" y="2371725"/>
            <a:ext cx="2614613" cy="17430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587D32-5A9D-49E5-B48C-55451BFD4E56}"/>
              </a:ext>
            </a:extLst>
          </p:cNvPr>
          <p:cNvSpPr txBox="1"/>
          <p:nvPr/>
        </p:nvSpPr>
        <p:spPr>
          <a:xfrm>
            <a:off x="149584" y="6507798"/>
            <a:ext cx="6298706" cy="215444"/>
          </a:xfrm>
          <a:prstGeom prst="rect">
            <a:avLst/>
          </a:prstGeom>
          <a:noFill/>
        </p:spPr>
        <p:txBody>
          <a:bodyPr wrap="square">
            <a:spAutoFit/>
          </a:bodyPr>
          <a:lstStyle/>
          <a:p>
            <a:r>
              <a:rPr lang="en-US" sz="800" dirty="0"/>
              <a:t>https://www.theatlantic.com/photo/2020/07/photos-statues-removed-george-floyd-protests-began/613774/</a:t>
            </a:r>
          </a:p>
        </p:txBody>
      </p:sp>
      <p:pic>
        <p:nvPicPr>
          <p:cNvPr id="4106" name="Picture 10">
            <a:extLst>
              <a:ext uri="{FF2B5EF4-FFF2-40B4-BE49-F238E27FC236}">
                <a16:creationId xmlns:a16="http://schemas.microsoft.com/office/drawing/2014/main" id="{29BBCABE-9E63-4B6F-BF6D-22A2954C311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3435" y="2371725"/>
            <a:ext cx="2619375" cy="174625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349F0BB0-E17B-4ADE-9A9C-62E4FC8462AD}"/>
              </a:ext>
            </a:extLst>
          </p:cNvPr>
          <p:cNvSpPr>
            <a:spLocks noGrp="1"/>
          </p:cNvSpPr>
          <p:nvPr>
            <p:ph sz="half" idx="1"/>
          </p:nvPr>
        </p:nvSpPr>
        <p:spPr>
          <a:xfrm>
            <a:off x="149584" y="2011363"/>
            <a:ext cx="5809891" cy="4206875"/>
          </a:xfrm>
        </p:spPr>
        <p:txBody>
          <a:bodyPr>
            <a:normAutofit fontScale="85000" lnSpcReduction="20000"/>
          </a:bodyPr>
          <a:lstStyle/>
          <a:p>
            <a:r>
              <a:rPr lang="en-US" b="1" dirty="0"/>
              <a:t>Who Decides what is inappropriate</a:t>
            </a:r>
            <a:r>
              <a:rPr lang="en-US" dirty="0"/>
              <a:t>?</a:t>
            </a:r>
          </a:p>
          <a:p>
            <a:pPr lvl="1"/>
            <a:r>
              <a:rPr lang="en-US" dirty="0"/>
              <a:t>Elected Officials and Courts?</a:t>
            </a:r>
          </a:p>
          <a:p>
            <a:pPr lvl="1"/>
            <a:r>
              <a:rPr lang="en-US" dirty="0"/>
              <a:t>Majority Public opinion </a:t>
            </a:r>
          </a:p>
          <a:p>
            <a:pPr lvl="1"/>
            <a:r>
              <a:rPr lang="en-US" dirty="0"/>
              <a:t>Opinion of targeted, offended community?</a:t>
            </a:r>
          </a:p>
          <a:p>
            <a:pPr lvl="1"/>
            <a:r>
              <a:rPr lang="en-US" dirty="0"/>
              <a:t>Social media trending</a:t>
            </a:r>
          </a:p>
          <a:p>
            <a:r>
              <a:rPr lang="en-US" b="1" dirty="0"/>
              <a:t>What measures are appropriate to deal with the inappropriate?</a:t>
            </a:r>
          </a:p>
          <a:p>
            <a:pPr lvl="1"/>
            <a:r>
              <a:rPr lang="en-US" dirty="0"/>
              <a:t>Apologies</a:t>
            </a:r>
          </a:p>
          <a:p>
            <a:pPr lvl="1"/>
            <a:r>
              <a:rPr lang="en-US" dirty="0"/>
              <a:t>Whatever the law currently entails</a:t>
            </a:r>
          </a:p>
          <a:p>
            <a:pPr lvl="1"/>
            <a:r>
              <a:rPr lang="en-US" dirty="0"/>
              <a:t>Statue removal, relocation</a:t>
            </a:r>
          </a:p>
          <a:p>
            <a:pPr lvl="1"/>
            <a:r>
              <a:rPr lang="en-US" dirty="0"/>
              <a:t>Impeachments, resignations</a:t>
            </a:r>
          </a:p>
          <a:p>
            <a:r>
              <a:rPr lang="en-US" b="1" dirty="0"/>
              <a:t>By what process is the inappropriateness addressed?</a:t>
            </a:r>
          </a:p>
          <a:p>
            <a:pPr lvl="1"/>
            <a:r>
              <a:rPr lang="en-US" dirty="0"/>
              <a:t>Legal means and processes</a:t>
            </a:r>
          </a:p>
          <a:p>
            <a:pPr lvl="1"/>
            <a:r>
              <a:rPr lang="en-US" dirty="0"/>
              <a:t>Social media</a:t>
            </a:r>
          </a:p>
          <a:p>
            <a:pPr marL="228600" lvl="1" indent="0">
              <a:buNone/>
            </a:pPr>
            <a:endParaRPr lang="en-US" dirty="0"/>
          </a:p>
        </p:txBody>
      </p:sp>
    </p:spTree>
    <p:extLst>
      <p:ext uri="{BB962C8B-B14F-4D97-AF65-F5344CB8AC3E}">
        <p14:creationId xmlns:p14="http://schemas.microsoft.com/office/powerpoint/2010/main" val="36752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5912-099A-4A20-98A5-F48C3CDD33EE}"/>
              </a:ext>
            </a:extLst>
          </p:cNvPr>
          <p:cNvSpPr>
            <a:spLocks noGrp="1"/>
          </p:cNvSpPr>
          <p:nvPr>
            <p:ph type="title"/>
          </p:nvPr>
        </p:nvSpPr>
        <p:spPr>
          <a:xfrm>
            <a:off x="1203960" y="412024"/>
            <a:ext cx="9784080" cy="1508760"/>
          </a:xfrm>
        </p:spPr>
        <p:txBody>
          <a:bodyPr>
            <a:normAutofit fontScale="90000"/>
          </a:bodyPr>
          <a:lstStyle/>
          <a:p>
            <a:pPr algn="ctr"/>
            <a:r>
              <a:rPr lang="en-US" dirty="0"/>
              <a:t>How much to “cancel” and by what process?</a:t>
            </a:r>
            <a:br>
              <a:rPr lang="en-US" dirty="0"/>
            </a:br>
            <a:endParaRPr lang="en-US" dirty="0"/>
          </a:p>
        </p:txBody>
      </p:sp>
      <p:sp>
        <p:nvSpPr>
          <p:cNvPr id="4" name="Content Placeholder 3">
            <a:extLst>
              <a:ext uri="{FF2B5EF4-FFF2-40B4-BE49-F238E27FC236}">
                <a16:creationId xmlns:a16="http://schemas.microsoft.com/office/drawing/2014/main" id="{10E56038-B6F8-42A9-A3D8-067743D9DB01}"/>
              </a:ext>
            </a:extLst>
          </p:cNvPr>
          <p:cNvSpPr>
            <a:spLocks noGrp="1"/>
          </p:cNvSpPr>
          <p:nvPr>
            <p:ph sz="half" idx="2"/>
          </p:nvPr>
        </p:nvSpPr>
        <p:spPr>
          <a:xfrm>
            <a:off x="5814874" y="1922902"/>
            <a:ext cx="6377125" cy="4834081"/>
          </a:xfrm>
        </p:spPr>
        <p:txBody>
          <a:bodyPr>
            <a:normAutofit fontScale="85000" lnSpcReduction="20000"/>
          </a:bodyPr>
          <a:lstStyle/>
          <a:p>
            <a:r>
              <a:rPr lang="en-US" dirty="0"/>
              <a:t>The Case of Statues: </a:t>
            </a:r>
          </a:p>
          <a:p>
            <a:pPr lvl="1"/>
            <a:r>
              <a:rPr lang="en-US" dirty="0">
                <a:latin typeface="Georgia" panose="02040502050405020303" pitchFamily="18" charset="0"/>
              </a:rPr>
              <a:t>Lincoln statue by vote of the Boston Art Commission </a:t>
            </a: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dirty="0">
              <a:latin typeface="Georgia" panose="02040502050405020303" pitchFamily="18" charset="0"/>
            </a:endParaRPr>
          </a:p>
          <a:p>
            <a:pPr lvl="1"/>
            <a:endParaRPr lang="en-US" sz="2400" dirty="0">
              <a:latin typeface="Georgia" panose="02040502050405020303" pitchFamily="18" charset="0"/>
            </a:endParaRPr>
          </a:p>
          <a:p>
            <a:pPr lvl="1"/>
            <a:r>
              <a:rPr lang="en-US" dirty="0">
                <a:latin typeface="Georgia" panose="02040502050405020303" pitchFamily="18" charset="0"/>
              </a:rPr>
              <a:t>Lincoln in Portland by protesters</a:t>
            </a:r>
            <a:endParaRPr lang="en-US" dirty="0"/>
          </a:p>
        </p:txBody>
      </p:sp>
      <p:sp>
        <p:nvSpPr>
          <p:cNvPr id="9" name="TextBox 8">
            <a:extLst>
              <a:ext uri="{FF2B5EF4-FFF2-40B4-BE49-F238E27FC236}">
                <a16:creationId xmlns:a16="http://schemas.microsoft.com/office/drawing/2014/main" id="{81F446A0-91CE-4FBE-86A2-343DB8418CA0}"/>
              </a:ext>
            </a:extLst>
          </p:cNvPr>
          <p:cNvSpPr txBox="1"/>
          <p:nvPr/>
        </p:nvSpPr>
        <p:spPr>
          <a:xfrm>
            <a:off x="-403336" y="6615520"/>
            <a:ext cx="6094520" cy="215444"/>
          </a:xfrm>
          <a:prstGeom prst="rect">
            <a:avLst/>
          </a:prstGeom>
          <a:noFill/>
        </p:spPr>
        <p:txBody>
          <a:bodyPr wrap="square">
            <a:spAutoFit/>
          </a:bodyPr>
          <a:lstStyle/>
          <a:p>
            <a:pPr algn="r"/>
            <a:r>
              <a:rPr lang="en-US" sz="800" dirty="0">
                <a:hlinkClick r:id="rId2"/>
              </a:rPr>
              <a:t>https://www.npr.org/2021/09/08/1035004639/virginia-ready-to-remove-massive-robert-e-lee-statue-following-a-year-of-lawsuit</a:t>
            </a:r>
            <a:r>
              <a:rPr lang="en-US" sz="800" dirty="0"/>
              <a:t> </a:t>
            </a:r>
          </a:p>
        </p:txBody>
      </p:sp>
      <p:sp>
        <p:nvSpPr>
          <p:cNvPr id="12" name="TextBox 11">
            <a:extLst>
              <a:ext uri="{FF2B5EF4-FFF2-40B4-BE49-F238E27FC236}">
                <a16:creationId xmlns:a16="http://schemas.microsoft.com/office/drawing/2014/main" id="{B2587D32-5A9D-49E5-B48C-55451BFD4E56}"/>
              </a:ext>
            </a:extLst>
          </p:cNvPr>
          <p:cNvSpPr txBox="1"/>
          <p:nvPr/>
        </p:nvSpPr>
        <p:spPr>
          <a:xfrm>
            <a:off x="149584" y="6507798"/>
            <a:ext cx="6298706" cy="215444"/>
          </a:xfrm>
          <a:prstGeom prst="rect">
            <a:avLst/>
          </a:prstGeom>
          <a:noFill/>
        </p:spPr>
        <p:txBody>
          <a:bodyPr wrap="square">
            <a:spAutoFit/>
          </a:bodyPr>
          <a:lstStyle/>
          <a:p>
            <a:r>
              <a:rPr lang="en-US" sz="800" dirty="0"/>
              <a:t>https://www.theatlantic.com/photo/2020/07/photos-statues-removed-george-floyd-protests-began/613774/</a:t>
            </a:r>
          </a:p>
        </p:txBody>
      </p:sp>
      <p:sp>
        <p:nvSpPr>
          <p:cNvPr id="16" name="Content Placeholder 2">
            <a:extLst>
              <a:ext uri="{FF2B5EF4-FFF2-40B4-BE49-F238E27FC236}">
                <a16:creationId xmlns:a16="http://schemas.microsoft.com/office/drawing/2014/main" id="{349F0BB0-E17B-4ADE-9A9C-62E4FC8462AD}"/>
              </a:ext>
            </a:extLst>
          </p:cNvPr>
          <p:cNvSpPr>
            <a:spLocks noGrp="1"/>
          </p:cNvSpPr>
          <p:nvPr>
            <p:ph sz="half" idx="1"/>
          </p:nvPr>
        </p:nvSpPr>
        <p:spPr>
          <a:xfrm>
            <a:off x="149584" y="2011363"/>
            <a:ext cx="5809891" cy="4206875"/>
          </a:xfrm>
        </p:spPr>
        <p:txBody>
          <a:bodyPr>
            <a:normAutofit fontScale="85000" lnSpcReduction="20000"/>
          </a:bodyPr>
          <a:lstStyle/>
          <a:p>
            <a:r>
              <a:rPr lang="en-US" b="1" dirty="0"/>
              <a:t>Who Decides what is inappropriate?</a:t>
            </a:r>
          </a:p>
          <a:p>
            <a:pPr lvl="1"/>
            <a:r>
              <a:rPr lang="en-US" dirty="0"/>
              <a:t>Elected Officials and Courts?</a:t>
            </a:r>
          </a:p>
          <a:p>
            <a:pPr lvl="1"/>
            <a:r>
              <a:rPr lang="en-US" dirty="0"/>
              <a:t>Majority Public opinion </a:t>
            </a:r>
          </a:p>
          <a:p>
            <a:pPr lvl="1"/>
            <a:r>
              <a:rPr lang="en-US" dirty="0"/>
              <a:t>Opinion of targeted, offended community?</a:t>
            </a:r>
          </a:p>
          <a:p>
            <a:pPr lvl="1"/>
            <a:r>
              <a:rPr lang="en-US" dirty="0"/>
              <a:t>Social media trending</a:t>
            </a:r>
          </a:p>
          <a:p>
            <a:r>
              <a:rPr lang="en-US" b="1" dirty="0"/>
              <a:t>What measures are appropriate to deal with the inappropriate?</a:t>
            </a:r>
          </a:p>
          <a:p>
            <a:pPr lvl="1"/>
            <a:r>
              <a:rPr lang="en-US" dirty="0"/>
              <a:t>Apologies</a:t>
            </a:r>
          </a:p>
          <a:p>
            <a:pPr lvl="1"/>
            <a:r>
              <a:rPr lang="en-US" dirty="0"/>
              <a:t>Whatever the law currently entails</a:t>
            </a:r>
          </a:p>
          <a:p>
            <a:pPr lvl="1"/>
            <a:r>
              <a:rPr lang="en-US" dirty="0"/>
              <a:t>Statue removal, relocation</a:t>
            </a:r>
          </a:p>
          <a:p>
            <a:pPr lvl="1"/>
            <a:r>
              <a:rPr lang="en-US" dirty="0"/>
              <a:t>Impeachments, resignations</a:t>
            </a:r>
          </a:p>
          <a:p>
            <a:r>
              <a:rPr lang="en-US" b="1" dirty="0"/>
              <a:t>By what process is the inappropriateness addressed?</a:t>
            </a:r>
          </a:p>
          <a:p>
            <a:pPr lvl="1"/>
            <a:r>
              <a:rPr lang="en-US" dirty="0"/>
              <a:t>Legal means and processes</a:t>
            </a:r>
          </a:p>
          <a:p>
            <a:pPr lvl="1"/>
            <a:r>
              <a:rPr lang="en-US" dirty="0"/>
              <a:t>Social media</a:t>
            </a:r>
          </a:p>
          <a:p>
            <a:pPr marL="228600" lvl="1" indent="0">
              <a:buNone/>
            </a:pPr>
            <a:endParaRPr lang="en-US" dirty="0"/>
          </a:p>
        </p:txBody>
      </p:sp>
      <p:pic>
        <p:nvPicPr>
          <p:cNvPr id="6146" name="Picture 2">
            <a:extLst>
              <a:ext uri="{FF2B5EF4-FFF2-40B4-BE49-F238E27FC236}">
                <a16:creationId xmlns:a16="http://schemas.microsoft.com/office/drawing/2014/main" id="{32B8F52C-6DAA-41AB-8794-7B14A4B1BB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8305" y="2401720"/>
            <a:ext cx="2796062" cy="18609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extLst>
              <a:ext uri="{FF2B5EF4-FFF2-40B4-BE49-F238E27FC236}">
                <a16:creationId xmlns:a16="http://schemas.microsoft.com/office/drawing/2014/main" id="{86F2C91D-47FD-461A-8D05-3B1E12D79E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8305" y="4552215"/>
            <a:ext cx="2796062" cy="209704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19D0F56-03A5-4D07-B3A6-7BA3E9B71F6E}"/>
              </a:ext>
            </a:extLst>
          </p:cNvPr>
          <p:cNvSpPr txBox="1"/>
          <p:nvPr/>
        </p:nvSpPr>
        <p:spPr>
          <a:xfrm>
            <a:off x="5691184" y="6649262"/>
            <a:ext cx="6294268" cy="215444"/>
          </a:xfrm>
          <a:prstGeom prst="rect">
            <a:avLst/>
          </a:prstGeom>
          <a:noFill/>
        </p:spPr>
        <p:txBody>
          <a:bodyPr wrap="square">
            <a:spAutoFit/>
          </a:bodyPr>
          <a:lstStyle/>
          <a:p>
            <a:pPr algn="r"/>
            <a:r>
              <a:rPr lang="en-US" sz="800" dirty="0"/>
              <a:t>https://www.opb.org/article/2020/10/12/portland-protesters-tear-down-roosevelt-lincoln-statues-during-day-of-rage/</a:t>
            </a:r>
          </a:p>
        </p:txBody>
      </p:sp>
    </p:spTree>
    <p:extLst>
      <p:ext uri="{BB962C8B-B14F-4D97-AF65-F5344CB8AC3E}">
        <p14:creationId xmlns:p14="http://schemas.microsoft.com/office/powerpoint/2010/main" val="24378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TotalTime>
  <Words>1305</Words>
  <Application>Microsoft Macintosh PowerPoint</Application>
  <PresentationFormat>Widescreen</PresentationFormat>
  <Paragraphs>145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Corbel</vt:lpstr>
      <vt:lpstr>Georgia</vt:lpstr>
      <vt:lpstr>Lucida Grande</vt:lpstr>
      <vt:lpstr>Verdana</vt:lpstr>
      <vt:lpstr>Wingdings</vt:lpstr>
      <vt:lpstr>Banded</vt:lpstr>
      <vt:lpstr>Pls 2000 power &amp; politics Dr. shannon</vt:lpstr>
      <vt:lpstr>CRITICAL THEORY &amp; ITS CRITICS</vt:lpstr>
      <vt:lpstr>Normative VS. EMPIRICAL ANALYSIS REVISITED </vt:lpstr>
      <vt:lpstr>PREMISES OF critical theorY</vt:lpstr>
      <vt:lpstr>Cultural hegemony</vt:lpstr>
      <vt:lpstr>ii. Critics of critical theory</vt:lpstr>
      <vt:lpstr>Critics of the critics of critical theory: Cancel culture OR CONSEQUENCE CULTURE?</vt:lpstr>
      <vt:lpstr>How much to “cancel” and by what process? </vt:lpstr>
      <vt:lpstr>How much to “cancel” and by what process? </vt:lpstr>
      <vt:lpstr>How much to “cancel” and by what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Yeoh, Alex</cp:lastModifiedBy>
  <cp:revision>67</cp:revision>
  <dcterms:created xsi:type="dcterms:W3CDTF">2016-04-05T20:20:23Z</dcterms:created>
  <dcterms:modified xsi:type="dcterms:W3CDTF">2021-09-16T15:33:49Z</dcterms:modified>
</cp:coreProperties>
</file>