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9" r:id="rId3"/>
    <p:sldId id="271" r:id="rId4"/>
    <p:sldId id="266" r:id="rId5"/>
    <p:sldId id="270" r:id="rId6"/>
    <p:sldId id="262" r:id="rId7"/>
    <p:sldId id="265" r:id="rId8"/>
    <p:sldId id="29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 autoAdjust="0"/>
    <p:restoredTop sz="80604"/>
  </p:normalViewPr>
  <p:slideViewPr>
    <p:cSldViewPr snapToGrid="0">
      <p:cViewPr varScale="1">
        <p:scale>
          <a:sx n="86" d="100"/>
          <a:sy n="86" d="100"/>
        </p:scale>
        <p:origin x="1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16785-AF41-4C15-B733-0B5F0C6F778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ECC88-4840-4634-9709-AAA2EF110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643274A-F1A7-4C0D-BA85-8119D56BAB24}" type="slidenum">
              <a:rPr lang="en-US" altLang="en-US" smtClean="0">
                <a:latin typeface="Verdana" pitchFamily="34" charset="0"/>
                <a:ea typeface="ＭＳ Ｐゴシック" pitchFamily="34" charset="-128"/>
              </a:rPr>
              <a:pPr/>
              <a:t>9</a:t>
            </a:fld>
            <a:endParaRPr lang="en-US" altLang="en-US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06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raries.wright.edu/c.php?g=421754&amp;p=2879454" TargetMode="External"/><Relationship Id="rId2" Type="http://schemas.openxmlformats.org/officeDocument/2006/relationships/hyperlink" Target="https://www.libraries.wrigh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libraries.wright.edu/mun" TargetMode="External"/><Relationship Id="rId4" Type="http://schemas.openxmlformats.org/officeDocument/2006/relationships/hyperlink" Target="https://www.cia.gov/the-world-factbook/countr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atica.com/uk/living/gov-law-admin/british-government-10317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igital.library.lse.ac.uk/browse" TargetMode="External"/><Relationship Id="rId4" Type="http://schemas.openxmlformats.org/officeDocument/2006/relationships/hyperlink" Target="https://www.gale.com/british-histo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place/Israel/Governmen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hyperlink" Target="https://www.jewishvirtuallibrary.org/israel" TargetMode="External"/><Relationship Id="rId4" Type="http://schemas.openxmlformats.org/officeDocument/2006/relationships/hyperlink" Target="https://www.mfa.gov.il/mfa/aboutisrael/state/pages/the%20state-%20political%20structur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r.org/backgrounder/chinese-communist-party" TargetMode="External"/><Relationship Id="rId7" Type="http://schemas.openxmlformats.org/officeDocument/2006/relationships/image" Target="../media/image6.gif"/><Relationship Id="rId2" Type="http://schemas.openxmlformats.org/officeDocument/2006/relationships/hyperlink" Target="https://www.bbc.co.uk/bitesize/guides/zptxxnb/revision/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fmprc.gov.cn/mfa_eng/" TargetMode="External"/><Relationship Id="rId4" Type="http://schemas.openxmlformats.org/officeDocument/2006/relationships/hyperlink" Target="https://www.nationsencyclopedia.com/economies/Asia-and-the-Pacific/China-POLITICS-GOVERNMENT-AND-TAXATIO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rr/frd/cs/pdf/CS_Iran.pdf" TargetMode="External"/><Relationship Id="rId2" Type="http://schemas.openxmlformats.org/officeDocument/2006/relationships/hyperlink" Target="https://www.cfr.org/backgrounder/religion-and-politics-ir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iranprimer.usip.org/index.ph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Pls 2000</a:t>
            </a:r>
            <a:br>
              <a:rPr lang="en-US" sz="4000" b="1" dirty="0"/>
            </a:br>
            <a:r>
              <a:rPr lang="en-US" sz="4000" b="1" dirty="0"/>
              <a:t>power &amp; politics</a:t>
            </a:r>
            <a:br>
              <a:rPr lang="en-US" sz="4000" b="1" dirty="0"/>
            </a:br>
            <a:r>
              <a:rPr lang="en-US" sz="1600" b="1" dirty="0"/>
              <a:t>DR. SHANNON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491" y="4361310"/>
            <a:ext cx="9144000" cy="1309255"/>
          </a:xfrm>
        </p:spPr>
        <p:txBody>
          <a:bodyPr/>
          <a:lstStyle/>
          <a:p>
            <a:r>
              <a:rPr lang="en-US" sz="2800" dirty="0"/>
              <a:t>INTRO TO OUR COMPARATIVE COUNTRIES:</a:t>
            </a:r>
          </a:p>
          <a:p>
            <a:r>
              <a:rPr lang="en-US" dirty="0"/>
              <a:t>UK, ISRAEL, IRAN AND CHINA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RESEARCHING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45" y="1934188"/>
            <a:ext cx="10281325" cy="4699086"/>
          </a:xfrm>
        </p:spPr>
        <p:txBody>
          <a:bodyPr>
            <a:normAutofit/>
          </a:bodyPr>
          <a:lstStyle/>
          <a:p>
            <a:r>
              <a:rPr lang="en-US" sz="2800" b="1" dirty="0"/>
              <a:t>I.	RESEARCHING COUNTRIES</a:t>
            </a:r>
          </a:p>
          <a:p>
            <a:r>
              <a:rPr lang="en-US" sz="2800" b="1" dirty="0"/>
              <a:t>II.	INTRODUCING COUNTRIES</a:t>
            </a:r>
          </a:p>
          <a:p>
            <a:pPr lvl="1"/>
            <a:r>
              <a:rPr lang="en-US" dirty="0"/>
              <a:t>UK</a:t>
            </a:r>
          </a:p>
          <a:p>
            <a:pPr lvl="1"/>
            <a:r>
              <a:rPr lang="en-US" dirty="0"/>
              <a:t>ISRAEL</a:t>
            </a:r>
          </a:p>
          <a:p>
            <a:pPr lvl="1"/>
            <a:r>
              <a:rPr lang="en-US" dirty="0"/>
              <a:t>CHINA</a:t>
            </a:r>
          </a:p>
          <a:p>
            <a:pPr lvl="1"/>
            <a:r>
              <a:rPr lang="en-US" dirty="0"/>
              <a:t>IRAN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FFFF00"/>
                </a:solidFill>
              </a:rPr>
              <a:t>TERMS TO KNOW</a:t>
            </a:r>
          </a:p>
          <a:p>
            <a:pPr marL="0" indent="0" algn="ctr">
              <a:buNone/>
            </a:pPr>
            <a:r>
              <a:rPr lang="en-US" sz="2400" b="1" i="1" dirty="0"/>
              <a:t>None today (nothing testable)</a:t>
            </a:r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</a:t>
            </a:r>
            <a:r>
              <a:rPr lang="en-US" dirty="0"/>
              <a:t>. RESEARCHING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45" y="1934188"/>
            <a:ext cx="11021032" cy="4699086"/>
          </a:xfrm>
        </p:spPr>
        <p:txBody>
          <a:bodyPr>
            <a:normAutofit/>
          </a:bodyPr>
          <a:lstStyle/>
          <a:p>
            <a:r>
              <a:rPr lang="en-US" sz="2800" b="1" i="1" dirty="0"/>
              <a:t>Your Dunbar Library: </a:t>
            </a:r>
            <a:r>
              <a:rPr lang="en-US" sz="2800" b="1" i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https://www.libraries.wright.edu/</a:t>
            </a:r>
            <a:r>
              <a:rPr lang="en-US" sz="2800" b="1" i="1" dirty="0">
                <a:solidFill>
                  <a:srgbClr val="FFFF00"/>
                </a:solidFill>
              </a:rPr>
              <a:t> </a:t>
            </a:r>
          </a:p>
          <a:p>
            <a:endParaRPr lang="en-US" sz="2800" b="1" i="1" dirty="0"/>
          </a:p>
          <a:p>
            <a:r>
              <a:rPr lang="en-US" sz="2800" b="1" i="1" dirty="0"/>
              <a:t>Country research</a:t>
            </a:r>
          </a:p>
          <a:p>
            <a:pPr lvl="1"/>
            <a:r>
              <a:rPr lang="en-US" sz="2600" b="1" i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https://guides.libraries.wright.edu/c.php?g=421754&amp;p=2879454</a:t>
            </a:r>
            <a:r>
              <a:rPr lang="en-US" sz="2600" b="1" i="1" dirty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en-US" sz="2400" b="1" i="1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https://www.cia.gov/the-world-factbook/countries/</a:t>
            </a:r>
            <a:r>
              <a:rPr lang="en-US" sz="24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sz="2800" b="1" i="1" dirty="0"/>
          </a:p>
          <a:p>
            <a:r>
              <a:rPr lang="en-US" sz="2800" b="1" i="1" dirty="0"/>
              <a:t>Model UN page</a:t>
            </a:r>
          </a:p>
          <a:p>
            <a:pPr lvl="1"/>
            <a:r>
              <a:rPr lang="en-US" sz="2200" b="1" i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https://guides.libraries.wright.edu/mun</a:t>
            </a:r>
            <a:r>
              <a:rPr lang="en-US" sz="2200" b="1" i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c/c1/British_Isles_-_UK_%26_Irel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15" y="2080872"/>
            <a:ext cx="6581205" cy="44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60" y="232262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Iia</a:t>
            </a:r>
            <a:r>
              <a:rPr lang="en-US" b="1" dirty="0">
                <a:solidFill>
                  <a:schemeClr val="bg1"/>
                </a:solidFill>
              </a:rPr>
              <a:t>. UNITED KINGDOM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9024"/>
            <a:ext cx="2502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http://smiccompgov.weebly.com/political-culture.html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186" y="2009467"/>
            <a:ext cx="4083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Your syllabus reading: </a:t>
            </a:r>
            <a:r>
              <a:rPr lang="en-US" b="1" dirty="0">
                <a:hlinkClick r:id="rId3"/>
              </a:rPr>
              <a:t>https://www.expatica.com/uk/living/gov-law-admin/british-government-103179/</a:t>
            </a:r>
            <a:r>
              <a:rPr lang="en-US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Other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4"/>
              </a:rPr>
              <a:t>https://www.gale.com/british-history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5"/>
              </a:rPr>
              <a:t>https://digital.library.lse.ac.uk/browse</a:t>
            </a:r>
            <a:r>
              <a:rPr lang="en-US" b="1" dirty="0"/>
              <a:t> </a:t>
            </a:r>
          </a:p>
          <a:p>
            <a:pPr lvl="1"/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Iib</a:t>
            </a:r>
            <a:r>
              <a:rPr lang="en-US" b="1" dirty="0">
                <a:solidFill>
                  <a:schemeClr val="bg1"/>
                </a:solidFill>
              </a:rPr>
              <a:t>. ISRAEL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8820" y="1954529"/>
            <a:ext cx="5246780" cy="468802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http://news.bbc.co.uk/2/shared/spl/hi/in_depth/china_politics/government/html/1.stm</a:t>
            </a:r>
          </a:p>
        </p:txBody>
      </p:sp>
      <p:pic>
        <p:nvPicPr>
          <p:cNvPr id="7" name="Picture 6" descr="http://image.slidesharecdn.com/israel-120129203305-phpapp01/95/israel-10-728.jpg?cb=1327869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08" y="2025550"/>
            <a:ext cx="4140990" cy="31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F99B24-C88F-46E7-ABF7-26A7C43E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77" y="1954529"/>
            <a:ext cx="3915051" cy="4206240"/>
          </a:xfrm>
        </p:spPr>
        <p:txBody>
          <a:bodyPr/>
          <a:lstStyle/>
          <a:p>
            <a:r>
              <a:rPr lang="en-US" sz="2400" b="1" dirty="0"/>
              <a:t>Sources</a:t>
            </a:r>
          </a:p>
          <a:p>
            <a:pPr lvl="1"/>
            <a:r>
              <a:rPr lang="en-US" dirty="0"/>
              <a:t>Your Syllabus Reading: </a:t>
            </a:r>
            <a:r>
              <a:rPr lang="en-US" sz="1800" dirty="0">
                <a:hlinkClick r:id="rId3"/>
              </a:rPr>
              <a:t>https://www.britannica.com/place/Israel/Government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Other Sources:</a:t>
            </a:r>
          </a:p>
          <a:p>
            <a:pPr lvl="1"/>
            <a:r>
              <a:rPr lang="en-US" sz="1800" dirty="0">
                <a:hlinkClick r:id="rId4"/>
              </a:rPr>
              <a:t>https://www.mfa.gov.il/mfa/aboutisrael/state/pages/the%20state-%20political%20structure.aspx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Jewish Virtual Library: </a:t>
            </a:r>
            <a:r>
              <a:rPr lang="en-US" sz="1800" dirty="0">
                <a:hlinkClick r:id="rId5"/>
              </a:rPr>
              <a:t>https://www.jewishvirtuallibrary.org/israel</a:t>
            </a:r>
            <a:r>
              <a:rPr lang="en-US" sz="1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337CC7-DA89-4C94-90BD-70685FED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45" y="2025550"/>
            <a:ext cx="3769977" cy="31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309" y="328432"/>
            <a:ext cx="6995987" cy="150876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IIC. PEOPLE’S REPUBLIC OF CHINA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3" y="1897379"/>
            <a:ext cx="5551053" cy="4960621"/>
          </a:xfrm>
        </p:spPr>
        <p:txBody>
          <a:bodyPr>
            <a:normAutofit/>
          </a:bodyPr>
          <a:lstStyle/>
          <a:p>
            <a:r>
              <a:rPr lang="en-US" sz="1900" b="1"/>
              <a:t>Sources:</a:t>
            </a:r>
          </a:p>
          <a:p>
            <a:pPr lvl="1"/>
            <a:r>
              <a:rPr lang="en-US" sz="1700"/>
              <a:t>Syllabus reading: </a:t>
            </a:r>
            <a:r>
              <a:rPr lang="en-US" sz="1700" b="1">
                <a:solidFill>
                  <a:srgbClr val="FFFF00"/>
                </a:solidFill>
              </a:rPr>
              <a:t> </a:t>
            </a:r>
            <a:r>
              <a:rPr lang="en-US" sz="1700" b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https://www.bbc.co.uk/bitesize/guides/zptxxnb/revision/1</a:t>
            </a:r>
            <a:r>
              <a:rPr lang="en-US" sz="1700" b="1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sz="1700"/>
              <a:t>Other sources:</a:t>
            </a:r>
          </a:p>
          <a:p>
            <a:pPr lvl="2"/>
            <a:r>
              <a:rPr lang="en-US" sz="1500">
                <a:hlinkClick r:id="rId3"/>
              </a:rPr>
              <a:t>https://www.cfr.org/backgrounder/chinese-communist-party</a:t>
            </a:r>
            <a:endParaRPr lang="en-US" sz="1500"/>
          </a:p>
          <a:p>
            <a:pPr lvl="2"/>
            <a:r>
              <a:rPr lang="en-US" sz="1500">
                <a:hlinkClick r:id="rId4"/>
              </a:rPr>
              <a:t>https://www.nationsencyclopedia.com/economies/Asia-and-the-Pacific/China-POLITICS-GOVERNMENT-AND-TAXATION.html</a:t>
            </a:r>
            <a:endParaRPr lang="en-US" sz="1500"/>
          </a:p>
          <a:p>
            <a:pPr lvl="2"/>
            <a:r>
              <a:rPr lang="en-US" sz="1500">
                <a:hlinkClick r:id="rId5"/>
              </a:rPr>
              <a:t>https://www.fmprc.gov.cn/mfa_eng/</a:t>
            </a:r>
            <a:r>
              <a:rPr lang="en-US" sz="1500"/>
              <a:t> </a:t>
            </a:r>
            <a:endParaRPr lang="en-US" sz="1500" dirty="0"/>
          </a:p>
        </p:txBody>
      </p:sp>
      <p:pic>
        <p:nvPicPr>
          <p:cNvPr id="5" name="Picture 8" descr="Image result for chin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906" y="328432"/>
            <a:ext cx="1291317" cy="12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003vps\Desktop\Picture2.gif">
            <a:extLst>
              <a:ext uri="{FF2B5EF4-FFF2-40B4-BE49-F238E27FC236}">
                <a16:creationId xmlns:a16="http://schemas.microsoft.com/office/drawing/2014/main" id="{9E2CEDCF-FB8B-49BE-A6C2-409AEAA4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84" y="1990169"/>
            <a:ext cx="6033233" cy="185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hina">
            <a:extLst>
              <a:ext uri="{FF2B5EF4-FFF2-40B4-BE49-F238E27FC236}">
                <a16:creationId xmlns:a16="http://schemas.microsoft.com/office/drawing/2014/main" id="{D06A416F-AB89-4EFC-90D0-3E06A292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5" y="437153"/>
            <a:ext cx="1291317" cy="12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1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IID. IRAN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1934598"/>
            <a:ext cx="6584569" cy="4639225"/>
          </a:xfrm>
        </p:spPr>
        <p:txBody>
          <a:bodyPr>
            <a:normAutofit/>
          </a:bodyPr>
          <a:lstStyle/>
          <a:p>
            <a:r>
              <a:rPr lang="en-US" sz="2800" b="1" i="1" dirty="0"/>
              <a:t>Sources:</a:t>
            </a:r>
          </a:p>
          <a:p>
            <a:pPr lvl="1"/>
            <a:r>
              <a:rPr lang="en-US" sz="2600" b="1" dirty="0"/>
              <a:t>Syllabus reading: </a:t>
            </a:r>
            <a:r>
              <a:rPr lang="en-US" sz="1800" b="1" dirty="0">
                <a:hlinkClick r:id="rId2"/>
              </a:rPr>
              <a:t>https://www.cfr.org/backgrounder/religion-and-politics-iran</a:t>
            </a:r>
            <a:r>
              <a:rPr lang="en-US" sz="1800" b="1" dirty="0"/>
              <a:t> </a:t>
            </a:r>
            <a:endParaRPr lang="en-US" sz="1800" dirty="0"/>
          </a:p>
          <a:p>
            <a:pPr lvl="1"/>
            <a:r>
              <a:rPr lang="en-US" sz="2600" b="1" dirty="0"/>
              <a:t>Other readings: </a:t>
            </a:r>
          </a:p>
          <a:p>
            <a:pPr lvl="2"/>
            <a:r>
              <a:rPr lang="en-US" sz="2400" b="1" dirty="0"/>
              <a:t>LOC: </a:t>
            </a:r>
            <a:r>
              <a:rPr lang="en-US" b="1" dirty="0">
                <a:hlinkClick r:id="rId3"/>
              </a:rPr>
              <a:t>https://www.loc.gov/rr/frd/cs/pdf/CS_Iran.pdf</a:t>
            </a:r>
            <a:r>
              <a:rPr lang="en-US" b="1" dirty="0"/>
              <a:t> </a:t>
            </a:r>
          </a:p>
          <a:p>
            <a:pPr lvl="2"/>
            <a:r>
              <a:rPr lang="en-US" sz="2400" b="1" dirty="0"/>
              <a:t>USIP: </a:t>
            </a:r>
            <a:r>
              <a:rPr lang="en-US" b="1" dirty="0">
                <a:hlinkClick r:id="rId4"/>
              </a:rPr>
              <a:t>https://iranprimer.usip.org/index.php/</a:t>
            </a:r>
            <a:r>
              <a:rPr lang="en-US" b="1" dirty="0"/>
              <a:t> </a:t>
            </a:r>
          </a:p>
        </p:txBody>
      </p:sp>
      <p:pic>
        <p:nvPicPr>
          <p:cNvPr id="9" name="Picture 10" descr="Image result for ir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24" y="264697"/>
            <a:ext cx="1339715" cy="13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003vps\Desktop\Picture1.jpg">
            <a:extLst>
              <a:ext uri="{FF2B5EF4-FFF2-40B4-BE49-F238E27FC236}">
                <a16:creationId xmlns:a16="http://schemas.microsoft.com/office/drawing/2014/main" id="{2C63F368-E78C-4BBF-9CBF-4EBC501D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55" y="1980688"/>
            <a:ext cx="5380428" cy="36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iran">
            <a:extLst>
              <a:ext uri="{FF2B5EF4-FFF2-40B4-BE49-F238E27FC236}">
                <a16:creationId xmlns:a16="http://schemas.microsoft.com/office/drawing/2014/main" id="{FE3593FD-F76E-4BBE-A466-21525052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23" y="304330"/>
            <a:ext cx="1339715" cy="13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8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961713"/>
            <a:ext cx="6731000" cy="56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400" b="1" dirty="0">
                <a:solidFill>
                  <a:srgbClr val="FFFF00"/>
                </a:solidFill>
                <a:latin typeface="Arial" charset="0"/>
              </a:rPr>
              <a:t>PRESIDENT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b="1" dirty="0">
                <a:latin typeface="Arial" charset="0"/>
              </a:rPr>
              <a:t>Elected every 4 </a:t>
            </a:r>
            <a:r>
              <a:rPr lang="en-US" altLang="en-US" sz="2000" b="1" dirty="0" err="1">
                <a:latin typeface="Arial" charset="0"/>
              </a:rPr>
              <a:t>yrs</a:t>
            </a:r>
            <a:r>
              <a:rPr lang="en-US" altLang="en-US" sz="2000" b="1" dirty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(2 consecutive-term limited)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b="1" dirty="0">
                <a:latin typeface="Arial" charset="0"/>
              </a:rPr>
              <a:t>Must be “pious Shi’i faithful”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b="1" dirty="0">
                <a:latin typeface="Arial" charset="0"/>
              </a:rPr>
              <a:t>Chief Diplomat &amp; Chief Executive</a:t>
            </a:r>
            <a:endParaRPr lang="en-US" altLang="en-US" sz="2000" b="1" dirty="0">
              <a:solidFill>
                <a:srgbClr val="FFFF00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400" b="1" dirty="0">
                <a:solidFill>
                  <a:srgbClr val="FFFF00"/>
                </a:solidFill>
                <a:latin typeface="Arial" charset="0"/>
              </a:rPr>
              <a:t>MAJLIS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Unicameral body of 290 seats elected to 4-year terms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400" b="1" dirty="0">
                <a:solidFill>
                  <a:srgbClr val="FFFF00"/>
                </a:solidFill>
                <a:latin typeface="Verdana" pitchFamily="34" charset="0"/>
              </a:rPr>
              <a:t>ASSEMBLY OF EXPERTS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Verdana" pitchFamily="34" charset="0"/>
              </a:rPr>
              <a:t>88 members elected for 8 yr. terms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Verdana" pitchFamily="34" charset="0"/>
              </a:rPr>
              <a:t>Candidates are clerics and Islamic scholars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Verdana" pitchFamily="34" charset="0"/>
              </a:rPr>
              <a:t>Elects, reelects, &amp; removes Supreme Leader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en-US" altLang="en-US" sz="2800" b="1" dirty="0">
              <a:latin typeface="Arial" charset="0"/>
            </a:endParaRPr>
          </a:p>
          <a:p>
            <a:pPr marL="1257300" lvl="2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en-US" altLang="en-US" sz="160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endParaRPr lang="en-US" altLang="en-US" b="1" dirty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b="1" dirty="0">
                <a:latin typeface="Verdana" pitchFamily="34" charset="0"/>
              </a:rPr>
              <a:t>Iran’s Elected Institutions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203200" y="6635917"/>
            <a:ext cx="609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/>
            <a:r>
              <a:rPr lang="en-US" altLang="en-US" sz="800" dirty="0"/>
              <a:t>http://www.pbs.org/wgbh/pages/frontline/tehranbureau/2011/09/women-struggle-in-parliament.html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6642100"/>
            <a:ext cx="17732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800" dirty="0"/>
              <a:t>http://en.iranwire.com/features/6362/</a:t>
            </a:r>
          </a:p>
        </p:txBody>
      </p:sp>
      <p:pic>
        <p:nvPicPr>
          <p:cNvPr id="12" name="Picture 14" descr="http://elon221a.pbworks.com/f/1193799250/iranian%20government%20se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55" y="2154009"/>
            <a:ext cx="5163457" cy="302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nut 12"/>
          <p:cNvSpPr/>
          <p:nvPr/>
        </p:nvSpPr>
        <p:spPr>
          <a:xfrm>
            <a:off x="7488555" y="3042815"/>
            <a:ext cx="2152689" cy="466585"/>
          </a:xfrm>
          <a:prstGeom prst="donut">
            <a:avLst>
              <a:gd name="adj" fmla="val 12554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488555" y="4313935"/>
            <a:ext cx="2222678" cy="590573"/>
          </a:xfrm>
          <a:prstGeom prst="donut">
            <a:avLst>
              <a:gd name="adj" fmla="val 13881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418566" y="2393601"/>
            <a:ext cx="2152688" cy="391551"/>
          </a:xfrm>
          <a:prstGeom prst="donut">
            <a:avLst>
              <a:gd name="adj" fmla="val 24041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64906" y="524235"/>
            <a:ext cx="7620000" cy="836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latin typeface="Verdana" pitchFamily="31" charset="0"/>
              </a:rPr>
              <a:t>IRAN’S Unelected Institutions</a:t>
            </a:r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0" y="6642556"/>
            <a:ext cx="4560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800" dirty="0">
                <a:latin typeface="Verdana" pitchFamily="34" charset="0"/>
              </a:rPr>
              <a:t>http://news.bbc.co.uk/1/shared/spl/hi/middle_east/03/iran_power/html/default.stm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1890944"/>
            <a:ext cx="6243782" cy="492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Supreme Leader</a:t>
            </a:r>
            <a:endParaRPr lang="en-US" sz="2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Stand-in for Shia Hidden Imam</a:t>
            </a:r>
          </a:p>
          <a:p>
            <a:pPr marL="1657350" lvl="3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>
                <a:latin typeface="Verdana" pitchFamily="34" charset="0"/>
              </a:rPr>
              <a:t>Ayatollah Khomeini   ( -1989)</a:t>
            </a:r>
          </a:p>
          <a:p>
            <a:pPr marL="1657350" lvl="3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>
                <a:latin typeface="Verdana" pitchFamily="34" charset="0"/>
              </a:rPr>
              <a:t>Ayatollah Khamenei  (1989- )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>
                <a:latin typeface="Verdana" pitchFamily="34" charset="0"/>
              </a:rPr>
              <a:t>Commander in chief</a:t>
            </a:r>
          </a:p>
          <a:p>
            <a:pPr marL="1657350" lvl="3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Islamic Revolutionary Guards Corps </a:t>
            </a:r>
            <a:r>
              <a:rPr lang="en-US" sz="2000" dirty="0">
                <a:latin typeface="Verdana" pitchFamily="34" charset="0"/>
              </a:rPr>
              <a:t>(IRGC)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Guardian Council</a:t>
            </a:r>
          </a:p>
          <a:p>
            <a:pPr marL="1257300" lvl="2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000" b="1" dirty="0">
                <a:latin typeface="Arial" charset="0"/>
              </a:rPr>
              <a:t>Vets candidates</a:t>
            </a:r>
          </a:p>
          <a:p>
            <a:pPr marL="1257300" lvl="2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sz="2000" b="1" dirty="0">
                <a:latin typeface="Arial" charset="0"/>
              </a:rPr>
              <a:t>Vetoes legislation</a:t>
            </a:r>
          </a:p>
          <a:p>
            <a:pPr marL="1714500" lvl="3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Expediency Council                               </a:t>
            </a:r>
            <a:r>
              <a:rPr lang="en-US" altLang="en-US" dirty="0">
                <a:latin typeface="Arial" charset="0"/>
              </a:rPr>
              <a:t>helps reconcile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endParaRPr lang="en-US" alt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en-US" altLang="en-US" sz="2800" b="1" dirty="0">
              <a:latin typeface="Arial" charset="0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US" sz="28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365" name="Picture 14" descr="http://elon221a.pbworks.com/f/1193799250/iranian%20government%20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60" y="1947173"/>
            <a:ext cx="5451374" cy="319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nut 8"/>
          <p:cNvSpPr/>
          <p:nvPr/>
        </p:nvSpPr>
        <p:spPr>
          <a:xfrm>
            <a:off x="9088747" y="2152073"/>
            <a:ext cx="2288073" cy="462397"/>
          </a:xfrm>
          <a:prstGeom prst="donut">
            <a:avLst>
              <a:gd name="adj" fmla="val 21693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5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59" y="204776"/>
            <a:ext cx="2346831" cy="155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://jewishjournal.com/images/iranianamericanjews_images/img4530a3154258b-7747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4351962"/>
            <a:ext cx="3297382" cy="207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43F5C73F-7AC6-4ED0-BE3D-6FF7BA6D9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197033"/>
              </p:ext>
            </p:extLst>
          </p:nvPr>
        </p:nvGraphicFramePr>
        <p:xfrm>
          <a:off x="4560864" y="4726670"/>
          <a:ext cx="4333754" cy="169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Candidates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 Rejected for </a:t>
                      </a:r>
                      <a:r>
                        <a:rPr lang="en-US" sz="1200" b="1" baseline="0" dirty="0" err="1">
                          <a:solidFill>
                            <a:schemeClr val="bg1"/>
                          </a:solidFill>
                        </a:rPr>
                        <a:t>AoE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# Applicants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# 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Donut 8">
            <a:extLst>
              <a:ext uri="{FF2B5EF4-FFF2-40B4-BE49-F238E27FC236}">
                <a16:creationId xmlns:a16="http://schemas.microsoft.com/office/drawing/2014/main" id="{5B45C83B-6F07-445F-AAC8-1C9ECDE36FB8}"/>
              </a:ext>
            </a:extLst>
          </p:cNvPr>
          <p:cNvSpPr/>
          <p:nvPr/>
        </p:nvSpPr>
        <p:spPr>
          <a:xfrm>
            <a:off x="8035524" y="3680218"/>
            <a:ext cx="2456985" cy="630515"/>
          </a:xfrm>
          <a:prstGeom prst="donut">
            <a:avLst>
              <a:gd name="adj" fmla="val 14369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8">
            <a:extLst>
              <a:ext uri="{FF2B5EF4-FFF2-40B4-BE49-F238E27FC236}">
                <a16:creationId xmlns:a16="http://schemas.microsoft.com/office/drawing/2014/main" id="{B63BEECD-3809-4C1E-819F-AF484E4EDDB1}"/>
              </a:ext>
            </a:extLst>
          </p:cNvPr>
          <p:cNvSpPr/>
          <p:nvPr/>
        </p:nvSpPr>
        <p:spPr>
          <a:xfrm>
            <a:off x="9088747" y="3244984"/>
            <a:ext cx="2288073" cy="553489"/>
          </a:xfrm>
          <a:prstGeom prst="donut">
            <a:avLst>
              <a:gd name="adj" fmla="val 14369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8">
            <a:extLst>
              <a:ext uri="{FF2B5EF4-FFF2-40B4-BE49-F238E27FC236}">
                <a16:creationId xmlns:a16="http://schemas.microsoft.com/office/drawing/2014/main" id="{44306584-7121-4043-BD13-0211328B056C}"/>
              </a:ext>
            </a:extLst>
          </p:cNvPr>
          <p:cNvSpPr/>
          <p:nvPr/>
        </p:nvSpPr>
        <p:spPr>
          <a:xfrm>
            <a:off x="9088747" y="2532291"/>
            <a:ext cx="2288073" cy="462397"/>
          </a:xfrm>
          <a:prstGeom prst="donut">
            <a:avLst>
              <a:gd name="adj" fmla="val 21693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127</TotalTime>
  <Words>601</Words>
  <Application>Microsoft Macintosh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Garamond</vt:lpstr>
      <vt:lpstr>Verdana</vt:lpstr>
      <vt:lpstr>Wingdings</vt:lpstr>
      <vt:lpstr>Banded</vt:lpstr>
      <vt:lpstr>Pls 2000 power &amp; politics DR. SHANNON</vt:lpstr>
      <vt:lpstr>RESEARCHING COUNTRIES</vt:lpstr>
      <vt:lpstr>i. RESEARCHING COUNTRIES</vt:lpstr>
      <vt:lpstr>Iia. UNITED KINGDOM</vt:lpstr>
      <vt:lpstr>Iib. ISRAEL</vt:lpstr>
      <vt:lpstr>IIC. PEOPLE’S REPUBLIC OF CHINA</vt:lpstr>
      <vt:lpstr>IID. IRAN</vt:lpstr>
      <vt:lpstr>Iran’s Elected Institutions</vt:lpstr>
      <vt:lpstr>IRAN’S Unelected Institutions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45</cp:revision>
  <dcterms:created xsi:type="dcterms:W3CDTF">2016-04-05T20:20:23Z</dcterms:created>
  <dcterms:modified xsi:type="dcterms:W3CDTF">2021-09-28T15:02:06Z</dcterms:modified>
</cp:coreProperties>
</file>