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9" r:id="rId3"/>
    <p:sldId id="276" r:id="rId4"/>
    <p:sldId id="272" r:id="rId5"/>
    <p:sldId id="273" r:id="rId6"/>
    <p:sldId id="265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1" autoAdjust="0"/>
    <p:restoredTop sz="76550"/>
  </p:normalViewPr>
  <p:slideViewPr>
    <p:cSldViewPr snapToGrid="0">
      <p:cViewPr varScale="1">
        <p:scale>
          <a:sx n="81" d="100"/>
          <a:sy n="81" d="100"/>
        </p:scale>
        <p:origin x="14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9698E-681A-2A47-9924-529FDDD2438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6ABE7-56A7-9A40-B077-4A76DACC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3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Illiberal democracy is liberal democracy but with less freedom (like you aren’t allowed to defame specific people, or do specific things)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ABE7-56A7-9A40-B077-4A76DACC4F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8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Authoritarian: don’t care about what you do as long as they are in power</a:t>
            </a:r>
          </a:p>
          <a:p>
            <a:r>
              <a:rPr lang="en-US" dirty="0"/>
              <a:t>Totalitarian: the government has control over everything, no freedoms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ABE7-56A7-9A40-B077-4A76DACC4F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2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ABE7-56A7-9A40-B077-4A76DACC4F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8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4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9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7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3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A15E28C-3C31-4F85-AD2B-0E7EDB828D7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Pls 2000</a:t>
            </a:r>
            <a:br>
              <a:rPr lang="en-US" sz="3600" b="1" dirty="0"/>
            </a:br>
            <a:r>
              <a:rPr lang="en-US" sz="3600" b="1" dirty="0"/>
              <a:t>power &amp; politics</a:t>
            </a:r>
            <a:br>
              <a:rPr lang="en-US" sz="3600" b="1" dirty="0"/>
            </a:br>
            <a:r>
              <a:rPr lang="en-US" sz="2400" b="1" dirty="0"/>
              <a:t>dr. </a:t>
            </a:r>
            <a:r>
              <a:rPr lang="en-US" sz="2400" b="1" dirty="0" err="1"/>
              <a:t>shannon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042" y="4271458"/>
            <a:ext cx="9144000" cy="1309255"/>
          </a:xfrm>
        </p:spPr>
        <p:txBody>
          <a:bodyPr>
            <a:noAutofit/>
          </a:bodyPr>
          <a:lstStyle/>
          <a:p>
            <a:r>
              <a:rPr lang="en-US" sz="4000" b="1" dirty="0"/>
              <a:t>REGIME TYPES &amp;                               DEMOCRACY TYPES</a:t>
            </a:r>
          </a:p>
        </p:txBody>
      </p:sp>
    </p:spTree>
    <p:extLst>
      <p:ext uri="{BB962C8B-B14F-4D97-AF65-F5344CB8AC3E}">
        <p14:creationId xmlns:p14="http://schemas.microsoft.com/office/powerpoint/2010/main" val="326648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REGIME TYPES &amp; DEMOCRACY TYPES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508" y="1954588"/>
            <a:ext cx="10987256" cy="4926271"/>
          </a:xfrm>
        </p:spPr>
        <p:txBody>
          <a:bodyPr>
            <a:normAutofit/>
          </a:bodyPr>
          <a:lstStyle/>
          <a:p>
            <a:r>
              <a:rPr lang="en-US" sz="3600" b="1" dirty="0"/>
              <a:t> I.  REGIME TYPE</a:t>
            </a:r>
          </a:p>
          <a:p>
            <a:r>
              <a:rPr lang="en-US" sz="3600" b="1" dirty="0"/>
              <a:t>II. TYPES OF DEMOCRACY	</a:t>
            </a:r>
          </a:p>
          <a:p>
            <a:pPr marL="0" indent="0" algn="ctr">
              <a:buNone/>
            </a:pPr>
            <a:endParaRPr lang="en-US" sz="2400" b="1" u="sng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sz="2400" b="1" u="sng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TERMS TO KNOW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/>
              <a:t>Democracy (Liberal vs. Illiberal)		Presidential System	</a:t>
            </a:r>
          </a:p>
          <a:p>
            <a:pPr marL="0" indent="0">
              <a:buNone/>
            </a:pPr>
            <a:r>
              <a:rPr lang="en-US" sz="1800" dirty="0"/>
              <a:t>Competitive Authoritarianism		Totalitarian	</a:t>
            </a:r>
          </a:p>
          <a:p>
            <a:pPr marL="0" indent="0">
              <a:buNone/>
            </a:pPr>
            <a:r>
              <a:rPr lang="en-US" sz="1800" dirty="0"/>
              <a:t>Parliamentary System			Authoritarian			</a:t>
            </a:r>
          </a:p>
          <a:p>
            <a:pPr marL="0" indent="0">
              <a:buNone/>
            </a:pPr>
            <a:r>
              <a:rPr lang="en-US" sz="1800" dirty="0"/>
              <a:t>One Party State				Universal Suffrage</a:t>
            </a:r>
          </a:p>
        </p:txBody>
      </p:sp>
    </p:spTree>
    <p:extLst>
      <p:ext uri="{BB962C8B-B14F-4D97-AF65-F5344CB8AC3E}">
        <p14:creationId xmlns:p14="http://schemas.microsoft.com/office/powerpoint/2010/main" val="174357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480" y="314525"/>
            <a:ext cx="9784080" cy="1508760"/>
          </a:xfrm>
        </p:spPr>
        <p:txBody>
          <a:bodyPr/>
          <a:lstStyle/>
          <a:p>
            <a:pPr algn="ctr"/>
            <a:r>
              <a:rPr lang="en-US" b="1" dirty="0" err="1"/>
              <a:t>i</a:t>
            </a:r>
            <a:r>
              <a:rPr lang="en-US" b="1" dirty="0"/>
              <a:t>. REGIME TYPE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88818" y="1755245"/>
            <a:ext cx="5844413" cy="46129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096000" y="668364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/>
              <a:t>http://news.bbc.co.uk/2/shared/spl/hi/in_depth/china_politics/government/html/1.stm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3AC0DD-2067-4E18-A1B0-84CE4C420741}"/>
              </a:ext>
            </a:extLst>
          </p:cNvPr>
          <p:cNvSpPr txBox="1"/>
          <p:nvPr/>
        </p:nvSpPr>
        <p:spPr>
          <a:xfrm>
            <a:off x="0" y="6661943"/>
            <a:ext cx="60945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https://link.springer.com/article/10.1007/s12116-011-9088-x/figures/1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6FED827-ACE9-447B-B96B-186CA79F0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9" y="1927471"/>
            <a:ext cx="5595904" cy="3423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C8BDF0-0558-4A92-8FE3-A3E58908A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398" y="1914485"/>
            <a:ext cx="6352730" cy="4252482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872F686C-5258-41B8-B292-868AA71B0A0D}"/>
              </a:ext>
            </a:extLst>
          </p:cNvPr>
          <p:cNvSpPr/>
          <p:nvPr/>
        </p:nvSpPr>
        <p:spPr>
          <a:xfrm>
            <a:off x="6591379" y="4353675"/>
            <a:ext cx="5591610" cy="7327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04123F68-5766-4D6B-A807-2F4E122AE442}"/>
              </a:ext>
            </a:extLst>
          </p:cNvPr>
          <p:cNvSpPr/>
          <p:nvPr/>
        </p:nvSpPr>
        <p:spPr>
          <a:xfrm>
            <a:off x="6584949" y="2671412"/>
            <a:ext cx="5591610" cy="7327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CE657C5-E3E3-4B21-BED4-F2970F414160}"/>
              </a:ext>
            </a:extLst>
          </p:cNvPr>
          <p:cNvSpPr/>
          <p:nvPr/>
        </p:nvSpPr>
        <p:spPr>
          <a:xfrm>
            <a:off x="6578518" y="3529719"/>
            <a:ext cx="5591610" cy="7327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D7194CC-CB07-4834-B353-5EFBF7010562}"/>
              </a:ext>
            </a:extLst>
          </p:cNvPr>
          <p:cNvSpPr/>
          <p:nvPr/>
        </p:nvSpPr>
        <p:spPr>
          <a:xfrm>
            <a:off x="6033231" y="5147781"/>
            <a:ext cx="6136897" cy="1019186"/>
          </a:xfrm>
          <a:prstGeom prst="frame">
            <a:avLst>
              <a:gd name="adj1" fmla="val 7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501B73B-6B45-46E8-921E-B5ABA44A8D2F}"/>
              </a:ext>
            </a:extLst>
          </p:cNvPr>
          <p:cNvSpPr/>
          <p:nvPr/>
        </p:nvSpPr>
        <p:spPr>
          <a:xfrm>
            <a:off x="106628" y="4353675"/>
            <a:ext cx="916260" cy="6015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6687A421-B61E-4914-8057-894845D01476}"/>
              </a:ext>
            </a:extLst>
          </p:cNvPr>
          <p:cNvSpPr/>
          <p:nvPr/>
        </p:nvSpPr>
        <p:spPr>
          <a:xfrm>
            <a:off x="1202481" y="4324110"/>
            <a:ext cx="992080" cy="62995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DF5F2350-DCB4-43CA-91AD-CA2ACEFC7ED9}"/>
              </a:ext>
            </a:extLst>
          </p:cNvPr>
          <p:cNvSpPr/>
          <p:nvPr/>
        </p:nvSpPr>
        <p:spPr>
          <a:xfrm>
            <a:off x="2374154" y="4324110"/>
            <a:ext cx="992080" cy="62995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BDE96841-BF57-4223-A202-3BB8B6C269B1}"/>
              </a:ext>
            </a:extLst>
          </p:cNvPr>
          <p:cNvSpPr/>
          <p:nvPr/>
        </p:nvSpPr>
        <p:spPr>
          <a:xfrm>
            <a:off x="3601339" y="4323825"/>
            <a:ext cx="2114054" cy="629952"/>
          </a:xfrm>
          <a:prstGeom prst="frame">
            <a:avLst>
              <a:gd name="adj1" fmla="val 12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4FFB2-E7A6-4639-9E42-1751DEEB6DDD}"/>
              </a:ext>
            </a:extLst>
          </p:cNvPr>
          <p:cNvSpPr txBox="1"/>
          <p:nvPr/>
        </p:nvSpPr>
        <p:spPr>
          <a:xfrm>
            <a:off x="3111024" y="4946756"/>
            <a:ext cx="2114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Illiberal  Democracy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5AEF0-1771-4F43-B667-82550490E99D}"/>
              </a:ext>
            </a:extLst>
          </p:cNvPr>
          <p:cNvSpPr txBox="1"/>
          <p:nvPr/>
        </p:nvSpPr>
        <p:spPr>
          <a:xfrm>
            <a:off x="9958457" y="5211982"/>
            <a:ext cx="2114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Illiberal  Democracy</a:t>
            </a:r>
          </a:p>
        </p:txBody>
      </p:sp>
    </p:spTree>
    <p:extLst>
      <p:ext uri="{BB962C8B-B14F-4D97-AF65-F5344CB8AC3E}">
        <p14:creationId xmlns:p14="http://schemas.microsoft.com/office/powerpoint/2010/main" val="320119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A82899-C871-419F-8512-E79D032D3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Non-democratic REGIME TYPE</a:t>
            </a:r>
            <a:endParaRPr lang="en-US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88818" y="1755245"/>
            <a:ext cx="5844413" cy="46129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0512E8-1D16-4E36-91DE-EFB79CEFA80B}"/>
              </a:ext>
            </a:extLst>
          </p:cNvPr>
          <p:cNvSpPr txBox="1"/>
          <p:nvPr/>
        </p:nvSpPr>
        <p:spPr>
          <a:xfrm>
            <a:off x="2887629" y="6651919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https://www.researchgate.net/figure/Structural-Characteristics-of-Neopatrimonial-Regimes_tbl1_237715188</a:t>
            </a:r>
          </a:p>
        </p:txBody>
      </p:sp>
      <p:pic>
        <p:nvPicPr>
          <p:cNvPr id="3" name="Picture 2" descr="What is the Difference Between Totalitarian and Authoritarian - Pediaa.Com">
            <a:extLst>
              <a:ext uri="{FF2B5EF4-FFF2-40B4-BE49-F238E27FC236}">
                <a16:creationId xmlns:a16="http://schemas.microsoft.com/office/drawing/2014/main" id="{76C8EE80-627D-4403-A009-22A803C81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15" y="1905732"/>
            <a:ext cx="3404649" cy="473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81349F-3983-4324-89C0-5FF881264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277" y="1910818"/>
            <a:ext cx="4606861" cy="2431295"/>
          </a:xfrm>
          <a:prstGeom prst="rect">
            <a:avLst/>
          </a:prstGeom>
        </p:spPr>
      </p:pic>
      <p:pic>
        <p:nvPicPr>
          <p:cNvPr id="11" name="Picture 2" descr="Maps - One-party system - Diercke International Atlas">
            <a:extLst>
              <a:ext uri="{FF2B5EF4-FFF2-40B4-BE49-F238E27FC236}">
                <a16:creationId xmlns:a16="http://schemas.microsoft.com/office/drawing/2014/main" id="{D1EBAF80-C3FC-4592-8150-41BA701C3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191" y="1905732"/>
            <a:ext cx="3363229" cy="481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 List of Current Communist Countries in the World">
            <a:extLst>
              <a:ext uri="{FF2B5EF4-FFF2-40B4-BE49-F238E27FC236}">
                <a16:creationId xmlns:a16="http://schemas.microsoft.com/office/drawing/2014/main" id="{82B25801-7C33-4142-A4D9-5AA50B647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994" y="4419541"/>
            <a:ext cx="3231425" cy="215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17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898" y="373319"/>
            <a:ext cx="9784080" cy="1508760"/>
          </a:xfrm>
        </p:spPr>
        <p:txBody>
          <a:bodyPr/>
          <a:lstStyle/>
          <a:p>
            <a:pPr algn="ctr"/>
            <a:r>
              <a:rPr lang="en-US" b="1" dirty="0" err="1"/>
              <a:t>iI</a:t>
            </a:r>
            <a:r>
              <a:rPr lang="en-US" b="1" dirty="0"/>
              <a:t>. TYPES OF DEMOCRACY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88818" y="1862967"/>
            <a:ext cx="4097082" cy="492839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FF00"/>
                </a:solidFill>
              </a:rPr>
              <a:t>Democracy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(p.68)</a:t>
            </a:r>
            <a:endParaRPr lang="en-US" sz="1600" dirty="0">
              <a:solidFill>
                <a:srgbClr val="00B0F0"/>
              </a:solidFill>
            </a:endParaRPr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“rulers act in the      interests of the ruled”</a:t>
            </a:r>
          </a:p>
          <a:p>
            <a:pPr lvl="1"/>
            <a:r>
              <a:rPr lang="en-US" sz="2400" dirty="0"/>
              <a:t>“rulers chosen by representatives of the ruled”</a:t>
            </a:r>
          </a:p>
          <a:p>
            <a:pPr lvl="1"/>
            <a:r>
              <a:rPr lang="en-US" sz="2400" dirty="0"/>
              <a:t>“rulers accountable…           &amp; removable by the ruled”</a:t>
            </a:r>
          </a:p>
          <a:p>
            <a:pPr lvl="2"/>
            <a:r>
              <a:rPr lang="en-US" sz="2400" dirty="0"/>
              <a:t>Regular, </a:t>
            </a:r>
            <a:r>
              <a:rPr lang="en-US" sz="2400" b="1" dirty="0"/>
              <a:t>competitive elections</a:t>
            </a:r>
          </a:p>
          <a:p>
            <a:pPr lvl="2"/>
            <a:r>
              <a:rPr lang="en-US" sz="2400" b="1" dirty="0">
                <a:solidFill>
                  <a:srgbClr val="FFFF00"/>
                </a:solidFill>
              </a:rPr>
              <a:t>Universal suffrage</a:t>
            </a:r>
          </a:p>
          <a:p>
            <a:pPr lvl="2"/>
            <a:r>
              <a:rPr lang="en-US" sz="2400" b="1" dirty="0"/>
              <a:t>Individual rights: Liberal vs. </a:t>
            </a:r>
            <a:r>
              <a:rPr lang="en-US" sz="2400" b="1" dirty="0">
                <a:solidFill>
                  <a:srgbClr val="FFFF00"/>
                </a:solidFill>
              </a:rPr>
              <a:t>Illiberal Democracy</a:t>
            </a:r>
          </a:p>
          <a:p>
            <a:pPr lvl="1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096000" y="668364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/>
              <a:t>http://news.bbc.co.uk/2/shared/spl/hi/in_depth/china_politics/government/html/1.stm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45690-0D28-4F01-BB4B-8FE85B81E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398" y="1901722"/>
            <a:ext cx="4489162" cy="2572257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00" y="4549224"/>
            <a:ext cx="4628065" cy="20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56820A-CA2B-4D26-8098-D4663E9E3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293" y="1901722"/>
            <a:ext cx="3920323" cy="25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70" y="250526"/>
            <a:ext cx="9784080" cy="1508760"/>
          </a:xfrm>
        </p:spPr>
        <p:txBody>
          <a:bodyPr/>
          <a:lstStyle/>
          <a:p>
            <a:pPr algn="ctr"/>
            <a:r>
              <a:rPr lang="en-US" b="1" dirty="0"/>
              <a:t>Democratic regimes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88818" y="1755245"/>
            <a:ext cx="5844413" cy="46129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096000" y="668364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/>
              <a:t>http://news.bbc.co.uk/2/shared/spl/hi/in_depth/china_politics/government/html/1.stm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4CC78-0937-4DFF-88DD-9BD512B007DC}"/>
              </a:ext>
            </a:extLst>
          </p:cNvPr>
          <p:cNvSpPr txBox="1"/>
          <p:nvPr/>
        </p:nvSpPr>
        <p:spPr>
          <a:xfrm>
            <a:off x="0" y="6642556"/>
            <a:ext cx="60945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https://www.pewresearch.org/fact-tank/2019/05/14/more-than-half-of-countries-are-democratic/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612ACFA-D0DB-4BDA-8C3C-9E47FA5AC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142" y="1896460"/>
            <a:ext cx="3520976" cy="36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D95D4509-F46E-43FB-8C41-CC42D3B436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1" y="1896460"/>
            <a:ext cx="8167324" cy="36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87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681" y="250185"/>
            <a:ext cx="8194638" cy="15087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PRESIDENTIAL V. PARLIAMENTARY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874" y="1834432"/>
            <a:ext cx="11913126" cy="466820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PRESIDENTIAL: </a:t>
            </a:r>
            <a:r>
              <a:rPr lang="en-US" dirty="0"/>
              <a:t>Strong, independent executive</a:t>
            </a:r>
          </a:p>
          <a:p>
            <a:r>
              <a:rPr lang="en-US" b="1" dirty="0">
                <a:solidFill>
                  <a:srgbClr val="FFFF00"/>
                </a:solidFill>
              </a:rPr>
              <a:t>PARLIAMENTARY: </a:t>
            </a:r>
            <a:r>
              <a:rPr lang="en-US" dirty="0"/>
              <a:t>Executive comes from Parliament</a:t>
            </a:r>
          </a:p>
        </p:txBody>
      </p:sp>
      <p:sp>
        <p:nvSpPr>
          <p:cNvPr id="4" name="AutoShape 2" descr="Image result for russian political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Presidential Vs Parliamentary System | olympiapublishers.com">
            <a:extLst>
              <a:ext uri="{FF2B5EF4-FFF2-40B4-BE49-F238E27FC236}">
                <a16:creationId xmlns:a16="http://schemas.microsoft.com/office/drawing/2014/main" id="{5130AD57-5F79-4EF2-BEBE-58AC72C87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88" y="2800797"/>
            <a:ext cx="5076024" cy="380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sidential Vs Parliamentary System | bsa-la.org">
            <a:extLst>
              <a:ext uri="{FF2B5EF4-FFF2-40B4-BE49-F238E27FC236}">
                <a16:creationId xmlns:a16="http://schemas.microsoft.com/office/drawing/2014/main" id="{1AE234BE-6EE7-49ED-9A07-24D51B0A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526" y="2800797"/>
            <a:ext cx="6138789" cy="382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75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318</TotalTime>
  <Words>350</Words>
  <Application>Microsoft Macintosh PowerPoint</Application>
  <PresentationFormat>Widescreen</PresentationFormat>
  <Paragraphs>39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Corbel</vt:lpstr>
      <vt:lpstr>Verdana</vt:lpstr>
      <vt:lpstr>Wingdings</vt:lpstr>
      <vt:lpstr>Banded</vt:lpstr>
      <vt:lpstr>Pls 2000 power &amp; politics dr. shannon</vt:lpstr>
      <vt:lpstr>REGIME TYPES &amp; DEMOCRACY TYPES</vt:lpstr>
      <vt:lpstr>i. REGIME TYPE</vt:lpstr>
      <vt:lpstr>Non-democratic REGIME TYPE</vt:lpstr>
      <vt:lpstr>iI. TYPES OF DEMOCRACY</vt:lpstr>
      <vt:lpstr>Democratic regimes</vt:lpstr>
      <vt:lpstr>PRESIDENTIAL V. PARLIAMENTARY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Pls 2000 power &amp; politics</dc:title>
  <dc:creator>Amanda Shannon</dc:creator>
  <cp:lastModifiedBy>Yeoh, Alex</cp:lastModifiedBy>
  <cp:revision>53</cp:revision>
  <dcterms:created xsi:type="dcterms:W3CDTF">2016-04-05T20:20:23Z</dcterms:created>
  <dcterms:modified xsi:type="dcterms:W3CDTF">2021-11-04T15:57:28Z</dcterms:modified>
</cp:coreProperties>
</file>