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9" r:id="rId3"/>
    <p:sldId id="270" r:id="rId4"/>
    <p:sldId id="264" r:id="rId5"/>
    <p:sldId id="261" r:id="rId6"/>
    <p:sldId id="268" r:id="rId7"/>
    <p:sldId id="272" r:id="rId8"/>
    <p:sldId id="275" r:id="rId9"/>
    <p:sldId id="276" r:id="rId10"/>
    <p:sldId id="273" r:id="rId11"/>
    <p:sldId id="27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0" autoAdjust="0"/>
    <p:restoredTop sz="80684"/>
  </p:normalViewPr>
  <p:slideViewPr>
    <p:cSldViewPr snapToGrid="0">
      <p:cViewPr varScale="1">
        <p:scale>
          <a:sx n="86" d="100"/>
          <a:sy n="86" d="100"/>
        </p:scale>
        <p:origin x="13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CF0F-F45F-2547-BD63-06D27FD6248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9B59-E207-EF41-A2C1-D000CAA2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9B59-E207-EF41-A2C1-D000CAA261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Consociationalism: splitting power between factions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9B59-E207-EF41-A2C1-D000CAA261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Pls 2000</a:t>
            </a:r>
            <a:br>
              <a:rPr lang="en-US" sz="3600" b="1" dirty="0"/>
            </a:br>
            <a:r>
              <a:rPr lang="en-US" sz="3600" b="1" dirty="0"/>
              <a:t>power &amp; politics</a:t>
            </a:r>
            <a:br>
              <a:rPr lang="en-US" sz="3600" b="1" dirty="0"/>
            </a:br>
            <a:r>
              <a:rPr lang="en-US" sz="2400" b="1" dirty="0"/>
              <a:t>dr. </a:t>
            </a:r>
            <a:r>
              <a:rPr lang="en-US" sz="2400" b="1" dirty="0" err="1"/>
              <a:t>shannon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CONSTITUTIONS &amp; INSTITUTIONS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823" y="336672"/>
            <a:ext cx="9784080" cy="1508760"/>
          </a:xfrm>
        </p:spPr>
        <p:txBody>
          <a:bodyPr/>
          <a:lstStyle/>
          <a:p>
            <a:pPr algn="ctr"/>
            <a:r>
              <a:rPr lang="en-US" sz="4400" b="1" dirty="0"/>
              <a:t>Diffusing power, Part II: </a:t>
            </a:r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federal VS. UNITARY  </a:t>
            </a:r>
            <a:r>
              <a:rPr lang="en-US" sz="3200" dirty="0" err="1">
                <a:solidFill>
                  <a:schemeClr val="bg1"/>
                </a:solidFill>
              </a:rPr>
              <a:t>vS.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consociational</a:t>
            </a:r>
            <a:r>
              <a:rPr lang="en-US" sz="3200" dirty="0">
                <a:solidFill>
                  <a:schemeClr val="bg1"/>
                </a:solidFill>
              </a:rPr>
              <a:t>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984" y="1871000"/>
            <a:ext cx="4763021" cy="4206240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Consociationalism </a:t>
            </a:r>
            <a:r>
              <a:rPr lang="en-US" sz="1000" i="1" dirty="0"/>
              <a:t>(pp. 233-235)</a:t>
            </a:r>
          </a:p>
          <a:p>
            <a:endParaRPr lang="en-US" sz="3200" b="1" dirty="0">
              <a:solidFill>
                <a:srgbClr val="FFFF00"/>
              </a:solidFill>
            </a:endParaRPr>
          </a:p>
          <a:p>
            <a:endParaRPr lang="en-US" sz="3200" b="1" dirty="0">
              <a:solidFill>
                <a:srgbClr val="FFFF00"/>
              </a:solidFill>
            </a:endParaRPr>
          </a:p>
          <a:p>
            <a:endParaRPr lang="en-US" sz="3200" b="1" dirty="0">
              <a:solidFill>
                <a:srgbClr val="FFFF00"/>
              </a:solidFill>
            </a:endParaRPr>
          </a:p>
          <a:p>
            <a:endParaRPr lang="en-US" sz="3200" b="1" dirty="0">
              <a:solidFill>
                <a:srgbClr val="FFFF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onsociational theory and democratic stability of ghana&amp;#39;s project">
            <a:extLst>
              <a:ext uri="{FF2B5EF4-FFF2-40B4-BE49-F238E27FC236}">
                <a16:creationId xmlns:a16="http://schemas.microsoft.com/office/drawing/2014/main" id="{7467C9EE-80AC-43BB-BC28-B5A5918C8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6" y="4201004"/>
            <a:ext cx="4281996" cy="24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61A3A-8C07-4FB9-B216-E7C8AAFE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35" y="2339438"/>
            <a:ext cx="6550904" cy="42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A3980E-4073-4ADC-B4AA-A4CD4CD35D03}"/>
              </a:ext>
            </a:extLst>
          </p:cNvPr>
          <p:cNvSpPr txBox="1"/>
          <p:nvPr/>
        </p:nvSpPr>
        <p:spPr>
          <a:xfrm>
            <a:off x="0" y="6666473"/>
            <a:ext cx="6094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http://new-nato.net/2020/10/25/peleg-i-2007-classifying-multinational-states/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62FF9-4882-43A9-BE15-104615150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96" y="2404226"/>
            <a:ext cx="4281996" cy="2464059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5D225005-BB3B-40CE-BA08-B05E1B40B24A}"/>
              </a:ext>
            </a:extLst>
          </p:cNvPr>
          <p:cNvSpPr/>
          <p:nvPr/>
        </p:nvSpPr>
        <p:spPr>
          <a:xfrm>
            <a:off x="2042035" y="4355689"/>
            <a:ext cx="2815100" cy="538163"/>
          </a:xfrm>
          <a:prstGeom prst="frame">
            <a:avLst>
              <a:gd name="adj1" fmla="val 14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71365DC-40B3-436A-88EA-52D15F233D51}"/>
              </a:ext>
            </a:extLst>
          </p:cNvPr>
          <p:cNvSpPr/>
          <p:nvPr/>
        </p:nvSpPr>
        <p:spPr>
          <a:xfrm>
            <a:off x="5815780" y="3081857"/>
            <a:ext cx="3416709" cy="1108795"/>
          </a:xfrm>
          <a:prstGeom prst="frame">
            <a:avLst>
              <a:gd name="adj1" fmla="val 72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2EAC53BE-4244-450E-AA22-7F44B945FA38}"/>
              </a:ext>
            </a:extLst>
          </p:cNvPr>
          <p:cNvSpPr/>
          <p:nvPr/>
        </p:nvSpPr>
        <p:spPr>
          <a:xfrm>
            <a:off x="5322687" y="4261760"/>
            <a:ext cx="1543666" cy="1036249"/>
          </a:xfrm>
          <a:prstGeom prst="frame">
            <a:avLst>
              <a:gd name="adj1" fmla="val 8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185AAFA-DFD4-41A9-B884-15B97231D569}"/>
              </a:ext>
            </a:extLst>
          </p:cNvPr>
          <p:cNvSpPr/>
          <p:nvPr/>
        </p:nvSpPr>
        <p:spPr>
          <a:xfrm>
            <a:off x="9127204" y="3092209"/>
            <a:ext cx="2299604" cy="1108795"/>
          </a:xfrm>
          <a:prstGeom prst="frame">
            <a:avLst>
              <a:gd name="adj1" fmla="val 724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152CC66C-532F-41B5-8DDD-73BD65F90638}"/>
              </a:ext>
            </a:extLst>
          </p:cNvPr>
          <p:cNvSpPr/>
          <p:nvPr/>
        </p:nvSpPr>
        <p:spPr>
          <a:xfrm>
            <a:off x="7952216" y="3429000"/>
            <a:ext cx="1667940" cy="1439285"/>
          </a:xfrm>
          <a:prstGeom prst="donut">
            <a:avLst>
              <a:gd name="adj" fmla="val 959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823" y="336672"/>
            <a:ext cx="9784080" cy="1508760"/>
          </a:xfrm>
        </p:spPr>
        <p:txBody>
          <a:bodyPr/>
          <a:lstStyle/>
          <a:p>
            <a:pPr algn="ctr"/>
            <a:r>
              <a:rPr lang="en-US" sz="4400" b="1" dirty="0"/>
              <a:t>Diffusing power, Part II: </a:t>
            </a:r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federal VS. UNITARY  </a:t>
            </a:r>
            <a:r>
              <a:rPr lang="en-US" sz="3200" dirty="0" err="1">
                <a:solidFill>
                  <a:schemeClr val="bg1"/>
                </a:solidFill>
              </a:rPr>
              <a:t>vS.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consociational</a:t>
            </a:r>
            <a:r>
              <a:rPr lang="en-US" sz="3200" dirty="0">
                <a:solidFill>
                  <a:schemeClr val="bg1"/>
                </a:solidFill>
              </a:rPr>
              <a:t>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79" y="1901439"/>
            <a:ext cx="12099721" cy="4206240"/>
          </a:xfrm>
        </p:spPr>
        <p:txBody>
          <a:bodyPr/>
          <a:lstStyle/>
          <a:p>
            <a:pPr lvl="1"/>
            <a:r>
              <a:rPr lang="en-US" b="1" dirty="0">
                <a:solidFill>
                  <a:srgbClr val="FFFF00"/>
                </a:solidFill>
              </a:rPr>
              <a:t>Federalism: </a:t>
            </a:r>
            <a:r>
              <a:rPr lang="en-US" dirty="0"/>
              <a:t>Taxation, lawmaking and services are shared between national and regional territorial units </a:t>
            </a:r>
          </a:p>
          <a:p>
            <a:endParaRPr lang="en-US" sz="1800" i="1" dirty="0"/>
          </a:p>
          <a:p>
            <a:endParaRPr lang="en-US" sz="3200" b="1" dirty="0">
              <a:solidFill>
                <a:srgbClr val="FFFF00"/>
              </a:solidFill>
            </a:endParaRPr>
          </a:p>
          <a:p>
            <a:endParaRPr lang="en-US" sz="3200" b="1" dirty="0">
              <a:solidFill>
                <a:srgbClr val="FFFF00"/>
              </a:solidFill>
            </a:endParaRPr>
          </a:p>
          <a:p>
            <a:endParaRPr lang="en-US" sz="3200" b="1" dirty="0">
              <a:solidFill>
                <a:srgbClr val="FFFF00"/>
              </a:solidFill>
            </a:endParaRPr>
          </a:p>
          <a:p>
            <a:endParaRPr lang="en-US" sz="3200" b="1" dirty="0">
              <a:solidFill>
                <a:srgbClr val="FFFF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861A3A-8C07-4FB9-B216-E7C8AAFE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35" y="2339438"/>
            <a:ext cx="6550904" cy="42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A3980E-4073-4ADC-B4AA-A4CD4CD35D03}"/>
              </a:ext>
            </a:extLst>
          </p:cNvPr>
          <p:cNvSpPr txBox="1"/>
          <p:nvPr/>
        </p:nvSpPr>
        <p:spPr>
          <a:xfrm>
            <a:off x="0" y="6666473"/>
            <a:ext cx="6094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http://new-nato.net/2020/10/25/peleg-i-2007-classifying-multinational-states/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62FF9-4882-43A9-BE15-10461515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6" y="2404226"/>
            <a:ext cx="4281996" cy="2464059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571365DC-40B3-436A-88EA-52D15F233D51}"/>
              </a:ext>
            </a:extLst>
          </p:cNvPr>
          <p:cNvSpPr/>
          <p:nvPr/>
        </p:nvSpPr>
        <p:spPr>
          <a:xfrm>
            <a:off x="6157518" y="3060178"/>
            <a:ext cx="1895913" cy="2736615"/>
          </a:xfrm>
          <a:prstGeom prst="frame">
            <a:avLst>
              <a:gd name="adj1" fmla="val 407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1D7ABE30-4CD0-4788-A622-B2230D875A68}"/>
              </a:ext>
            </a:extLst>
          </p:cNvPr>
          <p:cNvSpPr/>
          <p:nvPr/>
        </p:nvSpPr>
        <p:spPr>
          <a:xfrm>
            <a:off x="6262283" y="5103176"/>
            <a:ext cx="994193" cy="891005"/>
          </a:xfrm>
          <a:prstGeom prst="donut">
            <a:avLst>
              <a:gd name="adj" fmla="val 959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2" descr="http://mrkash.com/activities/images/federalism.jpg">
            <a:extLst>
              <a:ext uri="{FF2B5EF4-FFF2-40B4-BE49-F238E27FC236}">
                <a16:creationId xmlns:a16="http://schemas.microsoft.com/office/drawing/2014/main" id="{8E2E4959-92CC-4978-AC7B-1A86C2C4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28" y="3060178"/>
            <a:ext cx="3919551" cy="277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10E42980-4947-47B4-BF24-C0A505000586}"/>
              </a:ext>
            </a:extLst>
          </p:cNvPr>
          <p:cNvSpPr/>
          <p:nvPr/>
        </p:nvSpPr>
        <p:spPr>
          <a:xfrm>
            <a:off x="484495" y="2902591"/>
            <a:ext cx="4281997" cy="1090570"/>
          </a:xfrm>
          <a:prstGeom prst="frame">
            <a:avLst>
              <a:gd name="adj1" fmla="val 7916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What is marble-cake federalism? - Quora">
            <a:extLst>
              <a:ext uri="{FF2B5EF4-FFF2-40B4-BE49-F238E27FC236}">
                <a16:creationId xmlns:a16="http://schemas.microsoft.com/office/drawing/2014/main" id="{AF798ED1-FD20-4A8E-A4A3-DC310213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5" y="4006865"/>
            <a:ext cx="4464488" cy="24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212" y="443004"/>
            <a:ext cx="7218104" cy="11366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078" name="Picture 6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43" y="1938658"/>
            <a:ext cx="3036548" cy="23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43" y="4340215"/>
            <a:ext cx="3036549" cy="23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09024"/>
            <a:ext cx="2502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http://smiccompgov.weebly.com/political-culture.html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309" y="1938658"/>
            <a:ext cx="48140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Unitary</a:t>
            </a:r>
            <a:r>
              <a:rPr lang="en-US" sz="2800" b="1" dirty="0"/>
              <a:t>: </a:t>
            </a:r>
            <a:r>
              <a:rPr lang="en-US" sz="2800" dirty="0"/>
              <a:t>One central authority creates uniform rules governing all subunits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Devolution</a:t>
            </a:r>
            <a:r>
              <a:rPr lang="en-US" sz="2800" b="1" dirty="0"/>
              <a:t>:   </a:t>
            </a:r>
            <a:r>
              <a:rPr lang="en-US" sz="2800" dirty="0"/>
              <a:t>decentralization of power    to local and regional governments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England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Scotland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Northern Ireland</a:t>
            </a:r>
            <a:br>
              <a:rPr lang="en-US" sz="2400" b="1" dirty="0"/>
            </a:br>
            <a:r>
              <a:rPr lang="en-US" sz="2400" b="1" dirty="0"/>
              <a:t>	</a:t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AE134-7FB4-4714-A738-CA074B17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408" y="4340215"/>
            <a:ext cx="4035602" cy="232227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78754C1-F295-4C5A-8935-4ADC13BD6D1F}"/>
              </a:ext>
            </a:extLst>
          </p:cNvPr>
          <p:cNvSpPr/>
          <p:nvPr/>
        </p:nvSpPr>
        <p:spPr>
          <a:xfrm>
            <a:off x="7790697" y="5256109"/>
            <a:ext cx="1084313" cy="912560"/>
          </a:xfrm>
          <a:prstGeom prst="frame">
            <a:avLst>
              <a:gd name="adj1" fmla="val 78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2" descr="http://slwcivics.weebly.com/uploads/2/2/7/8/22784076/633267_orig.jpg">
            <a:extLst>
              <a:ext uri="{FF2B5EF4-FFF2-40B4-BE49-F238E27FC236}">
                <a16:creationId xmlns:a16="http://schemas.microsoft.com/office/drawing/2014/main" id="{48908BC5-0B03-4C9D-89FF-F9ECA7EA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08" y="1938658"/>
            <a:ext cx="4035602" cy="231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6FD485E-A95A-4A5A-822C-9BD39A2371A1}"/>
              </a:ext>
            </a:extLst>
          </p:cNvPr>
          <p:cNvSpPr txBox="1">
            <a:spLocks/>
          </p:cNvSpPr>
          <p:nvPr/>
        </p:nvSpPr>
        <p:spPr>
          <a:xfrm>
            <a:off x="1266823" y="336672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F4713FC-6501-41B6-A483-0B4AF21A4D62}"/>
              </a:ext>
            </a:extLst>
          </p:cNvPr>
          <p:cNvSpPr txBox="1">
            <a:spLocks/>
          </p:cNvSpPr>
          <p:nvPr/>
        </p:nvSpPr>
        <p:spPr>
          <a:xfrm>
            <a:off x="1427612" y="24344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/>
              <a:t>Diffusing power, Part II: </a:t>
            </a:r>
            <a:br>
              <a:rPr lang="en-US"/>
            </a:br>
            <a:r>
              <a:rPr lang="en-US" sz="3200">
                <a:solidFill>
                  <a:schemeClr val="bg1"/>
                </a:solidFill>
              </a:rPr>
              <a:t>federal VS. UNITARY  vS. consociational states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876" y="372952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CONSTITUTIONS &amp; INSTITUTIONS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40" y="1954588"/>
            <a:ext cx="11285024" cy="4926271"/>
          </a:xfrm>
        </p:spPr>
        <p:txBody>
          <a:bodyPr>
            <a:normAutofit/>
          </a:bodyPr>
          <a:lstStyle/>
          <a:p>
            <a:r>
              <a:rPr lang="en-US" sz="3200" b="1" dirty="0"/>
              <a:t> I.  CONSTITUTIONS</a:t>
            </a:r>
          </a:p>
          <a:p>
            <a:r>
              <a:rPr lang="en-US" sz="3200" b="1" dirty="0"/>
              <a:t>II. INSTITUTIONS</a:t>
            </a:r>
            <a:r>
              <a:rPr lang="en-US" sz="2800" dirty="0"/>
              <a:t>	</a:t>
            </a:r>
          </a:p>
          <a:p>
            <a:pPr marL="0" indent="0" algn="ctr">
              <a:buNone/>
            </a:pPr>
            <a:endParaRPr lang="en-US" sz="1000" b="1" u="sng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400" b="1" u="sng" dirty="0">
                <a:solidFill>
                  <a:srgbClr val="FFFF00"/>
                </a:solidFill>
              </a:rPr>
              <a:t>TERMS TO KNOW</a:t>
            </a:r>
          </a:p>
          <a:p>
            <a:pPr marL="0" indent="0">
              <a:buNone/>
            </a:pPr>
            <a:r>
              <a:rPr lang="en-US" sz="1800" dirty="0"/>
              <a:t>Federalism				Rule of Law			Executive	</a:t>
            </a:r>
          </a:p>
          <a:p>
            <a:pPr marL="0" indent="0">
              <a:buNone/>
            </a:pPr>
            <a:r>
              <a:rPr lang="en-US" sz="1800" dirty="0"/>
              <a:t>Unitary System 				Legislative			Checks &amp; Balances</a:t>
            </a:r>
          </a:p>
          <a:p>
            <a:pPr marL="0" indent="0">
              <a:buNone/>
            </a:pPr>
            <a:r>
              <a:rPr lang="en-US" sz="1800" dirty="0"/>
              <a:t>Separation of Powers			Presidential System		Devolution</a:t>
            </a:r>
          </a:p>
          <a:p>
            <a:pPr marL="0" indent="0">
              <a:buNone/>
            </a:pPr>
            <a:r>
              <a:rPr lang="en-US" sz="1800" dirty="0"/>
              <a:t>Parliamentary System			</a:t>
            </a:r>
            <a:r>
              <a:rPr lang="en-US" sz="1800" dirty="0" err="1"/>
              <a:t>Consociational</a:t>
            </a:r>
            <a:r>
              <a:rPr lang="en-US" sz="1800" dirty="0"/>
              <a:t> Democracy		Head of State</a:t>
            </a:r>
          </a:p>
          <a:p>
            <a:pPr marL="0" indent="0">
              <a:buNone/>
            </a:pPr>
            <a:r>
              <a:rPr lang="en-US" sz="1800" dirty="0"/>
              <a:t>Head of Government			Article I				Article II</a:t>
            </a:r>
          </a:p>
          <a:p>
            <a:pPr marL="0" indent="0">
              <a:buNone/>
            </a:pPr>
            <a:r>
              <a:rPr lang="en-US" sz="1800" dirty="0"/>
              <a:t>Delegate &amp; Trustee Models of Representation	Layer Cake v. Marble Cake Federalism			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I. CONSTITUTIONS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8819" y="1954529"/>
            <a:ext cx="5582715" cy="468802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FF00"/>
                </a:solidFill>
              </a:rPr>
              <a:t>Rule of Law </a:t>
            </a:r>
            <a:r>
              <a:rPr lang="en-US" sz="1100" dirty="0"/>
              <a:t>(p.221)</a:t>
            </a:r>
          </a:p>
          <a:p>
            <a:pPr lvl="1"/>
            <a:r>
              <a:rPr lang="en-US" sz="2400" dirty="0"/>
              <a:t>Laws created to regulate human conduct</a:t>
            </a:r>
          </a:p>
          <a:p>
            <a:pPr lvl="1"/>
            <a:r>
              <a:rPr lang="en-US" sz="2400" dirty="0"/>
              <a:t>Everyone is equal under the law?</a:t>
            </a:r>
          </a:p>
          <a:p>
            <a:pPr lvl="2"/>
            <a:r>
              <a:rPr lang="en-US" dirty="0"/>
              <a:t>Obedience and Safeguards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Constitution</a:t>
            </a:r>
          </a:p>
          <a:p>
            <a:pPr lvl="1"/>
            <a:r>
              <a:rPr lang="en-US" dirty="0"/>
              <a:t>“A specific document that lays down the basic institutions of state and procedures  for changing them, as well as the basic rights and obligations of its citizens…</a:t>
            </a:r>
          </a:p>
          <a:p>
            <a:pPr lvl="1"/>
            <a:r>
              <a:rPr lang="en-US" dirty="0"/>
              <a:t>Basic source of national law … individual laws and legal codes are expected to conform to it.” </a:t>
            </a:r>
            <a:r>
              <a:rPr lang="en-US" sz="1400" dirty="0"/>
              <a:t>(p.221)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Which Countries Have Uncodified Constitution? - Answers">
            <a:extLst>
              <a:ext uri="{FF2B5EF4-FFF2-40B4-BE49-F238E27FC236}">
                <a16:creationId xmlns:a16="http://schemas.microsoft.com/office/drawing/2014/main" id="{FD5A3FC9-047E-4A2E-9298-F0D45D8B8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63" y="1944674"/>
            <a:ext cx="64293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U.S. CONSTITUTION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032" y="1980332"/>
            <a:ext cx="4754880" cy="420624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ARTICLE I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Taxation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Creation of military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Declaration of war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Create money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Regulate commerce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Regulate immigration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Impeachment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Ratify treaties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Confirm appointments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50201" y="1980332"/>
            <a:ext cx="4124078" cy="4659750"/>
          </a:xfrm>
        </p:spPr>
        <p:txBody>
          <a:bodyPr>
            <a:normAutofit/>
          </a:bodyPr>
          <a:lstStyle/>
          <a:p>
            <a:pPr algn="r"/>
            <a:r>
              <a:rPr lang="en-US" b="1" u="sng" dirty="0">
                <a:solidFill>
                  <a:srgbClr val="FFFF00"/>
                </a:solidFill>
              </a:rPr>
              <a:t>ARTICLE II</a:t>
            </a:r>
          </a:p>
          <a:p>
            <a:pPr lvl="1" algn="r"/>
            <a:r>
              <a:rPr lang="en-US" sz="2800" dirty="0">
                <a:solidFill>
                  <a:schemeClr val="bg1"/>
                </a:solidFill>
              </a:rPr>
              <a:t>Commander-in-Chief</a:t>
            </a:r>
          </a:p>
          <a:p>
            <a:pPr lvl="1" algn="r"/>
            <a:endParaRPr lang="en-US" sz="2800" dirty="0">
              <a:solidFill>
                <a:schemeClr val="bg1"/>
              </a:solidFill>
            </a:endParaRPr>
          </a:p>
          <a:p>
            <a:pPr lvl="1" algn="r"/>
            <a:r>
              <a:rPr lang="en-US" sz="2800" dirty="0">
                <a:solidFill>
                  <a:schemeClr val="bg1"/>
                </a:solidFill>
              </a:rPr>
              <a:t>Chief Diplomat:  Foreign relations and treaty negotiations</a:t>
            </a:r>
          </a:p>
          <a:p>
            <a:pPr lvl="1" algn="r"/>
            <a:endParaRPr lang="en-US" sz="2800" dirty="0">
              <a:solidFill>
                <a:schemeClr val="bg1"/>
              </a:solidFill>
            </a:endParaRPr>
          </a:p>
          <a:p>
            <a:pPr lvl="1" algn="r"/>
            <a:r>
              <a:rPr lang="en-US" sz="2800" dirty="0">
                <a:solidFill>
                  <a:schemeClr val="bg1"/>
                </a:solidFill>
              </a:rPr>
              <a:t>Chief Executive: Nominate judges and government officials</a:t>
            </a:r>
          </a:p>
        </p:txBody>
      </p:sp>
      <p:pic>
        <p:nvPicPr>
          <p:cNvPr id="4098" name="Picture 2" descr="Image result for articles of the constit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03" y="2106167"/>
            <a:ext cx="4865511" cy="36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u.s. constitution">
            <a:extLst>
              <a:ext uri="{FF2B5EF4-FFF2-40B4-BE49-F238E27FC236}">
                <a16:creationId xmlns:a16="http://schemas.microsoft.com/office/drawing/2014/main" id="{9EEC1760-E706-44B6-A96C-806B40C9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93" y="3523376"/>
            <a:ext cx="1415890" cy="176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030" y="411598"/>
            <a:ext cx="9784080" cy="1508760"/>
          </a:xfrm>
        </p:spPr>
        <p:txBody>
          <a:bodyPr/>
          <a:lstStyle/>
          <a:p>
            <a:pPr algn="ctr"/>
            <a:r>
              <a:rPr lang="en-US" dirty="0"/>
              <a:t>AMENDING THE CONSTITUTION</a:t>
            </a:r>
          </a:p>
        </p:txBody>
      </p:sp>
      <p:pic>
        <p:nvPicPr>
          <p:cNvPr id="1026" name="Picture 2" descr="Image result for CONSTITUTIONAL AMEND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81" y="1920358"/>
            <a:ext cx="5134779" cy="48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titutional Amendments (1-12) READ this and KNOW it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91" y="1920358"/>
            <a:ext cx="1598101" cy="48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titutional Amendments Bookmark | Additional photo (inside pag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49" y="1920358"/>
            <a:ext cx="1598101" cy="484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61712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II. INSTITUTIONS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1893790"/>
            <a:ext cx="8180439" cy="4944292"/>
          </a:xfrm>
        </p:spPr>
        <p:txBody>
          <a:bodyPr>
            <a:normAutofit/>
          </a:bodyPr>
          <a:lstStyle/>
          <a:p>
            <a:r>
              <a:rPr lang="en-US" sz="2600" dirty="0"/>
              <a:t>“regular patterns of behavior that provide stability and predictability to social life” </a:t>
            </a:r>
            <a:r>
              <a:rPr lang="en-US" sz="1200" dirty="0"/>
              <a:t>(p.163)</a:t>
            </a:r>
          </a:p>
          <a:p>
            <a:pPr lvl="1"/>
            <a:r>
              <a:rPr lang="en-US" sz="2200" dirty="0"/>
              <a:t>Formal: define the rules of the political game… who can play and how they play…they ultimately can shape who wins and who loses” </a:t>
            </a:r>
            <a:r>
              <a:rPr lang="en-US" sz="1200" dirty="0"/>
              <a:t>(p.164)</a:t>
            </a:r>
          </a:p>
          <a:p>
            <a:r>
              <a:rPr lang="en-US" sz="3200" b="1" dirty="0"/>
              <a:t>Legislatures</a:t>
            </a:r>
          </a:p>
          <a:p>
            <a:pPr lvl="1"/>
            <a:r>
              <a:rPr lang="en-US" sz="2400" dirty="0"/>
              <a:t>Representatives of the People creating laws for the land</a:t>
            </a:r>
          </a:p>
          <a:p>
            <a:pPr lvl="2"/>
            <a:r>
              <a:rPr lang="en-US" sz="2200" b="1" dirty="0">
                <a:solidFill>
                  <a:srgbClr val="FFFF00"/>
                </a:solidFill>
              </a:rPr>
              <a:t>Delegate</a:t>
            </a:r>
            <a:r>
              <a:rPr lang="en-US" sz="2200" dirty="0"/>
              <a:t> vs. </a:t>
            </a:r>
            <a:r>
              <a:rPr lang="en-US" sz="2200" b="1" dirty="0">
                <a:solidFill>
                  <a:srgbClr val="FFFF00"/>
                </a:solidFill>
              </a:rPr>
              <a:t>Trustee Models</a:t>
            </a:r>
            <a:endParaRPr lang="en-US" sz="2200" dirty="0"/>
          </a:p>
          <a:p>
            <a:pPr lvl="2"/>
            <a:r>
              <a:rPr lang="en-US" sz="2200" dirty="0"/>
              <a:t>Territorial v. National Representation</a:t>
            </a:r>
          </a:p>
          <a:p>
            <a:pPr lvl="2"/>
            <a:r>
              <a:rPr lang="en-US" sz="2200" dirty="0"/>
              <a:t>Equal v. Proportional Representation</a:t>
            </a:r>
          </a:p>
          <a:p>
            <a:pPr lvl="2"/>
            <a:r>
              <a:rPr lang="en-US" sz="2400" b="1" dirty="0">
                <a:solidFill>
                  <a:srgbClr val="FFFF00"/>
                </a:solidFill>
              </a:rPr>
              <a:t>Unicameral</a:t>
            </a:r>
            <a:r>
              <a:rPr lang="en-US" sz="2400" dirty="0"/>
              <a:t> v. </a:t>
            </a:r>
            <a:r>
              <a:rPr lang="en-US" sz="2400" b="1" dirty="0">
                <a:solidFill>
                  <a:srgbClr val="FFFF00"/>
                </a:solidFill>
              </a:rPr>
              <a:t>Bicameral</a:t>
            </a:r>
          </a:p>
          <a:p>
            <a:pPr marL="0" indent="0">
              <a:buNone/>
            </a:pPr>
            <a:endParaRPr lang="en-US" sz="3400" b="1" dirty="0"/>
          </a:p>
        </p:txBody>
      </p:sp>
      <p:sp>
        <p:nvSpPr>
          <p:cNvPr id="7" name="Rectangle 6"/>
          <p:cNvSpPr/>
          <p:nvPr/>
        </p:nvSpPr>
        <p:spPr>
          <a:xfrm>
            <a:off x="-60525" y="6714227"/>
            <a:ext cx="27783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/>
              <a:t>http://www1.curriculum.edu.au/ddunits/guide/g5b_chart.htm</a:t>
            </a:r>
          </a:p>
        </p:txBody>
      </p:sp>
      <p:pic>
        <p:nvPicPr>
          <p:cNvPr id="12" name="Picture 4" descr="Image result for bicameral legisla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24" y="4817422"/>
            <a:ext cx="3888309" cy="14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israeli kness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6E94E-930A-4066-9BF2-3DCAEB98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473" y="1893790"/>
            <a:ext cx="3760535" cy="2540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367831-9F24-476C-A17B-2D90394E9444}"/>
              </a:ext>
            </a:extLst>
          </p:cNvPr>
          <p:cNvSpPr txBox="1"/>
          <p:nvPr/>
        </p:nvSpPr>
        <p:spPr>
          <a:xfrm>
            <a:off x="3033204" y="6696288"/>
            <a:ext cx="6125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https://courses.lumenlearning.com/americangovernment/chapter/the-legislative-process/</a:t>
            </a:r>
          </a:p>
        </p:txBody>
      </p:sp>
      <p:pic>
        <p:nvPicPr>
          <p:cNvPr id="3076" name="Picture 4" descr="Unit 9 Parliament and Legislation - ppt download">
            <a:extLst>
              <a:ext uri="{FF2B5EF4-FFF2-40B4-BE49-F238E27FC236}">
                <a16:creationId xmlns:a16="http://schemas.microsoft.com/office/drawing/2014/main" id="{0285D782-6AAB-47A5-9C3B-C34F6641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59" y="4546017"/>
            <a:ext cx="3095778" cy="17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61712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Diffusing power, part I:</a:t>
            </a:r>
            <a:br>
              <a:rPr lang="en-US" b="1" dirty="0"/>
            </a:br>
            <a:r>
              <a:rPr lang="en-US" sz="3200" dirty="0">
                <a:solidFill>
                  <a:schemeClr val="bg1"/>
                </a:solidFill>
              </a:rPr>
              <a:t>Separation of powers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43" y="1913708"/>
            <a:ext cx="4338698" cy="4877392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Separate offices &amp; functions?</a:t>
            </a:r>
          </a:p>
          <a:p>
            <a:pPr lvl="1"/>
            <a:r>
              <a:rPr lang="en-US" sz="3200" dirty="0"/>
              <a:t>Legislative</a:t>
            </a:r>
          </a:p>
          <a:p>
            <a:pPr lvl="1"/>
            <a:r>
              <a:rPr lang="en-US" sz="3200" dirty="0"/>
              <a:t>Executive </a:t>
            </a:r>
          </a:p>
          <a:p>
            <a:pPr lvl="1"/>
            <a:r>
              <a:rPr lang="en-US" sz="3200" dirty="0"/>
              <a:t>Judicial</a:t>
            </a:r>
            <a:endParaRPr lang="en-US" sz="3600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PRESIDENTIAL: </a:t>
            </a:r>
            <a:r>
              <a:rPr lang="en-US" sz="2400" dirty="0"/>
              <a:t>Strong, independent executive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PARLIAMENTARY: </a:t>
            </a:r>
            <a:r>
              <a:rPr lang="en-US" sz="2400" dirty="0"/>
              <a:t>Executive comes from Parliament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Same Person or Different?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Head of State: </a:t>
            </a:r>
            <a:r>
              <a:rPr lang="en-US" sz="2200" dirty="0"/>
              <a:t>ceremonial unifying role and national representative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Head of Government: </a:t>
            </a:r>
            <a:r>
              <a:rPr lang="en-US" sz="2200" dirty="0"/>
              <a:t>political   and party leader for the legislative agenda</a:t>
            </a:r>
          </a:p>
          <a:p>
            <a:endParaRPr lang="en-US" sz="3400" b="1" dirty="0"/>
          </a:p>
          <a:p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756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https://sites.google.com/site/comparativegovernmentrussia/activities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60525" y="6714227"/>
            <a:ext cx="27783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/>
              <a:t>http://www1.curriculum.edu.au/ddunits/guide/g5b_chart.htm</a:t>
            </a:r>
          </a:p>
        </p:txBody>
      </p:sp>
      <p:pic>
        <p:nvPicPr>
          <p:cNvPr id="10" name="Picture 2" descr="Image result for unicameral legislature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09" y="1913708"/>
            <a:ext cx="3711181" cy="25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israeli kness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6" descr="Presidential Vs Parliamentary System | bsa-la.org">
            <a:extLst>
              <a:ext uri="{FF2B5EF4-FFF2-40B4-BE49-F238E27FC236}">
                <a16:creationId xmlns:a16="http://schemas.microsoft.com/office/drawing/2014/main" id="{D2396F28-D6D1-4043-B9BB-90EB02B3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99" y="1913709"/>
            <a:ext cx="3945458" cy="25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ead of State and Head of Government: Same person or two different people?  [OC] [1425x625]: MapPorn">
            <a:extLst>
              <a:ext uri="{FF2B5EF4-FFF2-40B4-BE49-F238E27FC236}">
                <a16:creationId xmlns:a16="http://schemas.microsoft.com/office/drawing/2014/main" id="{769AEDCD-D7D3-4CD6-8DD2-E9D0E7398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08" y="4521442"/>
            <a:ext cx="4519721" cy="188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Queen Elizabeth allows Boris Johnson to exercise at Buckingham Palace  garden | Lifestyle News,The Indian Express">
            <a:extLst>
              <a:ext uri="{FF2B5EF4-FFF2-40B4-BE49-F238E27FC236}">
                <a16:creationId xmlns:a16="http://schemas.microsoft.com/office/drawing/2014/main" id="{43335EB9-93A0-4D69-A004-D28C7DBA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57" y="4521442"/>
            <a:ext cx="1783515" cy="9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Joe Biden - Wikipedia">
            <a:extLst>
              <a:ext uri="{FF2B5EF4-FFF2-40B4-BE49-F238E27FC236}">
                <a16:creationId xmlns:a16="http://schemas.microsoft.com/office/drawing/2014/main" id="{D0F1D3A8-35C3-4F89-B349-5088607B8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57" y="5531374"/>
            <a:ext cx="1005048" cy="12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srael: Wounded Netanyahu in desperate battle for political survival after  poll blow | Israel | The Guardian">
            <a:extLst>
              <a:ext uri="{FF2B5EF4-FFF2-40B4-BE49-F238E27FC236}">
                <a16:creationId xmlns:a16="http://schemas.microsoft.com/office/drawing/2014/main" id="{3C830D9A-4D8F-4257-88C9-C93A3235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936" y="5531374"/>
            <a:ext cx="1169885" cy="12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The Race: Khamenei vs Ahmadinejad | The Iran Primer">
            <a:extLst>
              <a:ext uri="{FF2B5EF4-FFF2-40B4-BE49-F238E27FC236}">
                <a16:creationId xmlns:a16="http://schemas.microsoft.com/office/drawing/2014/main" id="{AA96B5F9-22BB-495D-A2A1-766854D0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35" y="4546265"/>
            <a:ext cx="1428492" cy="124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Xi give highly nationalistic speech to Chinese parliament">
            <a:extLst>
              <a:ext uri="{FF2B5EF4-FFF2-40B4-BE49-F238E27FC236}">
                <a16:creationId xmlns:a16="http://schemas.microsoft.com/office/drawing/2014/main" id="{0CD39022-A5C5-4246-B05E-D0A03088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35" y="5824749"/>
            <a:ext cx="1428492" cy="95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345924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Diffusing power, part I</a:t>
            </a:r>
            <a:br>
              <a:rPr lang="en-US" b="1" dirty="0"/>
            </a:br>
            <a:r>
              <a:rPr lang="en-US" sz="3200" dirty="0">
                <a:solidFill>
                  <a:schemeClr val="bg1"/>
                </a:solidFill>
              </a:rPr>
              <a:t>Separation of powers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44" y="1913708"/>
            <a:ext cx="4214688" cy="4661947"/>
          </a:xfrm>
        </p:spPr>
        <p:txBody>
          <a:bodyPr>
            <a:normAutofit/>
          </a:bodyPr>
          <a:lstStyle/>
          <a:p>
            <a:r>
              <a:rPr lang="en-US" sz="3400" dirty="0"/>
              <a:t>Separate offices &amp;  functions?</a:t>
            </a:r>
          </a:p>
          <a:p>
            <a:pPr lvl="1"/>
            <a:r>
              <a:rPr lang="en-US" sz="2800" dirty="0"/>
              <a:t>Legislative</a:t>
            </a:r>
          </a:p>
          <a:p>
            <a:pPr lvl="1"/>
            <a:r>
              <a:rPr lang="en-US" sz="2800" dirty="0"/>
              <a:t>Executive</a:t>
            </a:r>
          </a:p>
          <a:p>
            <a:pPr lvl="1"/>
            <a:r>
              <a:rPr lang="en-US" sz="2800" dirty="0"/>
              <a:t>Judicial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3400" b="1" dirty="0">
                <a:solidFill>
                  <a:srgbClr val="FFFF00"/>
                </a:solidFill>
              </a:rPr>
              <a:t>Checks and  Balances</a:t>
            </a:r>
          </a:p>
          <a:p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525164" y="66211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https://sites.google.com/site/comparativegovernmentrussia/activities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60525" y="6714227"/>
            <a:ext cx="27783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/>
              <a:t>http://www1.curriculum.edu.au/ddunits/guide/g5b_chart.htm</a:t>
            </a:r>
          </a:p>
        </p:txBody>
      </p:sp>
      <p:sp>
        <p:nvSpPr>
          <p:cNvPr id="4" name="AutoShape 2" descr="Image result for israeli kness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3607C0-6AA5-44DA-9284-D4D671FC9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79" y="2631797"/>
            <a:ext cx="3121685" cy="345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AC5AC1-DBF2-43DF-B2A5-64FE66FC27E1}"/>
              </a:ext>
            </a:extLst>
          </p:cNvPr>
          <p:cNvSpPr txBox="1"/>
          <p:nvPr/>
        </p:nvSpPr>
        <p:spPr>
          <a:xfrm>
            <a:off x="460375" y="6621122"/>
            <a:ext cx="61389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https://www.lawyersnjurists.com/article/separation-of-power-and-uk-constitution/</a:t>
            </a:r>
          </a:p>
        </p:txBody>
      </p:sp>
      <p:pic>
        <p:nvPicPr>
          <p:cNvPr id="5124" name="Picture 4" descr="Knesset - Wikipedia">
            <a:extLst>
              <a:ext uri="{FF2B5EF4-FFF2-40B4-BE49-F238E27FC236}">
                <a16:creationId xmlns:a16="http://schemas.microsoft.com/office/drawing/2014/main" id="{600A56DD-A14D-409E-B95A-2E2E8E95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00" y="2631797"/>
            <a:ext cx="2444576" cy="345574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6" descr="Checks and Balances">
            <a:extLst>
              <a:ext uri="{FF2B5EF4-FFF2-40B4-BE49-F238E27FC236}">
                <a16:creationId xmlns:a16="http://schemas.microsoft.com/office/drawing/2014/main" id="{7B97291D-194E-489C-9728-977C40F3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01" y="2631798"/>
            <a:ext cx="3718676" cy="345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59DE5E-E9D4-E940-816A-A8BD87B93489}"/>
              </a:ext>
            </a:extLst>
          </p:cNvPr>
          <p:cNvSpPr/>
          <p:nvPr/>
        </p:nvSpPr>
        <p:spPr>
          <a:xfrm>
            <a:off x="-715041" y="-169431"/>
            <a:ext cx="13890864" cy="89512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61712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Diffusing power, part I</a:t>
            </a:r>
            <a:br>
              <a:rPr lang="en-US" b="1" dirty="0"/>
            </a:br>
            <a:r>
              <a:rPr lang="en-US" sz="3200" dirty="0">
                <a:solidFill>
                  <a:schemeClr val="bg1"/>
                </a:solidFill>
              </a:rPr>
              <a:t>Separation of powers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44" y="1913708"/>
            <a:ext cx="4580678" cy="4661947"/>
          </a:xfrm>
        </p:spPr>
        <p:txBody>
          <a:bodyPr>
            <a:normAutofit/>
          </a:bodyPr>
          <a:lstStyle/>
          <a:p>
            <a:r>
              <a:rPr lang="en-US" sz="3400" dirty="0"/>
              <a:t>Separate offices &amp; functions?</a:t>
            </a:r>
          </a:p>
          <a:p>
            <a:pPr lvl="1"/>
            <a:r>
              <a:rPr lang="en-US" sz="2800" dirty="0"/>
              <a:t>Legislative</a:t>
            </a:r>
          </a:p>
          <a:p>
            <a:pPr lvl="1"/>
            <a:r>
              <a:rPr lang="en-US" sz="2800" dirty="0"/>
              <a:t>Executive</a:t>
            </a:r>
          </a:p>
          <a:p>
            <a:pPr lvl="1"/>
            <a:r>
              <a:rPr lang="en-US" sz="2800" dirty="0"/>
              <a:t>Judicial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164" y="66211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https://sites.google.com/site/comparativegovernmentrussia/activities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60525" y="6714227"/>
            <a:ext cx="27783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/>
              <a:t>http://www1.curriculum.edu.au/ddunits/guide/g5b_chart.htm</a:t>
            </a:r>
          </a:p>
        </p:txBody>
      </p:sp>
      <p:sp>
        <p:nvSpPr>
          <p:cNvPr id="4" name="AutoShape 2" descr="Image result for israeli kness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C5AC1-DBF2-43DF-B2A5-64FE66FC27E1}"/>
              </a:ext>
            </a:extLst>
          </p:cNvPr>
          <p:cNvSpPr txBox="1"/>
          <p:nvPr/>
        </p:nvSpPr>
        <p:spPr>
          <a:xfrm>
            <a:off x="460375" y="6621122"/>
            <a:ext cx="61389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https://www.lawyersnjurists.com/article/separation-of-power-and-uk-constitution/</a:t>
            </a:r>
          </a:p>
        </p:txBody>
      </p:sp>
      <p:pic>
        <p:nvPicPr>
          <p:cNvPr id="5130" name="Picture 10" descr="A diagram shows the structure of the Chinese Communist Party (CCP) and the Chinese government. Xi Jinping is shown in many leadership positions.">
            <a:extLst>
              <a:ext uri="{FF2B5EF4-FFF2-40B4-BE49-F238E27FC236}">
                <a16:creationId xmlns:a16="http://schemas.microsoft.com/office/drawing/2014/main" id="{93495704-3797-4AAB-9DC9-4BC006CB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04" y="2977663"/>
            <a:ext cx="5629923" cy="312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D7699CE5-5955-46FA-8BDD-0C732E62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02" y="2966154"/>
            <a:ext cx="4194254" cy="314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F3F4D7-B889-A043-9FDC-BDDDB4EFD09A}"/>
              </a:ext>
            </a:extLst>
          </p:cNvPr>
          <p:cNvSpPr/>
          <p:nvPr/>
        </p:nvSpPr>
        <p:spPr>
          <a:xfrm>
            <a:off x="-715041" y="-512133"/>
            <a:ext cx="13890864" cy="89512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9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285</TotalTime>
  <Words>703</Words>
  <Application>Microsoft Macintosh PowerPoint</Application>
  <PresentationFormat>Widescreen</PresentationFormat>
  <Paragraphs>108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Pls 2000 power &amp; politics dr. shannon</vt:lpstr>
      <vt:lpstr>CONSTITUTIONS &amp; INSTITUTIONS</vt:lpstr>
      <vt:lpstr>I. CONSTITUTIONS</vt:lpstr>
      <vt:lpstr>THE U.S. CONSTITUTION</vt:lpstr>
      <vt:lpstr>AMENDING THE CONSTITUTION</vt:lpstr>
      <vt:lpstr>II. INSTITUTIONS </vt:lpstr>
      <vt:lpstr>Diffusing power, part I: Separation of powers</vt:lpstr>
      <vt:lpstr>Diffusing power, part I Separation of powers</vt:lpstr>
      <vt:lpstr>Diffusing power, part I Separation of powers</vt:lpstr>
      <vt:lpstr>Diffusing power, Part II:  federal VS. UNITARY  vS. consociational states</vt:lpstr>
      <vt:lpstr>Diffusing power, Part II:  federal VS. UNITARY  vS. consociational states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56</cp:revision>
  <dcterms:created xsi:type="dcterms:W3CDTF">2016-04-05T20:20:23Z</dcterms:created>
  <dcterms:modified xsi:type="dcterms:W3CDTF">2021-11-04T16:07:55Z</dcterms:modified>
</cp:coreProperties>
</file>