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"/>
  </p:notesMasterIdLst>
  <p:sldIdLst>
    <p:sldId id="256" r:id="rId2"/>
    <p:sldId id="259" r:id="rId3"/>
    <p:sldId id="275" r:id="rId4"/>
    <p:sldId id="263" r:id="rId5"/>
    <p:sldId id="289" r:id="rId6"/>
    <p:sldId id="258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81066"/>
  </p:normalViewPr>
  <p:slideViewPr>
    <p:cSldViewPr snapToGrid="0">
      <p:cViewPr varScale="1">
        <p:scale>
          <a:sx n="84" d="100"/>
          <a:sy n="84" d="100"/>
        </p:scale>
        <p:origin x="15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5CF83-A15C-F947-8663-850BC75B1F7E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8AEAC-05E3-8044-A460-09FA7026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13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8AEAC-05E3-8044-A460-09FA7026FC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0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Shadow docket: emergency hearing of a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8AEAC-05E3-8044-A460-09FA7026FC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12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8AEAC-05E3-8044-A460-09FA7026FC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26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4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A15E28C-3C31-4F85-AD2B-0E7EDB828D70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9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2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15E28C-3C31-4F85-AD2B-0E7EDB828D70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0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99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11/4/21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279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11/4/21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2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439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7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A15E28C-3C31-4F85-AD2B-0E7EDB828D70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7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Pls 2000</a:t>
            </a:r>
            <a:br>
              <a:rPr lang="en-US" sz="3600" dirty="0"/>
            </a:br>
            <a:r>
              <a:rPr lang="en-US" sz="3600" dirty="0"/>
              <a:t>power &amp; politics</a:t>
            </a:r>
            <a:br>
              <a:rPr lang="en-US" sz="3600" dirty="0"/>
            </a:br>
            <a:r>
              <a:rPr lang="en-US" sz="1800" dirty="0"/>
              <a:t>dr. </a:t>
            </a:r>
            <a:r>
              <a:rPr lang="en-US" sz="1800" dirty="0" err="1"/>
              <a:t>shannon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2264" y="4561938"/>
            <a:ext cx="9144000" cy="1309255"/>
          </a:xfrm>
        </p:spPr>
        <p:txBody>
          <a:bodyPr>
            <a:normAutofit/>
          </a:bodyPr>
          <a:lstStyle/>
          <a:p>
            <a:r>
              <a:rPr lang="en-US" sz="3600" dirty="0"/>
              <a:t>LAW &amp; THE RULE OF LAW</a:t>
            </a:r>
          </a:p>
        </p:txBody>
      </p:sp>
    </p:spTree>
    <p:extLst>
      <p:ext uri="{BB962C8B-B14F-4D97-AF65-F5344CB8AC3E}">
        <p14:creationId xmlns:p14="http://schemas.microsoft.com/office/powerpoint/2010/main" val="326648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COURTS &amp;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04" y="1950261"/>
            <a:ext cx="11028636" cy="4768254"/>
          </a:xfrm>
        </p:spPr>
        <p:txBody>
          <a:bodyPr>
            <a:normAutofit fontScale="77500" lnSpcReduction="20000"/>
          </a:bodyPr>
          <a:lstStyle/>
          <a:p>
            <a:r>
              <a:rPr lang="en-US" sz="3600" b="1" dirty="0"/>
              <a:t>  I.	JUDICIAL POWER</a:t>
            </a:r>
          </a:p>
          <a:p>
            <a:r>
              <a:rPr lang="en-US" sz="3600" b="1" dirty="0"/>
              <a:t> II.	RIGHTS REVISITED</a:t>
            </a:r>
          </a:p>
          <a:p>
            <a:r>
              <a:rPr lang="en-US" sz="3600" b="1" dirty="0"/>
              <a:t>III.	COURT CASES</a:t>
            </a:r>
          </a:p>
          <a:p>
            <a:endParaRPr lang="en-US" sz="1100" dirty="0"/>
          </a:p>
          <a:p>
            <a:pPr marL="0" indent="0" algn="ctr">
              <a:buNone/>
            </a:pPr>
            <a:r>
              <a:rPr lang="en-US" sz="2600" b="1" dirty="0">
                <a:solidFill>
                  <a:srgbClr val="FFFF00"/>
                </a:solidFill>
              </a:rPr>
              <a:t>TERMS TO KNOW</a:t>
            </a:r>
          </a:p>
          <a:p>
            <a:pPr marL="0" indent="0">
              <a:buNone/>
            </a:pPr>
            <a:r>
              <a:rPr lang="en-US" dirty="0"/>
              <a:t>Bill of Rights					Plessy v. Ferguson (1896)</a:t>
            </a:r>
          </a:p>
          <a:p>
            <a:pPr marL="0" indent="0">
              <a:buNone/>
            </a:pPr>
            <a:r>
              <a:rPr lang="en-US" dirty="0"/>
              <a:t>Rule of 4						Brown v. Board of Education (1954)</a:t>
            </a:r>
          </a:p>
          <a:p>
            <a:pPr marL="0" indent="0">
              <a:buNone/>
            </a:pPr>
            <a:r>
              <a:rPr lang="en-US" dirty="0"/>
              <a:t>Majority, concurring and dissenting opinion		Checks and Balances</a:t>
            </a:r>
          </a:p>
          <a:p>
            <a:pPr marL="0" indent="0">
              <a:buNone/>
            </a:pPr>
            <a:r>
              <a:rPr lang="en-US" dirty="0"/>
              <a:t>Miranda Rights					Shadow Docket</a:t>
            </a:r>
          </a:p>
          <a:p>
            <a:pPr marL="0" indent="0">
              <a:buNone/>
            </a:pPr>
            <a:r>
              <a:rPr lang="en-US" dirty="0"/>
              <a:t>Citizens United					DC v. Heller	</a:t>
            </a:r>
          </a:p>
          <a:p>
            <a:pPr marL="0" indent="0">
              <a:buNone/>
            </a:pPr>
            <a:r>
              <a:rPr lang="en-US" dirty="0"/>
              <a:t>Roe v. Wade					The Supremes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57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960" y="345924"/>
            <a:ext cx="9784080" cy="1508760"/>
          </a:xfrm>
        </p:spPr>
        <p:txBody>
          <a:bodyPr/>
          <a:lstStyle/>
          <a:p>
            <a:pPr algn="ctr"/>
            <a:r>
              <a:rPr lang="en-US" b="1" dirty="0" err="1"/>
              <a:t>i</a:t>
            </a:r>
            <a:r>
              <a:rPr lang="en-US" b="1" dirty="0"/>
              <a:t>. Judicial power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343" y="1913708"/>
            <a:ext cx="6536939" cy="4661947"/>
          </a:xfrm>
        </p:spPr>
        <p:txBody>
          <a:bodyPr>
            <a:normAutofit/>
          </a:bodyPr>
          <a:lstStyle/>
          <a:p>
            <a:r>
              <a:rPr lang="en-US" sz="3400" dirty="0"/>
              <a:t>Separate offices &amp;  functions?</a:t>
            </a:r>
          </a:p>
          <a:p>
            <a:pPr lvl="1"/>
            <a:r>
              <a:rPr lang="en-US" sz="2800" dirty="0"/>
              <a:t>Legislative</a:t>
            </a:r>
          </a:p>
          <a:p>
            <a:pPr lvl="1"/>
            <a:r>
              <a:rPr lang="en-US" sz="2800" dirty="0"/>
              <a:t>Executive</a:t>
            </a:r>
          </a:p>
          <a:p>
            <a:pPr lvl="1"/>
            <a:r>
              <a:rPr lang="en-US" sz="2800" dirty="0"/>
              <a:t>Judicial</a:t>
            </a:r>
            <a:endParaRPr lang="en-US" sz="2800" dirty="0">
              <a:solidFill>
                <a:srgbClr val="FFFF00"/>
              </a:solidFill>
            </a:endParaRPr>
          </a:p>
          <a:p>
            <a:r>
              <a:rPr lang="en-US" sz="3400" b="1" dirty="0">
                <a:solidFill>
                  <a:srgbClr val="FFFF00"/>
                </a:solidFill>
              </a:rPr>
              <a:t>Checks and Balances</a:t>
            </a:r>
          </a:p>
          <a:p>
            <a:pPr lvl="1"/>
            <a:r>
              <a:rPr lang="en-US" sz="3400" b="1" dirty="0">
                <a:solidFill>
                  <a:srgbClr val="FFFF00"/>
                </a:solidFill>
              </a:rPr>
              <a:t>Judicial Review</a:t>
            </a:r>
            <a:r>
              <a:rPr lang="en-US" sz="3400" dirty="0"/>
              <a:t>: Rules on the constitutionality of executive and legislative decisions</a:t>
            </a:r>
          </a:p>
          <a:p>
            <a:endParaRPr lang="en-US" sz="3400" b="1" dirty="0">
              <a:solidFill>
                <a:srgbClr val="FFFF00"/>
              </a:solidFill>
            </a:endParaRPr>
          </a:p>
          <a:p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8525164" y="6621122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https://sites.google.com/site/comparativegovernmentrussia/activities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-60525" y="6714227"/>
            <a:ext cx="27783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00" dirty="0"/>
              <a:t>http://www1.curriculum.edu.au/ddunits/guide/g5b_chart.htm</a:t>
            </a:r>
          </a:p>
        </p:txBody>
      </p:sp>
      <p:sp>
        <p:nvSpPr>
          <p:cNvPr id="4" name="AutoShape 2" descr="Image result for israeli kness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AC5AC1-DBF2-43DF-B2A5-64FE66FC27E1}"/>
              </a:ext>
            </a:extLst>
          </p:cNvPr>
          <p:cNvSpPr txBox="1"/>
          <p:nvPr/>
        </p:nvSpPr>
        <p:spPr>
          <a:xfrm>
            <a:off x="460375" y="6621122"/>
            <a:ext cx="61389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https://www.lawyersnjurists.com/article/separation-of-power-and-uk-constitution/</a:t>
            </a:r>
          </a:p>
        </p:txBody>
      </p:sp>
      <p:pic>
        <p:nvPicPr>
          <p:cNvPr id="14" name="Picture 6" descr="Checks and Balances">
            <a:extLst>
              <a:ext uri="{FF2B5EF4-FFF2-40B4-BE49-F238E27FC236}">
                <a16:creationId xmlns:a16="http://schemas.microsoft.com/office/drawing/2014/main" id="{7B97291D-194E-489C-9728-977C40F34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24" y="1919140"/>
            <a:ext cx="5049924" cy="469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55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The </a:t>
            </a:r>
            <a:r>
              <a:rPr lang="en-US" b="1" dirty="0"/>
              <a:t>supreme court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24353" y="1859129"/>
            <a:ext cx="6253041" cy="48587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Entertains appeals from lower federal courts or state courts addressing federal law</a:t>
            </a:r>
          </a:p>
          <a:p>
            <a:pPr lvl="1"/>
            <a:r>
              <a:rPr lang="en-US" dirty="0"/>
              <a:t>“</a:t>
            </a:r>
            <a:r>
              <a:rPr lang="en-US" b="1" dirty="0"/>
              <a:t>Writ of Cert</a:t>
            </a:r>
            <a:r>
              <a:rPr lang="en-US" dirty="0"/>
              <a:t>” &amp; the </a:t>
            </a:r>
            <a:r>
              <a:rPr lang="en-US" b="1" dirty="0">
                <a:solidFill>
                  <a:srgbClr val="FFFF00"/>
                </a:solidFill>
              </a:rPr>
              <a:t>Rule of 4</a:t>
            </a:r>
          </a:p>
          <a:p>
            <a:r>
              <a:rPr lang="en-US" dirty="0"/>
              <a:t>Decisions</a:t>
            </a:r>
          </a:p>
          <a:p>
            <a:pPr lvl="1"/>
            <a:r>
              <a:rPr lang="en-US" dirty="0"/>
              <a:t>Originalism (Strict Constructionists) vs. “Living, Breathing Document”</a:t>
            </a:r>
          </a:p>
          <a:p>
            <a:pPr lvl="2"/>
            <a:r>
              <a:rPr lang="en-US" dirty="0"/>
              <a:t>Precedent</a:t>
            </a:r>
          </a:p>
          <a:p>
            <a:pPr lvl="2"/>
            <a:r>
              <a:rPr lang="en-US" dirty="0"/>
              <a:t>Reasonableness</a:t>
            </a:r>
          </a:p>
          <a:p>
            <a:pPr lvl="2"/>
            <a:r>
              <a:rPr lang="en-US" dirty="0"/>
              <a:t>Ideology (“activist court”)</a:t>
            </a:r>
          </a:p>
          <a:p>
            <a:r>
              <a:rPr lang="en-US" dirty="0"/>
              <a:t>Rulings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Majority </a:t>
            </a:r>
            <a:r>
              <a:rPr lang="en-US" dirty="0"/>
              <a:t>Opinion: decision and ruling on the case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Concurring</a:t>
            </a:r>
            <a:r>
              <a:rPr lang="en-US" dirty="0"/>
              <a:t> Opinion: votes with the majority but for different reasons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Dissenting</a:t>
            </a:r>
            <a:r>
              <a:rPr lang="en-US" dirty="0"/>
              <a:t> Opinion: the minority position opposed to the ruling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289372" y="6616624"/>
            <a:ext cx="100701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http://www.theatlantic.com/politics/archive/2012/06/the-incredible-polarization-and-politicization-of-the-supreme-court/259155/</a:t>
            </a:r>
          </a:p>
        </p:txBody>
      </p:sp>
      <p:sp>
        <p:nvSpPr>
          <p:cNvPr id="5" name="AutoShape 4" descr="Image result for supreme court 201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Image result for supreme court 2016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397" y="1930432"/>
            <a:ext cx="4164679" cy="22736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602449"/>
            <a:ext cx="30684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https://kids.usa.gov/government/supreme-court/index.shtml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745" y="4239846"/>
            <a:ext cx="5543543" cy="1989620"/>
          </a:xfrm>
          <a:prstGeom prst="rect">
            <a:avLst/>
          </a:prstGeom>
        </p:spPr>
      </p:pic>
      <p:pic>
        <p:nvPicPr>
          <p:cNvPr id="1026" name="Picture 2" descr="DPKonevotemajorities.banner.DP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397" y="1947734"/>
            <a:ext cx="5861974" cy="427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unanimous decisions supreme cou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392" y="1947734"/>
            <a:ext cx="5878979" cy="441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66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0F1C-6425-460D-BEC6-9C89F56FC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33" y="251387"/>
            <a:ext cx="9784080" cy="150876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Abortion and the </a:t>
            </a:r>
            <a:r>
              <a:rPr lang="en-US" b="1" dirty="0">
                <a:solidFill>
                  <a:srgbClr val="FFFF00"/>
                </a:solidFill>
              </a:rPr>
              <a:t>shadow docket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17DBE-0501-45F6-ABA0-51B7D528A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2" y="2011680"/>
            <a:ext cx="2583432" cy="4583336"/>
          </a:xfrm>
        </p:spPr>
        <p:txBody>
          <a:bodyPr>
            <a:normAutofit fontScale="70000" lnSpcReduction="20000"/>
          </a:bodyPr>
          <a:lstStyle/>
          <a:p>
            <a:r>
              <a:rPr lang="en-US" sz="3100" b="1" dirty="0">
                <a:solidFill>
                  <a:srgbClr val="FFFF00"/>
                </a:solidFill>
              </a:rPr>
              <a:t>Roe v. Wade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(1973)</a:t>
            </a:r>
          </a:p>
          <a:p>
            <a:endParaRPr lang="en-US" sz="1300" dirty="0"/>
          </a:p>
          <a:p>
            <a:r>
              <a:rPr lang="en-US" sz="2900" dirty="0"/>
              <a:t>2021 Texas Law</a:t>
            </a:r>
          </a:p>
          <a:p>
            <a:endParaRPr lang="en-US" sz="1100" dirty="0"/>
          </a:p>
          <a:p>
            <a:r>
              <a:rPr lang="en-US" sz="2900" dirty="0"/>
              <a:t>Court Challenge and the </a:t>
            </a:r>
            <a:r>
              <a:rPr lang="en-US" sz="2900" b="1" dirty="0">
                <a:solidFill>
                  <a:srgbClr val="FFFF00"/>
                </a:solidFill>
              </a:rPr>
              <a:t>Shadow Docket</a:t>
            </a:r>
          </a:p>
          <a:p>
            <a:pPr lvl="1"/>
            <a:r>
              <a:rPr lang="en-US" sz="2200" b="1" dirty="0"/>
              <a:t>5-4 Vote: </a:t>
            </a:r>
            <a:r>
              <a:rPr lang="en-US" dirty="0"/>
              <a:t>the abortion providers who had challenged the law in an emergency application to the court had not made their case in the face of “complex and novel” procedural questions. </a:t>
            </a:r>
          </a:p>
          <a:p>
            <a:pPr lvl="1"/>
            <a:r>
              <a:rPr lang="en-US" dirty="0"/>
              <a:t>was not ruling on the constitutionality of the law and not limiting any and all “procedurally proper challenges” to it</a:t>
            </a:r>
            <a:endParaRPr lang="en-US" sz="2200" b="1" dirty="0">
              <a:solidFill>
                <a:srgbClr val="FFFF00"/>
              </a:solidFill>
            </a:endParaRP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80881-9F89-414A-98D3-E3D5F4EBABBF}"/>
              </a:ext>
            </a:extLst>
          </p:cNvPr>
          <p:cNvSpPr txBox="1"/>
          <p:nvPr/>
        </p:nvSpPr>
        <p:spPr>
          <a:xfrm>
            <a:off x="5486186" y="6659853"/>
            <a:ext cx="60945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https://subscriptlaw.com/supreme-court-shadow-docket/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0974F7-E74F-49CE-9290-044EFE0CE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340" y="1978682"/>
            <a:ext cx="2583432" cy="45805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DAF63E-FAA2-448A-B48C-C219B8EB7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712" y="4079854"/>
            <a:ext cx="2048521" cy="25469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576797E-C912-4750-8765-E8409D41C909}"/>
              </a:ext>
            </a:extLst>
          </p:cNvPr>
          <p:cNvSpPr/>
          <p:nvPr/>
        </p:nvSpPr>
        <p:spPr>
          <a:xfrm>
            <a:off x="15341" y="6649536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https://www.statista.com/chart/18048/american-women-support-of-roe-vs-wade/</a:t>
            </a:r>
          </a:p>
        </p:txBody>
      </p:sp>
      <p:pic>
        <p:nvPicPr>
          <p:cNvPr id="1028" name="Picture 4" descr="https://mk0caseymargoliikf5b.kinstacdn.com/wp-content/uploads/2018/01/RoevWade-1.png">
            <a:extLst>
              <a:ext uri="{FF2B5EF4-FFF2-40B4-BE49-F238E27FC236}">
                <a16:creationId xmlns:a16="http://schemas.microsoft.com/office/drawing/2014/main" id="{80D60263-84C6-46A6-909F-CE37688C9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170" y="1978682"/>
            <a:ext cx="2583432" cy="458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C2D08D-1CA7-4A62-932D-C7FF6AE97B18}"/>
              </a:ext>
            </a:extLst>
          </p:cNvPr>
          <p:cNvSpPr/>
          <p:nvPr/>
        </p:nvSpPr>
        <p:spPr>
          <a:xfrm>
            <a:off x="10269830" y="6677904"/>
            <a:ext cx="177484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00" dirty="0"/>
              <a:t>https://subscriptlaw.com/roe-v-wade/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AAECDC-A59D-48C0-81B3-B1C38B423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1436" y="1978682"/>
            <a:ext cx="3112774" cy="201365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997BFC-8598-4D80-A3B5-670F6BBF535D}"/>
              </a:ext>
            </a:extLst>
          </p:cNvPr>
          <p:cNvSpPr/>
          <p:nvPr/>
        </p:nvSpPr>
        <p:spPr>
          <a:xfrm>
            <a:off x="3643560" y="6681318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https://www.nytimes.com/2021/09/01/us/supreme-court-texas-abortion.html</a:t>
            </a:r>
          </a:p>
        </p:txBody>
      </p:sp>
    </p:spTree>
    <p:extLst>
      <p:ext uri="{BB962C8B-B14F-4D97-AF65-F5344CB8AC3E}">
        <p14:creationId xmlns:p14="http://schemas.microsoft.com/office/powerpoint/2010/main" val="59359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796" y="267366"/>
            <a:ext cx="9784080" cy="1508760"/>
          </a:xfrm>
        </p:spPr>
        <p:txBody>
          <a:bodyPr/>
          <a:lstStyle/>
          <a:p>
            <a:pPr algn="ctr"/>
            <a:r>
              <a:rPr lang="en-US" b="1" dirty="0"/>
              <a:t>II. Rights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34" y="1854441"/>
            <a:ext cx="7830223" cy="473619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AMENDMENTS 1-10: </a:t>
            </a:r>
            <a:r>
              <a:rPr lang="en-US" sz="2800" b="1" dirty="0">
                <a:solidFill>
                  <a:srgbClr val="FFFF00"/>
                </a:solidFill>
              </a:rPr>
              <a:t>THE BILL OF RIGHTS</a:t>
            </a: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FFFF00"/>
                </a:solidFill>
              </a:rPr>
              <a:t>1</a:t>
            </a:r>
            <a:r>
              <a:rPr lang="en-US" sz="2800" b="1" baseline="30000" dirty="0">
                <a:solidFill>
                  <a:srgbClr val="FFFF00"/>
                </a:solidFill>
              </a:rPr>
              <a:t>ST</a:t>
            </a:r>
            <a:r>
              <a:rPr lang="en-US" sz="2800" b="1" dirty="0">
                <a:solidFill>
                  <a:srgbClr val="FFFF00"/>
                </a:solidFill>
              </a:rPr>
              <a:t> AMENDMENT: </a:t>
            </a:r>
            <a:r>
              <a:rPr lang="en-US" sz="2800" dirty="0"/>
              <a:t>Religion, Speech, Press, Assembly, &amp; Petition Government</a:t>
            </a: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FFFF00"/>
                </a:solidFill>
              </a:rPr>
              <a:t>2</a:t>
            </a:r>
            <a:r>
              <a:rPr lang="en-US" sz="2800" b="1" baseline="30000" dirty="0">
                <a:solidFill>
                  <a:srgbClr val="FFFF00"/>
                </a:solidFill>
              </a:rPr>
              <a:t>ND</a:t>
            </a:r>
            <a:r>
              <a:rPr lang="en-US" sz="2800" b="1" dirty="0">
                <a:solidFill>
                  <a:srgbClr val="FFFF00"/>
                </a:solidFill>
              </a:rPr>
              <a:t> AMENDMENT</a:t>
            </a: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FFFF00"/>
                </a:solidFill>
              </a:rPr>
              <a:t>4</a:t>
            </a:r>
            <a:r>
              <a:rPr lang="en-US" sz="2800" b="1" baseline="30000" dirty="0">
                <a:solidFill>
                  <a:srgbClr val="FFFF00"/>
                </a:solidFill>
              </a:rPr>
              <a:t>TH</a:t>
            </a:r>
            <a:r>
              <a:rPr lang="en-US" sz="2800" b="1" dirty="0">
                <a:solidFill>
                  <a:srgbClr val="FFFF00"/>
                </a:solidFill>
              </a:rPr>
              <a:t> AMENDMENT: </a:t>
            </a:r>
            <a:r>
              <a:rPr lang="en-US" sz="2800" dirty="0"/>
              <a:t>warrants, probably cause, and No unreasonable search &amp; seizure</a:t>
            </a: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FFFF00"/>
                </a:solidFill>
              </a:rPr>
              <a:t>5</a:t>
            </a:r>
            <a:r>
              <a:rPr lang="en-US" sz="2800" b="1" baseline="30000" dirty="0">
                <a:solidFill>
                  <a:srgbClr val="FFFF00"/>
                </a:solidFill>
              </a:rPr>
              <a:t>TH</a:t>
            </a:r>
            <a:r>
              <a:rPr lang="en-US" sz="2800" b="1" dirty="0">
                <a:solidFill>
                  <a:srgbClr val="FFFF00"/>
                </a:solidFill>
              </a:rPr>
              <a:t> AMENDMENT: </a:t>
            </a:r>
            <a:r>
              <a:rPr lang="en-US" sz="2800" dirty="0"/>
              <a:t>Due Process &amp; No self-incrimination </a:t>
            </a: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FFFF00"/>
                </a:solidFill>
              </a:rPr>
              <a:t>6</a:t>
            </a:r>
            <a:r>
              <a:rPr lang="en-US" sz="2800" b="1" baseline="30000" dirty="0">
                <a:solidFill>
                  <a:srgbClr val="FFFF00"/>
                </a:solidFill>
              </a:rPr>
              <a:t>TH</a:t>
            </a:r>
            <a:r>
              <a:rPr lang="en-US" sz="2800" b="1" dirty="0">
                <a:solidFill>
                  <a:srgbClr val="FFFF00"/>
                </a:solidFill>
              </a:rPr>
              <a:t> AMENDMENT: </a:t>
            </a:r>
            <a:r>
              <a:rPr lang="en-US" sz="2800" dirty="0"/>
              <a:t>Speedy, Public Trial by Impartial Jury of Peers, with a right to attorney</a:t>
            </a:r>
          </a:p>
        </p:txBody>
      </p:sp>
      <p:pic>
        <p:nvPicPr>
          <p:cNvPr id="6" name="Picture 2" descr="https://e82055b1-a-62cb3a1a-s-sites.googlegroups.com/site/enlightenmentinfluenceamerica/us-constitution/us-bill-of-rights/bill-of-rights%5B1%5D.jpg?attachauth=ANoY7crSwo_I8SDoghKrkpd3uI405qjh0gs10rsIDNHsjufFCXG2bn2hQfDoEo5m7piwWijpyjUfbiKrc9rw5RPXklOGmmsGNcdj4T2ghRyAR3afJQhtX42zTUJfrXOjVRablgyJDZ_GjzA2r6DgVAwv0ab403OuEIiZufqbbyL2gcEeRO1DCJHH0Ew47bVTotgDbFfHydMZ1c8vjMShDiiwWOGvTNOfMzHjVHuWBB7-JUghHNatLePPSkK7o1JHLHch21_P7R6ybdu-5HtD_Dzb6NonTOKuSwF-pLZvRmmlYQ1kIH0MiLw%3D&amp;attredirects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835" y="1901885"/>
            <a:ext cx="4268643" cy="478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99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48" y="578519"/>
            <a:ext cx="9784080" cy="1014838"/>
          </a:xfrm>
        </p:spPr>
        <p:txBody>
          <a:bodyPr/>
          <a:lstStyle/>
          <a:p>
            <a:pPr algn="ctr"/>
            <a:r>
              <a:rPr lang="en-US" dirty="0"/>
              <a:t>COURT CASES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343037"/>
              </p:ext>
            </p:extLst>
          </p:nvPr>
        </p:nvGraphicFramePr>
        <p:xfrm>
          <a:off x="84106" y="2238354"/>
          <a:ext cx="8407826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0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Ruling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Amendment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FF00"/>
                          </a:solidFill>
                        </a:rPr>
                        <a:t>Mapp v. Ohio </a:t>
                      </a:r>
                      <a:r>
                        <a:rPr lang="en-US" sz="2000" b="1" dirty="0"/>
                        <a:t>(1961)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Exclusionary rule: evidence from an illegal</a:t>
                      </a:r>
                      <a:r>
                        <a:rPr lang="en-US" sz="1600" b="0" baseline="0" dirty="0"/>
                        <a:t> search cannot be used in a court of law</a:t>
                      </a:r>
                      <a:endParaRPr lang="en-US" sz="1600" b="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Miranda v. Arizona (1966)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Defendant</a:t>
                      </a:r>
                      <a:r>
                        <a:rPr lang="en-US" sz="1600" b="0" baseline="0" dirty="0"/>
                        <a:t> confessed but was never alerted to constitutional rights prior to interrogation</a:t>
                      </a:r>
                    </a:p>
                    <a:p>
                      <a:pPr algn="ctr"/>
                      <a:r>
                        <a:rPr lang="en-US" sz="2000" b="0" baseline="0" dirty="0"/>
                        <a:t>(</a:t>
                      </a:r>
                      <a:r>
                        <a:rPr lang="en-US" sz="2000" b="1" baseline="0" dirty="0">
                          <a:solidFill>
                            <a:srgbClr val="FFFF00"/>
                          </a:solidFill>
                        </a:rPr>
                        <a:t>Miranda Rights</a:t>
                      </a:r>
                      <a:r>
                        <a:rPr lang="en-US" sz="2000" b="0" baseline="0" dirty="0"/>
                        <a:t>)</a:t>
                      </a:r>
                      <a:endParaRPr lang="en-US" sz="2000" b="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  <a:r>
                        <a:rPr lang="en-US" sz="2000" b="1" baseline="30000" dirty="0"/>
                        <a:t>th</a:t>
                      </a:r>
                      <a:r>
                        <a:rPr lang="en-US" sz="2000" b="1" dirty="0"/>
                        <a:t>, 6</a:t>
                      </a:r>
                      <a:r>
                        <a:rPr lang="en-US" sz="2000" b="1" baseline="30000" dirty="0"/>
                        <a:t>th</a:t>
                      </a:r>
                      <a:r>
                        <a:rPr lang="en-US" sz="2000" b="1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FFFF00"/>
                          </a:solidFill>
                        </a:rPr>
                        <a:t>Citizens United v. FEC </a:t>
                      </a:r>
                      <a:r>
                        <a:rPr lang="en-US" sz="2000" b="1" dirty="0"/>
                        <a:t>(2010)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“Government may no more restrict how many candidates or causes a donor may support than it may tell a newspaper how many candidates it may endorse”</a:t>
                      </a:r>
                      <a:endParaRPr lang="en-US" sz="1600" b="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FFFF00"/>
                          </a:solidFill>
                        </a:rPr>
                        <a:t>D.C. v. Heller </a:t>
                      </a:r>
                      <a:r>
                        <a:rPr lang="en-US" sz="2000" b="1" dirty="0"/>
                        <a:t>(2008)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Individual right to possess a firearm is unconnected</a:t>
                      </a:r>
                      <a:r>
                        <a:rPr lang="en-US" sz="1600" b="0" baseline="0" dirty="0"/>
                        <a:t> with service in a militia</a:t>
                      </a:r>
                      <a:endParaRPr lang="en-US" sz="1600" b="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26" name="Picture 2" descr="Image result for mapp v ohio 4th amend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298" y="1425053"/>
            <a:ext cx="1792894" cy="24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iranda v arizo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298" y="4001792"/>
            <a:ext cx="3056428" cy="202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itizens united 1st amendm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384" y="1433844"/>
            <a:ext cx="3364598" cy="479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686442" y="6653665"/>
            <a:ext cx="21611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https://rationalhumor.com/tag/citizens-united/</a:t>
            </a:r>
          </a:p>
        </p:txBody>
      </p:sp>
      <p:pic>
        <p:nvPicPr>
          <p:cNvPr id="1034" name="Picture 10" descr="Image result for d.c. v. hell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384" y="4323835"/>
            <a:ext cx="3345464" cy="219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44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506</TotalTime>
  <Words>626</Words>
  <Application>Microsoft Macintosh PowerPoint</Application>
  <PresentationFormat>Widescreen</PresentationFormat>
  <Paragraphs>80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Corbel</vt:lpstr>
      <vt:lpstr>Wingdings</vt:lpstr>
      <vt:lpstr>Banded</vt:lpstr>
      <vt:lpstr>Pls 2000 power &amp; politics dr. shannon</vt:lpstr>
      <vt:lpstr>COURTS &amp; LAW</vt:lpstr>
      <vt:lpstr>i. Judicial power</vt:lpstr>
      <vt:lpstr>The supreme court</vt:lpstr>
      <vt:lpstr>Abortion and the shadow docket</vt:lpstr>
      <vt:lpstr>II. Rights revisited</vt:lpstr>
      <vt:lpstr>COURT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Pls 2000 power &amp; politics</dc:title>
  <dc:creator>Amanda Shannon</dc:creator>
  <cp:lastModifiedBy>Yeoh, Alex</cp:lastModifiedBy>
  <cp:revision>77</cp:revision>
  <dcterms:created xsi:type="dcterms:W3CDTF">2016-04-05T20:20:23Z</dcterms:created>
  <dcterms:modified xsi:type="dcterms:W3CDTF">2021-11-04T16:06:08Z</dcterms:modified>
</cp:coreProperties>
</file>