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259" r:id="rId3"/>
    <p:sldId id="273" r:id="rId4"/>
    <p:sldId id="277" r:id="rId5"/>
    <p:sldId id="318" r:id="rId6"/>
    <p:sldId id="319" r:id="rId7"/>
    <p:sldId id="278" r:id="rId8"/>
    <p:sldId id="275" r:id="rId9"/>
    <p:sldId id="313" r:id="rId10"/>
    <p:sldId id="314" r:id="rId11"/>
    <p:sldId id="315"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01" autoAdjust="0"/>
    <p:restoredTop sz="94660"/>
  </p:normalViewPr>
  <p:slideViewPr>
    <p:cSldViewPr snapToGrid="0">
      <p:cViewPr varScale="1">
        <p:scale>
          <a:sx n="86" d="100"/>
          <a:sy n="86" d="100"/>
        </p:scale>
        <p:origin x="90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351C0-FFF7-48B3-9BF2-724B0845F8CC}" type="datetimeFigureOut">
              <a:rPr lang="en-US" smtClean="0"/>
              <a:t>10/11/2021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3F5DB-CB26-49C7-A61D-645A25882974}" type="slidenum">
              <a:rPr lang="en-US" smtClean="0"/>
              <a:t>‹#›</a:t>
            </a:fld>
            <a:endParaRPr lang="en-US"/>
          </a:p>
        </p:txBody>
      </p:sp>
    </p:spTree>
    <p:extLst>
      <p:ext uri="{BB962C8B-B14F-4D97-AF65-F5344CB8AC3E}">
        <p14:creationId xmlns:p14="http://schemas.microsoft.com/office/powerpoint/2010/main" val="143521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1014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04045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A15E28C-3C31-4F85-AD2B-0E7EDB828D70}" type="datetimeFigureOut">
              <a:rPr lang="en-US" smtClean="0"/>
              <a:t>10/11/2021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5809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9162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A15E28C-3C31-4F85-AD2B-0E7EDB828D70}" type="datetimeFigureOut">
              <a:rPr lang="en-US" smtClean="0"/>
              <a:t>10/11/2021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442001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5E28C-3C31-4F85-AD2B-0E7EDB828D70}"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720899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5E28C-3C31-4F85-AD2B-0E7EDB828D70}"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5664279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5E28C-3C31-4F85-AD2B-0E7EDB828D70}"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0361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5E28C-3C31-4F85-AD2B-0E7EDB828D70}"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73542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71343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27317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A15E28C-3C31-4F85-AD2B-0E7EDB828D70}" type="datetimeFigureOut">
              <a:rPr lang="en-US" smtClean="0"/>
              <a:t>10/11/2021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0293773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ap.gilderlehrman.org/essays/uncle-tom%C3%A2%E2%82%AC%E2%84%A2s-cabin-and-matter-influence" TargetMode="Externa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hyperlink" Target="https://www.history.com/news/7-things-you-may-not-know-about-the-jungl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hyperlink" Target="https://plato.stanford.edu/entries/civil-disobedience/" TargetMode="External"/><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217" y="2111936"/>
            <a:ext cx="11471565" cy="1739347"/>
          </a:xfrm>
        </p:spPr>
        <p:txBody>
          <a:bodyPr>
            <a:normAutofit/>
          </a:bodyPr>
          <a:lstStyle/>
          <a:p>
            <a:r>
              <a:rPr lang="en-US" sz="3200" dirty="0"/>
              <a:t>Pls 2000</a:t>
            </a:r>
            <a:br>
              <a:rPr lang="en-US" sz="3200" dirty="0"/>
            </a:br>
            <a:r>
              <a:rPr lang="en-US" sz="3200" dirty="0"/>
              <a:t>power &amp; politics</a:t>
            </a:r>
            <a:br>
              <a:rPr lang="en-US" sz="4400" dirty="0"/>
            </a:br>
            <a:r>
              <a:rPr lang="en-US" sz="2800" dirty="0"/>
              <a:t>dr. </a:t>
            </a:r>
            <a:r>
              <a:rPr lang="en-US" sz="2800" dirty="0" err="1"/>
              <a:t>shannon</a:t>
            </a:r>
            <a:endParaRPr lang="en-US" sz="2800" dirty="0"/>
          </a:p>
        </p:txBody>
      </p:sp>
      <p:sp>
        <p:nvSpPr>
          <p:cNvPr id="3" name="Subtitle 2"/>
          <p:cNvSpPr>
            <a:spLocks noGrp="1"/>
          </p:cNvSpPr>
          <p:nvPr>
            <p:ph type="subTitle" idx="1"/>
          </p:nvPr>
        </p:nvSpPr>
        <p:spPr>
          <a:xfrm>
            <a:off x="1523999" y="4562547"/>
            <a:ext cx="9144000" cy="1309255"/>
          </a:xfrm>
        </p:spPr>
        <p:txBody>
          <a:bodyPr>
            <a:normAutofit/>
          </a:bodyPr>
          <a:lstStyle/>
          <a:p>
            <a:r>
              <a:rPr lang="en-US" sz="3600" b="1" dirty="0"/>
              <a:t>CIVIL SOCIETY</a:t>
            </a:r>
          </a:p>
        </p:txBody>
      </p:sp>
    </p:spTree>
    <p:extLst>
      <p:ext uri="{BB962C8B-B14F-4D97-AF65-F5344CB8AC3E}">
        <p14:creationId xmlns:p14="http://schemas.microsoft.com/office/powerpoint/2010/main" val="3266485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II. Homework case studies</a:t>
            </a:r>
          </a:p>
        </p:txBody>
      </p:sp>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sp>
        <p:nvSpPr>
          <p:cNvPr id="5" name="Content Placeholder 4"/>
          <p:cNvSpPr>
            <a:spLocks noGrp="1"/>
          </p:cNvSpPr>
          <p:nvPr>
            <p:ph sz="half" idx="2"/>
          </p:nvPr>
        </p:nvSpPr>
        <p:spPr>
          <a:xfrm>
            <a:off x="129397" y="1888387"/>
            <a:ext cx="7024663" cy="5187179"/>
          </a:xfrm>
        </p:spPr>
        <p:txBody>
          <a:bodyPr>
            <a:normAutofit/>
          </a:bodyPr>
          <a:lstStyle/>
          <a:p>
            <a:pPr>
              <a:defRPr/>
            </a:pPr>
            <a:r>
              <a:rPr lang="en-US" sz="2400" b="1" dirty="0">
                <a:solidFill>
                  <a:srgbClr val="FFFF00"/>
                </a:solidFill>
              </a:rPr>
              <a:t>Harriet Beecher Stowe, </a:t>
            </a:r>
            <a:r>
              <a:rPr lang="en-US" sz="2400" b="1" i="1" dirty="0">
                <a:solidFill>
                  <a:srgbClr val="FFFF00"/>
                </a:solidFill>
              </a:rPr>
              <a:t>Uncle Tom’s Cabin </a:t>
            </a:r>
            <a:r>
              <a:rPr lang="en-US" sz="1400" b="1" i="1" dirty="0"/>
              <a:t>(1852)</a:t>
            </a:r>
          </a:p>
          <a:p>
            <a:pPr lvl="1">
              <a:defRPr/>
            </a:pPr>
            <a:r>
              <a:rPr lang="en-US" sz="2200" b="1" dirty="0"/>
              <a:t>Abolitionist</a:t>
            </a:r>
            <a:r>
              <a:rPr lang="en-US" sz="2200" b="1" dirty="0">
                <a:solidFill>
                  <a:srgbClr val="FFFF00"/>
                </a:solidFill>
              </a:rPr>
              <a:t> </a:t>
            </a:r>
            <a:r>
              <a:rPr lang="en-US" sz="2200" b="1" dirty="0"/>
              <a:t>Movement</a:t>
            </a:r>
          </a:p>
          <a:p>
            <a:pPr lvl="1">
              <a:defRPr/>
            </a:pPr>
            <a:r>
              <a:rPr lang="en-US" b="1" dirty="0"/>
              <a:t>Fugitive Slave Act </a:t>
            </a:r>
            <a:r>
              <a:rPr lang="en-US" dirty="0"/>
              <a:t>required that all escaped slaves captured in free territory were to be returned to their masters, and that all residents in these free territories must cooperate  with the law (or face $1000 &amp; 6 mo. In prison)</a:t>
            </a:r>
            <a:endParaRPr lang="en-US" sz="2200" b="1" dirty="0"/>
          </a:p>
          <a:p>
            <a:pPr>
              <a:defRPr/>
            </a:pPr>
            <a:r>
              <a:rPr lang="en-US" sz="2400" b="1" dirty="0">
                <a:solidFill>
                  <a:srgbClr val="FFFF00"/>
                </a:solidFill>
              </a:rPr>
              <a:t>Upton Sinclair, </a:t>
            </a:r>
            <a:r>
              <a:rPr lang="en-US" sz="2400" b="1" i="1" dirty="0">
                <a:solidFill>
                  <a:srgbClr val="FFFF00"/>
                </a:solidFill>
              </a:rPr>
              <a:t>The Jungle </a:t>
            </a:r>
            <a:r>
              <a:rPr lang="en-US" sz="1400" b="1" i="1" dirty="0"/>
              <a:t>(1906)</a:t>
            </a:r>
          </a:p>
          <a:p>
            <a:pPr lvl="1">
              <a:defRPr/>
            </a:pPr>
            <a:r>
              <a:rPr lang="en-US" dirty="0"/>
              <a:t>Sinclair hoped to bring attention to labor conditions, immigrant laborers and “wage slavery” but readers “fixated on descriptions of rotten meat, filled with toxic chemicals, dirt, sawdust and rat droppings.”</a:t>
            </a:r>
          </a:p>
          <a:p>
            <a:pPr lvl="1">
              <a:defRPr/>
            </a:pPr>
            <a:r>
              <a:rPr lang="en-US" dirty="0"/>
              <a:t>June 1906 Pure Food and Drug Act &amp; Meat Inspection Act prohibited mislabeled &amp; adulterated food products</a:t>
            </a:r>
            <a:endParaRPr lang="en-US" sz="2000" i="1" dirty="0">
              <a:solidFill>
                <a:srgbClr val="FFFF00"/>
              </a:solidFill>
            </a:endParaRPr>
          </a:p>
          <a:p>
            <a:pPr marL="228600" lvl="1" indent="0">
              <a:buNone/>
              <a:defRPr/>
            </a:pPr>
            <a:endParaRPr lang="en-US" b="1" dirty="0">
              <a:solidFill>
                <a:srgbClr val="FFFF00"/>
              </a:solidFill>
            </a:endParaRPr>
          </a:p>
          <a:p>
            <a:pPr lvl="1"/>
            <a:endParaRPr lang="en-US" sz="1800" dirty="0"/>
          </a:p>
        </p:txBody>
      </p:sp>
      <p:sp>
        <p:nvSpPr>
          <p:cNvPr id="4" name="AutoShape 2" descr="Image result for civil rights mov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CD434ADB-6F80-4F16-A4FD-F2D6EA24497C}"/>
              </a:ext>
            </a:extLst>
          </p:cNvPr>
          <p:cNvSpPr/>
          <p:nvPr/>
        </p:nvSpPr>
        <p:spPr>
          <a:xfrm>
            <a:off x="-1041" y="6611779"/>
            <a:ext cx="6096000" cy="215444"/>
          </a:xfrm>
          <a:prstGeom prst="rect">
            <a:avLst/>
          </a:prstGeom>
        </p:spPr>
        <p:txBody>
          <a:bodyPr>
            <a:spAutoFit/>
          </a:bodyPr>
          <a:lstStyle/>
          <a:p>
            <a:r>
              <a:rPr lang="en-US" sz="800" dirty="0">
                <a:hlinkClick r:id="rId2"/>
              </a:rPr>
              <a:t>https://ap.gilderlehrman.org/essays/uncle-tom%C3%A2%E2%82%AC%E2%84%A2s-cabin-and-matter-influence</a:t>
            </a:r>
            <a:r>
              <a:rPr lang="en-US" sz="800" dirty="0"/>
              <a:t> </a:t>
            </a:r>
          </a:p>
        </p:txBody>
      </p:sp>
      <p:pic>
        <p:nvPicPr>
          <p:cNvPr id="2050" name="Picture 2" descr="Effect on the Abolitionist Movement - Uncle Tom&amp;#39;s Cabin: Generating a  Rising Tide of Responsibility to End the Institution of Slavery">
            <a:extLst>
              <a:ext uri="{FF2B5EF4-FFF2-40B4-BE49-F238E27FC236}">
                <a16:creationId xmlns:a16="http://schemas.microsoft.com/office/drawing/2014/main" id="{A24D7F18-07B6-427D-A8C3-F9A233476E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5982" y="1900410"/>
            <a:ext cx="1733686" cy="221439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DEE32EA-2169-4519-8DE8-E576A9D4E2B6}"/>
              </a:ext>
            </a:extLst>
          </p:cNvPr>
          <p:cNvSpPr/>
          <p:nvPr/>
        </p:nvSpPr>
        <p:spPr>
          <a:xfrm>
            <a:off x="6094959" y="6641315"/>
            <a:ext cx="6096000" cy="215444"/>
          </a:xfrm>
          <a:prstGeom prst="rect">
            <a:avLst/>
          </a:prstGeom>
        </p:spPr>
        <p:txBody>
          <a:bodyPr>
            <a:spAutoFit/>
          </a:bodyPr>
          <a:lstStyle/>
          <a:p>
            <a:pPr algn="r"/>
            <a:r>
              <a:rPr lang="en-US" sz="800" dirty="0">
                <a:hlinkClick r:id="rId4"/>
              </a:rPr>
              <a:t>https://www.history.com/news/7-things-you-may-not-know-about-the-jungle</a:t>
            </a:r>
            <a:r>
              <a:rPr lang="en-US" sz="800" dirty="0"/>
              <a:t> </a:t>
            </a:r>
          </a:p>
        </p:txBody>
      </p:sp>
      <p:pic>
        <p:nvPicPr>
          <p:cNvPr id="12" name="Picture 11">
            <a:extLst>
              <a:ext uri="{FF2B5EF4-FFF2-40B4-BE49-F238E27FC236}">
                <a16:creationId xmlns:a16="http://schemas.microsoft.com/office/drawing/2014/main" id="{077BC525-A5C7-4207-9854-6D555C92669A}"/>
              </a:ext>
            </a:extLst>
          </p:cNvPr>
          <p:cNvPicPr>
            <a:picLocks noChangeAspect="1"/>
          </p:cNvPicPr>
          <p:nvPr/>
        </p:nvPicPr>
        <p:blipFill>
          <a:blip r:embed="rId5"/>
          <a:stretch>
            <a:fillRect/>
          </a:stretch>
        </p:blipFill>
        <p:spPr>
          <a:xfrm>
            <a:off x="7125983" y="4210251"/>
            <a:ext cx="3114150" cy="2335613"/>
          </a:xfrm>
          <a:prstGeom prst="rect">
            <a:avLst/>
          </a:prstGeom>
        </p:spPr>
      </p:pic>
      <p:sp>
        <p:nvSpPr>
          <p:cNvPr id="11" name="TextBox 10">
            <a:extLst>
              <a:ext uri="{FF2B5EF4-FFF2-40B4-BE49-F238E27FC236}">
                <a16:creationId xmlns:a16="http://schemas.microsoft.com/office/drawing/2014/main" id="{A4DF8BE6-F3FC-4837-9F5D-9B5040D64BD5}"/>
              </a:ext>
            </a:extLst>
          </p:cNvPr>
          <p:cNvSpPr txBox="1"/>
          <p:nvPr/>
        </p:nvSpPr>
        <p:spPr>
          <a:xfrm>
            <a:off x="5035858" y="6657958"/>
            <a:ext cx="6094520" cy="215444"/>
          </a:xfrm>
          <a:prstGeom prst="rect">
            <a:avLst/>
          </a:prstGeom>
          <a:noFill/>
        </p:spPr>
        <p:txBody>
          <a:bodyPr wrap="square">
            <a:spAutoFit/>
          </a:bodyPr>
          <a:lstStyle/>
          <a:p>
            <a:r>
              <a:rPr lang="en-US" sz="800" dirty="0"/>
              <a:t>https://www.albert.io/blog/abolitionist-movement-ap-us-history-crash-course-review/</a:t>
            </a:r>
          </a:p>
        </p:txBody>
      </p:sp>
    </p:spTree>
    <p:extLst>
      <p:ext uri="{BB962C8B-B14F-4D97-AF65-F5344CB8AC3E}">
        <p14:creationId xmlns:p14="http://schemas.microsoft.com/office/powerpoint/2010/main" val="336005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3090" y="114796"/>
            <a:ext cx="9784080" cy="1508760"/>
          </a:xfrm>
        </p:spPr>
        <p:txBody>
          <a:bodyPr>
            <a:normAutofit/>
          </a:bodyPr>
          <a:lstStyle/>
          <a:p>
            <a:pPr algn="ctr"/>
            <a:r>
              <a:rPr lang="en-US" sz="3200" b="1" dirty="0"/>
              <a:t>II. Homework case studies</a:t>
            </a:r>
          </a:p>
        </p:txBody>
      </p:sp>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sp>
        <p:nvSpPr>
          <p:cNvPr id="5" name="Content Placeholder 4"/>
          <p:cNvSpPr>
            <a:spLocks noGrp="1"/>
          </p:cNvSpPr>
          <p:nvPr>
            <p:ph sz="half" idx="2"/>
          </p:nvPr>
        </p:nvSpPr>
        <p:spPr>
          <a:xfrm>
            <a:off x="129398" y="1888387"/>
            <a:ext cx="4632117" cy="5187179"/>
          </a:xfrm>
        </p:spPr>
        <p:txBody>
          <a:bodyPr>
            <a:normAutofit/>
          </a:bodyPr>
          <a:lstStyle/>
          <a:p>
            <a:pPr>
              <a:defRPr/>
            </a:pPr>
            <a:r>
              <a:rPr lang="en-US" sz="2400" b="1" dirty="0">
                <a:solidFill>
                  <a:srgbClr val="FFFF00"/>
                </a:solidFill>
              </a:rPr>
              <a:t>Rachel Carson, </a:t>
            </a:r>
            <a:r>
              <a:rPr lang="en-US" sz="2400" b="1" i="1" dirty="0">
                <a:solidFill>
                  <a:srgbClr val="FFFF00"/>
                </a:solidFill>
              </a:rPr>
              <a:t>Silent Spring </a:t>
            </a:r>
            <a:r>
              <a:rPr lang="en-US" sz="1400" b="1" i="1" dirty="0"/>
              <a:t>(1962)</a:t>
            </a:r>
          </a:p>
          <a:p>
            <a:pPr lvl="1">
              <a:defRPr/>
            </a:pPr>
            <a:r>
              <a:rPr lang="en-US" sz="1800" dirty="0"/>
              <a:t>exposed the hazards of the pesticide </a:t>
            </a:r>
            <a:r>
              <a:rPr lang="en-US" sz="1800" b="1" dirty="0">
                <a:solidFill>
                  <a:srgbClr val="FFFF00"/>
                </a:solidFill>
              </a:rPr>
              <a:t>DDT</a:t>
            </a:r>
            <a:r>
              <a:rPr lang="en-US" sz="1800" dirty="0"/>
              <a:t>, which entered the food chain and accumulated in the fatty tissues of animals &amp; humans, and caused cancer and genetic damage. </a:t>
            </a:r>
          </a:p>
          <a:p>
            <a:pPr lvl="1"/>
            <a:r>
              <a:rPr lang="en-US" sz="1800" dirty="0"/>
              <a:t>President Kennedy’s Science Advisory Committee vindicates: DDT banned in 1972 </a:t>
            </a:r>
          </a:p>
          <a:p>
            <a:pPr lvl="1"/>
            <a:r>
              <a:rPr lang="en-US" sz="1800" dirty="0"/>
              <a:t>New public awareness that nature was vulnerable to human intervention: The need to regulate industry to protect the environment became widely accepted,  and environmentalism was born.</a:t>
            </a:r>
          </a:p>
          <a:p>
            <a:pPr lvl="1"/>
            <a:r>
              <a:rPr lang="en-US" sz="1800" dirty="0"/>
              <a:t>DDT still could be produced and exported. </a:t>
            </a:r>
            <a:endParaRPr lang="en-US" sz="1800" b="1" dirty="0"/>
          </a:p>
          <a:p>
            <a:pPr marL="228600" lvl="1" indent="0">
              <a:buNone/>
            </a:pPr>
            <a:endParaRPr lang="en-US" sz="1800" dirty="0"/>
          </a:p>
        </p:txBody>
      </p:sp>
      <p:sp>
        <p:nvSpPr>
          <p:cNvPr id="4" name="AutoShape 2" descr="Image result for civil rights mov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B31AEEC2-AC46-4C7C-83EF-4046F4E9EE84}"/>
              </a:ext>
            </a:extLst>
          </p:cNvPr>
          <p:cNvSpPr/>
          <p:nvPr/>
        </p:nvSpPr>
        <p:spPr>
          <a:xfrm>
            <a:off x="5838664" y="6647986"/>
            <a:ext cx="2212465" cy="215444"/>
          </a:xfrm>
          <a:prstGeom prst="rect">
            <a:avLst/>
          </a:prstGeom>
        </p:spPr>
        <p:txBody>
          <a:bodyPr wrap="none">
            <a:spAutoFit/>
          </a:bodyPr>
          <a:lstStyle/>
          <a:p>
            <a:r>
              <a:rPr lang="en-US" sz="800" dirty="0"/>
              <a:t>https://www.nrdc.org/stories/story-silent-spring</a:t>
            </a:r>
          </a:p>
        </p:txBody>
      </p:sp>
      <p:pic>
        <p:nvPicPr>
          <p:cNvPr id="11" name="Picture 10">
            <a:extLst>
              <a:ext uri="{FF2B5EF4-FFF2-40B4-BE49-F238E27FC236}">
                <a16:creationId xmlns:a16="http://schemas.microsoft.com/office/drawing/2014/main" id="{FEB11F4C-FF71-444E-8066-DDEC71DD1BC7}"/>
              </a:ext>
            </a:extLst>
          </p:cNvPr>
          <p:cNvPicPr>
            <a:picLocks noChangeAspect="1"/>
          </p:cNvPicPr>
          <p:nvPr/>
        </p:nvPicPr>
        <p:blipFill>
          <a:blip r:embed="rId2"/>
          <a:stretch>
            <a:fillRect/>
          </a:stretch>
        </p:blipFill>
        <p:spPr>
          <a:xfrm>
            <a:off x="4782744" y="2685215"/>
            <a:ext cx="3959229" cy="2880365"/>
          </a:xfrm>
          <a:prstGeom prst="rect">
            <a:avLst/>
          </a:prstGeom>
        </p:spPr>
      </p:pic>
      <p:sp>
        <p:nvSpPr>
          <p:cNvPr id="16" name="Rectangle 15">
            <a:extLst>
              <a:ext uri="{FF2B5EF4-FFF2-40B4-BE49-F238E27FC236}">
                <a16:creationId xmlns:a16="http://schemas.microsoft.com/office/drawing/2014/main" id="{E52CDD0F-2522-4FE8-B6AF-98CE8863874D}"/>
              </a:ext>
            </a:extLst>
          </p:cNvPr>
          <p:cNvSpPr/>
          <p:nvPr/>
        </p:nvSpPr>
        <p:spPr>
          <a:xfrm>
            <a:off x="-63970" y="6637612"/>
            <a:ext cx="6096000" cy="215444"/>
          </a:xfrm>
          <a:prstGeom prst="rect">
            <a:avLst/>
          </a:prstGeom>
        </p:spPr>
        <p:txBody>
          <a:bodyPr>
            <a:spAutoFit/>
          </a:bodyPr>
          <a:lstStyle/>
          <a:p>
            <a:r>
              <a:rPr lang="en-US" sz="800" dirty="0"/>
              <a:t>https://corporatesocialresponsibility4.weebly.com/chapter-case.html</a:t>
            </a:r>
          </a:p>
        </p:txBody>
      </p:sp>
      <p:sp>
        <p:nvSpPr>
          <p:cNvPr id="17" name="AutoShape 6" descr="Explained: Food chain, Trophic Level, Biomagnification, Biotic Potential |  Trophic level, Food chain, Food web">
            <a:extLst>
              <a:ext uri="{FF2B5EF4-FFF2-40B4-BE49-F238E27FC236}">
                <a16:creationId xmlns:a16="http://schemas.microsoft.com/office/drawing/2014/main" id="{F815E9AF-0106-42FC-A6B2-379A2BE6AB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A8E25E5C-2FD0-450C-A8A2-D061D667CC92}"/>
              </a:ext>
            </a:extLst>
          </p:cNvPr>
          <p:cNvPicPr>
            <a:picLocks noChangeAspect="1"/>
          </p:cNvPicPr>
          <p:nvPr/>
        </p:nvPicPr>
        <p:blipFill>
          <a:blip r:embed="rId3"/>
          <a:stretch>
            <a:fillRect/>
          </a:stretch>
        </p:blipFill>
        <p:spPr>
          <a:xfrm>
            <a:off x="8894373" y="2460580"/>
            <a:ext cx="3172500" cy="3105000"/>
          </a:xfrm>
          <a:prstGeom prst="rect">
            <a:avLst/>
          </a:prstGeom>
          <a:solidFill>
            <a:schemeClr val="tx1"/>
          </a:solidFill>
        </p:spPr>
      </p:pic>
      <p:sp>
        <p:nvSpPr>
          <p:cNvPr id="19" name="Rectangle 18">
            <a:extLst>
              <a:ext uri="{FF2B5EF4-FFF2-40B4-BE49-F238E27FC236}">
                <a16:creationId xmlns:a16="http://schemas.microsoft.com/office/drawing/2014/main" id="{22719E78-113B-4B57-ABA1-60A87B9D9400}"/>
              </a:ext>
            </a:extLst>
          </p:cNvPr>
          <p:cNvSpPr/>
          <p:nvPr/>
        </p:nvSpPr>
        <p:spPr>
          <a:xfrm>
            <a:off x="3080675" y="6627238"/>
            <a:ext cx="2661306" cy="215444"/>
          </a:xfrm>
          <a:prstGeom prst="rect">
            <a:avLst/>
          </a:prstGeom>
        </p:spPr>
        <p:txBody>
          <a:bodyPr wrap="none">
            <a:spAutoFit/>
          </a:bodyPr>
          <a:lstStyle/>
          <a:p>
            <a:r>
              <a:rPr lang="en-US" sz="800" dirty="0"/>
              <a:t>https://www.cdc.gov/biomonitoring/pdf/ddt_factsheet.pdf</a:t>
            </a:r>
          </a:p>
        </p:txBody>
      </p:sp>
      <p:sp>
        <p:nvSpPr>
          <p:cNvPr id="20" name="AutoShape 8" descr="FIGURE 1-3: Fatality Rate and Vehicle Miles Traveled, 1966-2013 (Source: NHTSA FARS) - This graph shows that the vehicle miles traveled has steadily increased from 1966 to present day, with a leveling out beginning around 2006. The graph also shows that the fatality rate per 100 million vehicle miles travel has steadily fallen since 1966.">
            <a:extLst>
              <a:ext uri="{FF2B5EF4-FFF2-40B4-BE49-F238E27FC236}">
                <a16:creationId xmlns:a16="http://schemas.microsoft.com/office/drawing/2014/main" id="{F828BA1D-ABCE-4E29-A8A6-D021A423EA9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0" descr="Road Safety Timeline, Part 2: 1944 - Congress approves the development of the National System of Interstate Highways; 1956 - Federal-Aid Highway Act provides dedicated funding stream to support the interstate highway system; 1966 - Highway Safety Act and National Traffic and Motor Vehicle Safety Acts are signed, creating the U.S. Department of Transportation; 1968 - First Federal Motor Vehicle Safety Standard requiring seat belts is passed; 1971 - First Federal safety standard requiring child passenger restraints">
            <a:extLst>
              <a:ext uri="{FF2B5EF4-FFF2-40B4-BE49-F238E27FC236}">
                <a16:creationId xmlns:a16="http://schemas.microsoft.com/office/drawing/2014/main" id="{3731D041-4402-4180-836A-6FD12C15CCC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17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3090" y="114796"/>
            <a:ext cx="9784080" cy="1508760"/>
          </a:xfrm>
        </p:spPr>
        <p:txBody>
          <a:bodyPr>
            <a:normAutofit/>
          </a:bodyPr>
          <a:lstStyle/>
          <a:p>
            <a:pPr algn="ctr"/>
            <a:r>
              <a:rPr lang="en-US" sz="3200" b="1" dirty="0"/>
              <a:t>II. Homework case studies</a:t>
            </a:r>
          </a:p>
        </p:txBody>
      </p:sp>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sp>
        <p:nvSpPr>
          <p:cNvPr id="5" name="Content Placeholder 4"/>
          <p:cNvSpPr>
            <a:spLocks noGrp="1"/>
          </p:cNvSpPr>
          <p:nvPr>
            <p:ph sz="half" idx="2"/>
          </p:nvPr>
        </p:nvSpPr>
        <p:spPr>
          <a:xfrm>
            <a:off x="129396" y="1888387"/>
            <a:ext cx="6385207" cy="5187179"/>
          </a:xfrm>
        </p:spPr>
        <p:txBody>
          <a:bodyPr>
            <a:normAutofit/>
          </a:bodyPr>
          <a:lstStyle/>
          <a:p>
            <a:pPr>
              <a:defRPr/>
            </a:pPr>
            <a:r>
              <a:rPr lang="en-US" b="1" dirty="0">
                <a:solidFill>
                  <a:srgbClr val="FFFF00"/>
                </a:solidFill>
              </a:rPr>
              <a:t>Ralph Nader, </a:t>
            </a:r>
            <a:r>
              <a:rPr lang="en-US" b="1" i="1" dirty="0">
                <a:solidFill>
                  <a:srgbClr val="FFFF00"/>
                </a:solidFill>
              </a:rPr>
              <a:t>Unsafe at Any Speed </a:t>
            </a:r>
            <a:r>
              <a:rPr lang="en-US" b="1" i="1" dirty="0"/>
              <a:t>(1965)</a:t>
            </a:r>
          </a:p>
          <a:p>
            <a:pPr lvl="1">
              <a:defRPr/>
            </a:pPr>
            <a:r>
              <a:rPr lang="en-US" dirty="0"/>
              <a:t>Prompted the passage of the </a:t>
            </a:r>
            <a:r>
              <a:rPr lang="en-US" b="1" dirty="0"/>
              <a:t>National Traffic and Motor Vehicle Safety Act of 1966</a:t>
            </a:r>
            <a:r>
              <a:rPr lang="en-US" dirty="0"/>
              <a:t>, seat-belt laws and a number of other road-safety initiatives.</a:t>
            </a:r>
          </a:p>
          <a:p>
            <a:pPr lvl="1">
              <a:defRPr/>
            </a:pPr>
            <a:r>
              <a:rPr lang="en-US" dirty="0"/>
              <a:t>Nader argued the Chevy </a:t>
            </a:r>
            <a:r>
              <a:rPr lang="en-US" dirty="0" err="1"/>
              <a:t>Corvair</a:t>
            </a:r>
            <a:r>
              <a:rPr lang="en-US" dirty="0"/>
              <a:t> epitomized the triumph of “stylistic pornography over engineering integrity.” (Its swing axle made the back end unstable, he said, causing it to “tuck under during turns and skid or roll over much more frequently than other cars did.) </a:t>
            </a:r>
          </a:p>
          <a:p>
            <a:pPr lvl="1">
              <a:defRPr/>
            </a:pPr>
            <a:r>
              <a:rPr lang="en-US" dirty="0"/>
              <a:t>A 1972 government study vindicated the </a:t>
            </a:r>
            <a:r>
              <a:rPr lang="en-US" dirty="0" err="1"/>
              <a:t>Corvair</a:t>
            </a:r>
            <a:r>
              <a:rPr lang="en-US" dirty="0"/>
              <a:t>, finding that it was just as safe as any other car but the damage was done. The </a:t>
            </a:r>
            <a:r>
              <a:rPr lang="en-US" dirty="0" err="1"/>
              <a:t>Corvair</a:t>
            </a:r>
            <a:r>
              <a:rPr lang="en-US" dirty="0"/>
              <a:t> became an icon of dangerous, even deadly design, and stopped production in 1969.</a:t>
            </a:r>
            <a:endParaRPr lang="en-US" b="1" i="1" dirty="0"/>
          </a:p>
          <a:p>
            <a:pPr marL="228600" lvl="1" indent="0">
              <a:buNone/>
              <a:defRPr/>
            </a:pPr>
            <a:endParaRPr lang="en-US" sz="1700" b="1" dirty="0">
              <a:solidFill>
                <a:srgbClr val="FFFF00"/>
              </a:solidFill>
            </a:endParaRPr>
          </a:p>
          <a:p>
            <a:pPr lvl="1"/>
            <a:endParaRPr lang="en-US" sz="1800" dirty="0"/>
          </a:p>
        </p:txBody>
      </p:sp>
      <p:sp>
        <p:nvSpPr>
          <p:cNvPr id="4" name="AutoShape 2" descr="Image result for civil rights mov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B31AEEC2-AC46-4C7C-83EF-4046F4E9EE84}"/>
              </a:ext>
            </a:extLst>
          </p:cNvPr>
          <p:cNvSpPr/>
          <p:nvPr/>
        </p:nvSpPr>
        <p:spPr>
          <a:xfrm>
            <a:off x="5838664" y="6647986"/>
            <a:ext cx="2212465" cy="215444"/>
          </a:xfrm>
          <a:prstGeom prst="rect">
            <a:avLst/>
          </a:prstGeom>
        </p:spPr>
        <p:txBody>
          <a:bodyPr wrap="none">
            <a:spAutoFit/>
          </a:bodyPr>
          <a:lstStyle/>
          <a:p>
            <a:r>
              <a:rPr lang="en-US" sz="800" dirty="0"/>
              <a:t>https://www.nrdc.org/stories/story-silent-spring</a:t>
            </a:r>
          </a:p>
        </p:txBody>
      </p:sp>
      <p:sp>
        <p:nvSpPr>
          <p:cNvPr id="23" name="Rectangle 22">
            <a:extLst>
              <a:ext uri="{FF2B5EF4-FFF2-40B4-BE49-F238E27FC236}">
                <a16:creationId xmlns:a16="http://schemas.microsoft.com/office/drawing/2014/main" id="{BD118DBD-0971-4D83-B838-8066A21F3C15}"/>
              </a:ext>
            </a:extLst>
          </p:cNvPr>
          <p:cNvSpPr/>
          <p:nvPr/>
        </p:nvSpPr>
        <p:spPr>
          <a:xfrm>
            <a:off x="6044864" y="6612187"/>
            <a:ext cx="6096000" cy="215444"/>
          </a:xfrm>
          <a:prstGeom prst="rect">
            <a:avLst/>
          </a:prstGeom>
        </p:spPr>
        <p:txBody>
          <a:bodyPr>
            <a:spAutoFit/>
          </a:bodyPr>
          <a:lstStyle/>
          <a:p>
            <a:pPr algn="r"/>
            <a:r>
              <a:rPr lang="en-US" sz="800" dirty="0"/>
              <a:t>https://www.history.com/this-day-in-history/unsafe-at-any-speed-hits-bookstores</a:t>
            </a:r>
          </a:p>
        </p:txBody>
      </p:sp>
      <p:sp>
        <p:nvSpPr>
          <p:cNvPr id="16" name="Rectangle 15">
            <a:extLst>
              <a:ext uri="{FF2B5EF4-FFF2-40B4-BE49-F238E27FC236}">
                <a16:creationId xmlns:a16="http://schemas.microsoft.com/office/drawing/2014/main" id="{E52CDD0F-2522-4FE8-B6AF-98CE8863874D}"/>
              </a:ext>
            </a:extLst>
          </p:cNvPr>
          <p:cNvSpPr/>
          <p:nvPr/>
        </p:nvSpPr>
        <p:spPr>
          <a:xfrm>
            <a:off x="-63970" y="6637612"/>
            <a:ext cx="6096000" cy="215444"/>
          </a:xfrm>
          <a:prstGeom prst="rect">
            <a:avLst/>
          </a:prstGeom>
        </p:spPr>
        <p:txBody>
          <a:bodyPr>
            <a:spAutoFit/>
          </a:bodyPr>
          <a:lstStyle/>
          <a:p>
            <a:r>
              <a:rPr lang="en-US" sz="800" dirty="0"/>
              <a:t>https://corporatesocialresponsibility4.weebly.com/chapter-case.html</a:t>
            </a:r>
          </a:p>
        </p:txBody>
      </p:sp>
      <p:sp>
        <p:nvSpPr>
          <p:cNvPr id="17" name="AutoShape 6" descr="Explained: Food chain, Trophic Level, Biomagnification, Biotic Potential |  Trophic level, Food chain, Food web">
            <a:extLst>
              <a:ext uri="{FF2B5EF4-FFF2-40B4-BE49-F238E27FC236}">
                <a16:creationId xmlns:a16="http://schemas.microsoft.com/office/drawing/2014/main" id="{F815E9AF-0106-42FC-A6B2-379A2BE6AB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descr="FIGURE 1-3: Fatality Rate and Vehicle Miles Traveled, 1966-2013 (Source: NHTSA FARS) - This graph shows that the vehicle miles traveled has steadily increased from 1966 to present day, with a leveling out beginning around 2006. The graph also shows that the fatality rate per 100 million vehicle miles travel has steadily fallen since 1966.">
            <a:extLst>
              <a:ext uri="{FF2B5EF4-FFF2-40B4-BE49-F238E27FC236}">
                <a16:creationId xmlns:a16="http://schemas.microsoft.com/office/drawing/2014/main" id="{F828BA1D-ABCE-4E29-A8A6-D021A423EA9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 name="Picture 20">
            <a:extLst>
              <a:ext uri="{FF2B5EF4-FFF2-40B4-BE49-F238E27FC236}">
                <a16:creationId xmlns:a16="http://schemas.microsoft.com/office/drawing/2014/main" id="{51507314-ECB3-469B-BCBB-E5C2628D00EC}"/>
              </a:ext>
            </a:extLst>
          </p:cNvPr>
          <p:cNvPicPr>
            <a:picLocks noChangeAspect="1"/>
          </p:cNvPicPr>
          <p:nvPr/>
        </p:nvPicPr>
        <p:blipFill>
          <a:blip r:embed="rId2"/>
          <a:stretch>
            <a:fillRect/>
          </a:stretch>
        </p:blipFill>
        <p:spPr>
          <a:xfrm>
            <a:off x="6650378" y="3861062"/>
            <a:ext cx="5257492" cy="2754407"/>
          </a:xfrm>
          <a:prstGeom prst="rect">
            <a:avLst/>
          </a:prstGeom>
        </p:spPr>
      </p:pic>
      <p:sp>
        <p:nvSpPr>
          <p:cNvPr id="22" name="AutoShape 10" descr="Road Safety Timeline, Part 2: 1944 - Congress approves the development of the National System of Interstate Highways; 1956 - Federal-Aid Highway Act provides dedicated funding stream to support the interstate highway system; 1966 - Highway Safety Act and National Traffic and Motor Vehicle Safety Acts are signed, creating the U.S. Department of Transportation; 1968 - First Federal Motor Vehicle Safety Standard requiring seat belts is passed; 1971 - First Federal safety standard requiring child passenger restraints">
            <a:extLst>
              <a:ext uri="{FF2B5EF4-FFF2-40B4-BE49-F238E27FC236}">
                <a16:creationId xmlns:a16="http://schemas.microsoft.com/office/drawing/2014/main" id="{3731D041-4402-4180-836A-6FD12C15CCC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3">
            <a:extLst>
              <a:ext uri="{FF2B5EF4-FFF2-40B4-BE49-F238E27FC236}">
                <a16:creationId xmlns:a16="http://schemas.microsoft.com/office/drawing/2014/main" id="{4301A1FA-0EE9-4FBF-9D2D-48524B2BA48D}"/>
              </a:ext>
            </a:extLst>
          </p:cNvPr>
          <p:cNvPicPr>
            <a:picLocks noChangeAspect="1"/>
          </p:cNvPicPr>
          <p:nvPr/>
        </p:nvPicPr>
        <p:blipFill>
          <a:blip r:embed="rId3"/>
          <a:stretch>
            <a:fillRect/>
          </a:stretch>
        </p:blipFill>
        <p:spPr>
          <a:xfrm>
            <a:off x="6650379" y="1914824"/>
            <a:ext cx="5257491" cy="1900207"/>
          </a:xfrm>
          <a:prstGeom prst="rect">
            <a:avLst/>
          </a:prstGeom>
        </p:spPr>
      </p:pic>
      <p:sp>
        <p:nvSpPr>
          <p:cNvPr id="25" name="Rectangle 24">
            <a:extLst>
              <a:ext uri="{FF2B5EF4-FFF2-40B4-BE49-F238E27FC236}">
                <a16:creationId xmlns:a16="http://schemas.microsoft.com/office/drawing/2014/main" id="{BC880847-778A-4EA6-A59F-E7E4920CC735}"/>
              </a:ext>
            </a:extLst>
          </p:cNvPr>
          <p:cNvSpPr/>
          <p:nvPr/>
        </p:nvSpPr>
        <p:spPr>
          <a:xfrm>
            <a:off x="3274639" y="6627411"/>
            <a:ext cx="2467342" cy="230832"/>
          </a:xfrm>
          <a:prstGeom prst="rect">
            <a:avLst/>
          </a:prstGeom>
        </p:spPr>
        <p:txBody>
          <a:bodyPr wrap="none">
            <a:spAutoFit/>
          </a:bodyPr>
          <a:lstStyle/>
          <a:p>
            <a:r>
              <a:rPr lang="en-US" sz="800" dirty="0"/>
              <a:t>https://rspcb</a:t>
            </a:r>
            <a:r>
              <a:rPr lang="en-US" sz="900" dirty="0"/>
              <a:t>.safety.fhwa.dot.gov/RSF/Unit1.aspx</a:t>
            </a:r>
          </a:p>
        </p:txBody>
      </p:sp>
    </p:spTree>
    <p:extLst>
      <p:ext uri="{BB962C8B-B14F-4D97-AF65-F5344CB8AC3E}">
        <p14:creationId xmlns:p14="http://schemas.microsoft.com/office/powerpoint/2010/main" val="376363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Civil Society</a:t>
            </a:r>
            <a:endParaRPr lang="en-US" sz="2800" dirty="0"/>
          </a:p>
        </p:txBody>
      </p:sp>
      <p:sp>
        <p:nvSpPr>
          <p:cNvPr id="3" name="Content Placeholder 2"/>
          <p:cNvSpPr>
            <a:spLocks noGrp="1"/>
          </p:cNvSpPr>
          <p:nvPr>
            <p:ph idx="1"/>
          </p:nvPr>
        </p:nvSpPr>
        <p:spPr>
          <a:xfrm>
            <a:off x="415677" y="1908810"/>
            <a:ext cx="11678352" cy="4949190"/>
          </a:xfrm>
        </p:spPr>
        <p:txBody>
          <a:bodyPr>
            <a:normAutofit/>
          </a:bodyPr>
          <a:lstStyle/>
          <a:p>
            <a:pPr marL="0" indent="0">
              <a:buNone/>
            </a:pPr>
            <a:r>
              <a:rPr lang="en-US" sz="2800" b="1" dirty="0"/>
              <a:t>     </a:t>
            </a:r>
            <a:r>
              <a:rPr lang="en-US" sz="3200" b="1" dirty="0"/>
              <a:t>I.  CIVIL SOCIETY</a:t>
            </a:r>
          </a:p>
          <a:p>
            <a:pPr marL="0" indent="0">
              <a:buNone/>
            </a:pPr>
            <a:r>
              <a:rPr lang="en-US" sz="3200" b="1" dirty="0"/>
              <a:t>    II. HOMEWORK CASES</a:t>
            </a:r>
          </a:p>
          <a:p>
            <a:pPr marL="0" indent="0" algn="ctr">
              <a:buNone/>
            </a:pPr>
            <a:endParaRPr lang="en-US" sz="1000" b="1" dirty="0">
              <a:solidFill>
                <a:srgbClr val="FFFF00"/>
              </a:solidFill>
            </a:endParaRPr>
          </a:p>
          <a:p>
            <a:pPr marL="0" indent="0" algn="ctr">
              <a:buNone/>
            </a:pPr>
            <a:r>
              <a:rPr lang="en-US" sz="2800" b="1" dirty="0">
                <a:solidFill>
                  <a:srgbClr val="FFFF00"/>
                </a:solidFill>
              </a:rPr>
              <a:t>TERMS TO KNOW</a:t>
            </a:r>
          </a:p>
          <a:p>
            <a:pPr marL="0" indent="0">
              <a:buNone/>
            </a:pPr>
            <a:r>
              <a:rPr lang="en-US" sz="2000" b="1" dirty="0"/>
              <a:t>Civil society		Civil Disobedience	Social Movements		</a:t>
            </a:r>
          </a:p>
          <a:p>
            <a:pPr marL="0" indent="0">
              <a:buNone/>
            </a:pPr>
            <a:r>
              <a:rPr lang="en-US" sz="2000" b="1" dirty="0"/>
              <a:t>Elitism			Pluralism		Salt March		</a:t>
            </a:r>
          </a:p>
          <a:p>
            <a:pPr marL="0" indent="0">
              <a:buNone/>
            </a:pPr>
            <a:r>
              <a:rPr lang="en-US" sz="2000" b="1" dirty="0"/>
              <a:t>Corporatism		</a:t>
            </a:r>
            <a:r>
              <a:rPr lang="en-US" sz="2000" b="1" i="1" dirty="0"/>
              <a:t>Uncle Tom’s Cabin	Boston Tea Party</a:t>
            </a:r>
          </a:p>
          <a:p>
            <a:pPr marL="0" indent="0">
              <a:buNone/>
            </a:pPr>
            <a:r>
              <a:rPr lang="en-US" sz="2000" b="1" i="1" dirty="0"/>
              <a:t>The Jungle		Silent Spring		Unsafe at Any Speed</a:t>
            </a:r>
            <a:r>
              <a:rPr lang="en-US" sz="2000" b="1" dirty="0"/>
              <a:t>	</a:t>
            </a:r>
          </a:p>
          <a:p>
            <a:pPr marL="0" indent="0">
              <a:buNone/>
            </a:pPr>
            <a:r>
              <a:rPr lang="en-US" sz="2000" b="1" dirty="0"/>
              <a:t>Sit-Ins			Suffragists		Interest Groups</a:t>
            </a:r>
          </a:p>
          <a:p>
            <a:pPr marL="0" indent="0" algn="ctr">
              <a:buNone/>
            </a:pPr>
            <a:endParaRPr lang="en-US" b="1" dirty="0"/>
          </a:p>
          <a:p>
            <a:pPr marL="0" indent="0" algn="ctr">
              <a:buNone/>
            </a:pPr>
            <a:endParaRPr lang="en-US" b="1" dirty="0">
              <a:solidFill>
                <a:srgbClr val="FFFF00"/>
              </a:solidFill>
            </a:endParaRPr>
          </a:p>
        </p:txBody>
      </p:sp>
    </p:spTree>
    <p:extLst>
      <p:ext uri="{BB962C8B-B14F-4D97-AF65-F5344CB8AC3E}">
        <p14:creationId xmlns:p14="http://schemas.microsoft.com/office/powerpoint/2010/main" val="174357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sp>
        <p:nvSpPr>
          <p:cNvPr id="5" name="Content Placeholder 4"/>
          <p:cNvSpPr>
            <a:spLocks noGrp="1"/>
          </p:cNvSpPr>
          <p:nvPr>
            <p:ph sz="half" idx="2"/>
          </p:nvPr>
        </p:nvSpPr>
        <p:spPr>
          <a:xfrm>
            <a:off x="0" y="2011680"/>
            <a:ext cx="5693788" cy="4917757"/>
          </a:xfrm>
        </p:spPr>
        <p:txBody>
          <a:bodyPr>
            <a:normAutofit/>
          </a:bodyPr>
          <a:lstStyle/>
          <a:p>
            <a:r>
              <a:rPr lang="en-US" sz="2400" dirty="0"/>
              <a:t>The range of private institutions existing between the individual and the state </a:t>
            </a:r>
            <a:r>
              <a:rPr lang="en-US" sz="900" dirty="0"/>
              <a:t>(p.7)</a:t>
            </a:r>
          </a:p>
          <a:p>
            <a:r>
              <a:rPr lang="en-US" sz="2400" dirty="0"/>
              <a:t>The framework within which those without political authority live their lives </a:t>
            </a:r>
            <a:r>
              <a:rPr lang="en-US" sz="900" dirty="0"/>
              <a:t>(p.265)</a:t>
            </a:r>
          </a:p>
          <a:p>
            <a:endParaRPr lang="en-US" sz="1000" dirty="0"/>
          </a:p>
          <a:p>
            <a:endParaRPr lang="en-US" dirty="0"/>
          </a:p>
        </p:txBody>
      </p:sp>
      <p:pic>
        <p:nvPicPr>
          <p:cNvPr id="12" name="Picture 2" descr="Image result for civil society defi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3788" y="2528597"/>
            <a:ext cx="6238098" cy="400936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870AEC8-BA05-44C4-BF6D-3CD166C49C0A}"/>
              </a:ext>
            </a:extLst>
          </p:cNvPr>
          <p:cNvSpPr>
            <a:spLocks noGrp="1"/>
          </p:cNvSpPr>
          <p:nvPr>
            <p:ph type="title"/>
          </p:nvPr>
        </p:nvSpPr>
        <p:spPr>
          <a:xfrm>
            <a:off x="1203325" y="284163"/>
            <a:ext cx="9783763" cy="1508125"/>
          </a:xfrm>
          <a:solidFill>
            <a:schemeClr val="bg2">
              <a:lumMod val="75000"/>
            </a:schemeClr>
          </a:solidFill>
        </p:spPr>
        <p:txBody>
          <a:bodyPr/>
          <a:lstStyle/>
          <a:p>
            <a:pPr algn="ctr"/>
            <a:r>
              <a:rPr lang="en-US" b="1" dirty="0" err="1">
                <a:solidFill>
                  <a:schemeClr val="tx1"/>
                </a:solidFill>
              </a:rPr>
              <a:t>i</a:t>
            </a:r>
            <a:r>
              <a:rPr lang="en-US" b="1" dirty="0">
                <a:solidFill>
                  <a:schemeClr val="tx1"/>
                </a:solidFill>
              </a:rPr>
              <a:t>.</a:t>
            </a:r>
            <a:r>
              <a:rPr lang="en-US" b="1" dirty="0">
                <a:solidFill>
                  <a:srgbClr val="FFFF00"/>
                </a:solidFill>
              </a:rPr>
              <a:t> Civil society</a:t>
            </a:r>
          </a:p>
        </p:txBody>
      </p:sp>
      <p:pic>
        <p:nvPicPr>
          <p:cNvPr id="13" name="Picture 2" descr="Frontiers | After the Revolution: State, Civil Society, and Democratization  in Armenia and Georgia | Political Science">
            <a:extLst>
              <a:ext uri="{FF2B5EF4-FFF2-40B4-BE49-F238E27FC236}">
                <a16:creationId xmlns:a16="http://schemas.microsoft.com/office/drawing/2014/main" id="{45F9A55D-5A87-4BC6-9DA4-8BF2457B3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95" y="3918857"/>
            <a:ext cx="5377801" cy="2619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10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Theories of POLITICAL INFLUENCE</a:t>
            </a:r>
          </a:p>
        </p:txBody>
      </p:sp>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sp>
        <p:nvSpPr>
          <p:cNvPr id="5" name="Content Placeholder 4"/>
          <p:cNvSpPr>
            <a:spLocks noGrp="1"/>
          </p:cNvSpPr>
          <p:nvPr>
            <p:ph sz="half" idx="2"/>
          </p:nvPr>
        </p:nvSpPr>
        <p:spPr>
          <a:xfrm>
            <a:off x="1" y="1932371"/>
            <a:ext cx="5691672" cy="4917757"/>
          </a:xfrm>
        </p:spPr>
        <p:txBody>
          <a:bodyPr>
            <a:normAutofit/>
          </a:bodyPr>
          <a:lstStyle/>
          <a:p>
            <a:r>
              <a:rPr lang="en-US" sz="2000" b="1" dirty="0">
                <a:solidFill>
                  <a:srgbClr val="FFFF00"/>
                </a:solidFill>
                <a:latin typeface="Verdana" panose="020B0604030504040204" pitchFamily="34" charset="0"/>
                <a:ea typeface="Verdana" panose="020B0604030504040204" pitchFamily="34" charset="0"/>
              </a:rPr>
              <a:t>Pluralism</a:t>
            </a:r>
            <a:r>
              <a:rPr lang="en-US" sz="2000" dirty="0">
                <a:latin typeface="Verdana" panose="020B0604030504040204" pitchFamily="34" charset="0"/>
                <a:ea typeface="Verdana" panose="020B0604030504040204" pitchFamily="34" charset="0"/>
              </a:rPr>
              <a:t>:</a:t>
            </a:r>
            <a:r>
              <a:rPr lang="en-US" sz="2000" b="1" dirty="0">
                <a:solidFill>
                  <a:srgbClr val="FFFF00"/>
                </a:solidFill>
                <a:latin typeface="Verdana" panose="020B0604030504040204" pitchFamily="34" charset="0"/>
                <a:ea typeface="Verdana" panose="020B0604030504040204" pitchFamily="34" charset="0"/>
              </a:rPr>
              <a:t> </a:t>
            </a:r>
            <a:r>
              <a:rPr lang="en-US" altLang="en-US" sz="2000" dirty="0">
                <a:latin typeface="Verdana" panose="020B0604030504040204" pitchFamily="34" charset="0"/>
                <a:ea typeface="Verdana" panose="020B0604030504040204" pitchFamily="34" charset="0"/>
              </a:rPr>
              <a:t>Emphasis on competition between groups of citizens </a:t>
            </a:r>
          </a:p>
          <a:p>
            <a:pPr lvl="1">
              <a:lnSpc>
                <a:spcPct val="80000"/>
              </a:lnSpc>
            </a:pPr>
            <a:r>
              <a:rPr lang="en-US" altLang="en-US" dirty="0">
                <a:latin typeface="Verdana" panose="020B0604030504040204" pitchFamily="34" charset="0"/>
                <a:ea typeface="Verdana" panose="020B0604030504040204" pitchFamily="34" charset="0"/>
              </a:rPr>
              <a:t>Policy is the result of interest group competition &amp; bargaining among group elites</a:t>
            </a:r>
            <a:endParaRPr lang="en-US" dirty="0">
              <a:latin typeface="Verdana" panose="020B0604030504040204" pitchFamily="34" charset="0"/>
              <a:ea typeface="Verdana" panose="020B0604030504040204" pitchFamily="34" charset="0"/>
            </a:endParaRPr>
          </a:p>
          <a:p>
            <a:endParaRPr lang="en-US" sz="2000" b="1" dirty="0">
              <a:solidFill>
                <a:srgbClr val="FFFF00"/>
              </a:solidFill>
              <a:latin typeface="Verdana" panose="020B0604030504040204" pitchFamily="34" charset="0"/>
              <a:ea typeface="Verdana" panose="020B0604030504040204" pitchFamily="34" charset="0"/>
            </a:endParaRPr>
          </a:p>
          <a:p>
            <a:r>
              <a:rPr lang="en-US" sz="2000" b="1" dirty="0">
                <a:solidFill>
                  <a:srgbClr val="FFFF00"/>
                </a:solidFill>
                <a:latin typeface="Verdana" panose="020B0604030504040204" pitchFamily="34" charset="0"/>
                <a:ea typeface="Verdana" panose="020B0604030504040204" pitchFamily="34" charset="0"/>
              </a:rPr>
              <a:t>Elitism</a:t>
            </a:r>
            <a:r>
              <a:rPr lang="en-US" sz="2000" dirty="0">
                <a:latin typeface="Verdana" panose="020B0604030504040204" pitchFamily="34" charset="0"/>
                <a:ea typeface="Verdana" panose="020B0604030504040204" pitchFamily="34" charset="0"/>
              </a:rPr>
              <a:t>:</a:t>
            </a:r>
            <a:r>
              <a:rPr lang="en-US" sz="2000" b="1" dirty="0">
                <a:solidFill>
                  <a:srgbClr val="FFFF00"/>
                </a:solidFill>
                <a:latin typeface="Verdana" panose="020B0604030504040204" pitchFamily="34" charset="0"/>
                <a:ea typeface="Verdana" panose="020B0604030504040204" pitchFamily="34" charset="0"/>
              </a:rPr>
              <a:t> </a:t>
            </a:r>
            <a:r>
              <a:rPr lang="en-US" altLang="en-US" sz="2000" dirty="0">
                <a:latin typeface="Verdana" panose="020B0604030504040204" pitchFamily="34" charset="0"/>
                <a:ea typeface="Verdana" panose="020B0604030504040204" pitchFamily="34" charset="0"/>
              </a:rPr>
              <a:t>Policy from elites with no accountability to, or access by, the public</a:t>
            </a:r>
          </a:p>
          <a:p>
            <a:pPr lvl="1"/>
            <a:r>
              <a:rPr lang="en-US" altLang="en-US" dirty="0">
                <a:latin typeface="Verdana" panose="020B0604030504040204" pitchFamily="34" charset="0"/>
                <a:ea typeface="Verdana" panose="020B0604030504040204" pitchFamily="34" charset="0"/>
              </a:rPr>
              <a:t>Complementary interests</a:t>
            </a:r>
            <a:r>
              <a:rPr lang="en-US" altLang="en-US" b="1" dirty="0">
                <a:latin typeface="Verdana" panose="020B0604030504040204" pitchFamily="34" charset="0"/>
                <a:ea typeface="Verdana" panose="020B0604030504040204" pitchFamily="34" charset="0"/>
              </a:rPr>
              <a:t> </a:t>
            </a:r>
            <a:r>
              <a:rPr lang="en-US" altLang="en-US" dirty="0">
                <a:latin typeface="Verdana" panose="020B0604030504040204" pitchFamily="34" charset="0"/>
                <a:ea typeface="Verdana" panose="020B0604030504040204" pitchFamily="34" charset="0"/>
              </a:rPr>
              <a:t>reinforce each other</a:t>
            </a:r>
          </a:p>
          <a:p>
            <a:pPr lvl="1"/>
            <a:endParaRPr lang="en-US" dirty="0"/>
          </a:p>
        </p:txBody>
      </p:sp>
      <p:pic>
        <p:nvPicPr>
          <p:cNvPr id="9" name="Picture 2" descr="Image result for PLURALIS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9635" y="1963431"/>
            <a:ext cx="4513542" cy="454310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0" y="6645968"/>
            <a:ext cx="7144624" cy="230832"/>
          </a:xfrm>
          <a:prstGeom prst="rect">
            <a:avLst/>
          </a:prstGeom>
        </p:spPr>
        <p:txBody>
          <a:bodyPr wrap="square">
            <a:spAutoFit/>
          </a:bodyPr>
          <a:lstStyle/>
          <a:p>
            <a:r>
              <a:rPr lang="en-US" sz="900" dirty="0"/>
              <a:t>http://journalistsresource.org/studies/politics/finance-lobbying/the-influence-of-elites-interest-groups-and-average-voters-on-american-politics</a:t>
            </a:r>
          </a:p>
        </p:txBody>
      </p:sp>
      <p:sp>
        <p:nvSpPr>
          <p:cNvPr id="18" name="Rectangle 17"/>
          <p:cNvSpPr/>
          <p:nvPr/>
        </p:nvSpPr>
        <p:spPr>
          <a:xfrm>
            <a:off x="6096000" y="6627168"/>
            <a:ext cx="6096000" cy="230832"/>
          </a:xfrm>
          <a:prstGeom prst="rect">
            <a:avLst/>
          </a:prstGeom>
        </p:spPr>
        <p:txBody>
          <a:bodyPr>
            <a:spAutoFit/>
          </a:bodyPr>
          <a:lstStyle/>
          <a:p>
            <a:pPr algn="r"/>
            <a:r>
              <a:rPr lang="en-US" sz="900" dirty="0"/>
              <a:t>http://www.motherjones.com/kevin-drum/2011/02/secret-weapon-rich-money</a:t>
            </a:r>
          </a:p>
        </p:txBody>
      </p:sp>
    </p:spTree>
    <p:extLst>
      <p:ext uri="{BB962C8B-B14F-4D97-AF65-F5344CB8AC3E}">
        <p14:creationId xmlns:p14="http://schemas.microsoft.com/office/powerpoint/2010/main" val="166479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lstStyle/>
          <a:p>
            <a:pPr algn="ctr"/>
            <a:r>
              <a:rPr lang="en-US" b="1" dirty="0">
                <a:solidFill>
                  <a:schemeClr val="tx1"/>
                </a:solidFill>
              </a:rPr>
              <a:t>State-society relations</a:t>
            </a:r>
          </a:p>
        </p:txBody>
      </p:sp>
      <p:sp>
        <p:nvSpPr>
          <p:cNvPr id="3" name="Content Placeholder 2"/>
          <p:cNvSpPr>
            <a:spLocks noGrp="1"/>
          </p:cNvSpPr>
          <p:nvPr>
            <p:ph sz="half" idx="1"/>
          </p:nvPr>
        </p:nvSpPr>
        <p:spPr/>
        <p:txBody>
          <a:bodyPr>
            <a:normAutofit/>
          </a:bodyPr>
          <a:lstStyle/>
          <a:p>
            <a:endParaRPr lang="en-US" dirty="0"/>
          </a:p>
          <a:p>
            <a:endParaRPr lang="en-US" dirty="0"/>
          </a:p>
        </p:txBody>
      </p:sp>
      <p:sp>
        <p:nvSpPr>
          <p:cNvPr id="4" name="Content Placeholder 3"/>
          <p:cNvSpPr>
            <a:spLocks noGrp="1"/>
          </p:cNvSpPr>
          <p:nvPr>
            <p:ph sz="half" idx="2"/>
          </p:nvPr>
        </p:nvSpPr>
        <p:spPr>
          <a:xfrm>
            <a:off x="90006" y="1908568"/>
            <a:ext cx="5359072" cy="4949431"/>
          </a:xfrm>
        </p:spPr>
        <p:txBody>
          <a:bodyPr>
            <a:normAutofit/>
          </a:bodyPr>
          <a:lstStyle/>
          <a:p>
            <a:r>
              <a:rPr lang="en-US" sz="2800" b="1" dirty="0"/>
              <a:t>Cooptation</a:t>
            </a:r>
            <a:r>
              <a:rPr lang="en-US" sz="2800" dirty="0"/>
              <a:t> &amp; </a:t>
            </a:r>
            <a:r>
              <a:rPr lang="en-US" sz="2800" b="1" dirty="0"/>
              <a:t>Patron-Client Relations</a:t>
            </a:r>
          </a:p>
          <a:p>
            <a:endParaRPr lang="en-US" sz="800" b="1" dirty="0">
              <a:solidFill>
                <a:srgbClr val="FFFF00"/>
              </a:solidFill>
            </a:endParaRPr>
          </a:p>
          <a:p>
            <a:r>
              <a:rPr lang="en-US" sz="2400" b="1" dirty="0">
                <a:solidFill>
                  <a:srgbClr val="FFFF00"/>
                </a:solidFill>
              </a:rPr>
              <a:t>Corporatism</a:t>
            </a:r>
            <a:r>
              <a:rPr lang="en-US" sz="2400" dirty="0"/>
              <a:t>: Formalized arrangements between the state and </a:t>
            </a:r>
            <a:r>
              <a:rPr lang="en-US" sz="2400" b="1" dirty="0"/>
              <a:t>peak associations </a:t>
            </a:r>
            <a:r>
              <a:rPr lang="en-US" sz="2400" dirty="0"/>
              <a:t>for regular consultation over policy</a:t>
            </a:r>
          </a:p>
          <a:p>
            <a:pPr lvl="1"/>
            <a:r>
              <a:rPr lang="en-US" b="1" dirty="0"/>
              <a:t>Societal (Democratic</a:t>
            </a:r>
            <a:r>
              <a:rPr lang="en-US" dirty="0"/>
              <a:t>): Bottom-up</a:t>
            </a:r>
          </a:p>
          <a:p>
            <a:pPr lvl="2"/>
            <a:r>
              <a:rPr lang="en-US" sz="2000" dirty="0"/>
              <a:t>UK Confederation of British Industry and Trades Union Congress</a:t>
            </a:r>
          </a:p>
          <a:p>
            <a:pPr lvl="1"/>
            <a:r>
              <a:rPr lang="en-US" b="1" dirty="0"/>
              <a:t>State Corporatism</a:t>
            </a:r>
            <a:r>
              <a:rPr lang="en-US" dirty="0"/>
              <a:t>: Top-down selection of approved, favored groups</a:t>
            </a:r>
          </a:p>
          <a:p>
            <a:pPr lvl="2"/>
            <a:r>
              <a:rPr lang="en-US" dirty="0"/>
              <a:t>Japan’s MITI</a:t>
            </a:r>
          </a:p>
        </p:txBody>
      </p:sp>
      <p:pic>
        <p:nvPicPr>
          <p:cNvPr id="5" name="Picture 2" descr="Image result for democratic corporati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293" y="4143267"/>
            <a:ext cx="4764058" cy="26027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Table&#10;&#10;Description automatically generated">
            <a:extLst>
              <a:ext uri="{FF2B5EF4-FFF2-40B4-BE49-F238E27FC236}">
                <a16:creationId xmlns:a16="http://schemas.microsoft.com/office/drawing/2014/main" id="{54F9ADA0-0B53-4128-9424-DDBC7CD81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2293" y="1927492"/>
            <a:ext cx="4764058" cy="2112664"/>
          </a:xfrm>
          <a:prstGeom prst="rect">
            <a:avLst/>
          </a:prstGeom>
        </p:spPr>
      </p:pic>
    </p:spTree>
    <p:extLst>
      <p:ext uri="{BB962C8B-B14F-4D97-AF65-F5344CB8AC3E}">
        <p14:creationId xmlns:p14="http://schemas.microsoft.com/office/powerpoint/2010/main" val="315079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lstStyle/>
          <a:p>
            <a:pPr algn="ctr"/>
            <a:r>
              <a:rPr lang="en-US" b="1" dirty="0">
                <a:solidFill>
                  <a:srgbClr val="FFFF00"/>
                </a:solidFill>
              </a:rPr>
              <a:t>Interest groups</a:t>
            </a:r>
          </a:p>
        </p:txBody>
      </p:sp>
      <p:sp>
        <p:nvSpPr>
          <p:cNvPr id="3" name="Content Placeholder 2"/>
          <p:cNvSpPr>
            <a:spLocks noGrp="1"/>
          </p:cNvSpPr>
          <p:nvPr>
            <p:ph sz="half" idx="1"/>
          </p:nvPr>
        </p:nvSpPr>
        <p:spPr/>
        <p:txBody>
          <a:bodyPr>
            <a:normAutofit/>
          </a:bodyPr>
          <a:lstStyle/>
          <a:p>
            <a:endParaRPr lang="en-US" dirty="0"/>
          </a:p>
          <a:p>
            <a:endParaRPr lang="en-US" dirty="0"/>
          </a:p>
        </p:txBody>
      </p:sp>
      <p:sp>
        <p:nvSpPr>
          <p:cNvPr id="4" name="Content Placeholder 3"/>
          <p:cNvSpPr>
            <a:spLocks noGrp="1"/>
          </p:cNvSpPr>
          <p:nvPr>
            <p:ph sz="half" idx="2"/>
          </p:nvPr>
        </p:nvSpPr>
        <p:spPr>
          <a:xfrm>
            <a:off x="90007" y="1998142"/>
            <a:ext cx="5379822" cy="4949431"/>
          </a:xfrm>
        </p:spPr>
        <p:txBody>
          <a:bodyPr>
            <a:normAutofit/>
          </a:bodyPr>
          <a:lstStyle/>
          <a:p>
            <a:r>
              <a:rPr lang="en-US" sz="2400" dirty="0"/>
              <a:t>Def: Formal associations formed to promote a sectional interest in the political system through lobbying government and winning over public opinion</a:t>
            </a:r>
          </a:p>
          <a:p>
            <a:endParaRPr lang="en-US" dirty="0"/>
          </a:p>
        </p:txBody>
      </p:sp>
      <p:pic>
        <p:nvPicPr>
          <p:cNvPr id="2063" name="Picture 15" descr="Image result for types of interest gro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642" y="1908568"/>
            <a:ext cx="6423800" cy="4526280"/>
          </a:xfrm>
          <a:prstGeom prst="rect">
            <a:avLst/>
          </a:prstGeom>
          <a:solidFill>
            <a:schemeClr val="tx1"/>
          </a:solidFill>
        </p:spPr>
      </p:pic>
      <p:pic>
        <p:nvPicPr>
          <p:cNvPr id="2065" name="Picture 17" descr="Image result for types of interest gro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 y="3890390"/>
            <a:ext cx="5379823" cy="254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41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Social movements and civil society organizations</a:t>
            </a:r>
          </a:p>
        </p:txBody>
      </p:sp>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pic>
        <p:nvPicPr>
          <p:cNvPr id="15" name="Picture 6" descr="http://image.slidesharecdn.com/soscirep-151001082931-lva1-app6891/95/collective-behavior-social-movements-and-social-change-20-638.jpg?cb=1443688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527" y="1963615"/>
            <a:ext cx="4134448" cy="231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http://wp.patheos.com.s3.amazonaws.com/blogs/frenchrevolution/files/2013/12/Politics.TeaParty-600x43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1571" y="3723695"/>
            <a:ext cx="2477465" cy="13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http://www.wupr.org/wp-content/uploads/2010/11/20101104_Tea_part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9664" y="4336362"/>
            <a:ext cx="1973311" cy="223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http://www.relevantmagazine.com/sites/default/files/field/content_image/g-cvr-120915-occupy-makely-02.photoblog600.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421" y="5205312"/>
            <a:ext cx="2495615" cy="137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2" descr="Image result for civil rights mov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6"/>
          <a:stretch>
            <a:fillRect/>
          </a:stretch>
        </p:blipFill>
        <p:spPr>
          <a:xfrm>
            <a:off x="9593421" y="1957040"/>
            <a:ext cx="2502392" cy="1680439"/>
          </a:xfrm>
          <a:prstGeom prst="rect">
            <a:avLst/>
          </a:prstGeom>
        </p:spPr>
      </p:pic>
      <p:pic>
        <p:nvPicPr>
          <p:cNvPr id="8194" name="Picture 2" descr="Main categories of civil society organisations | Download Table">
            <a:extLst>
              <a:ext uri="{FF2B5EF4-FFF2-40B4-BE49-F238E27FC236}">
                <a16:creationId xmlns:a16="http://schemas.microsoft.com/office/drawing/2014/main" id="{6331EC76-18F8-4EAF-85CE-6063126594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187" y="1955713"/>
            <a:ext cx="5255523" cy="336353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6470B06-695D-448F-95F2-55E8DC6C7F64}"/>
              </a:ext>
            </a:extLst>
          </p:cNvPr>
          <p:cNvSpPr txBox="1"/>
          <p:nvPr/>
        </p:nvSpPr>
        <p:spPr>
          <a:xfrm>
            <a:off x="7795930" y="6633152"/>
            <a:ext cx="6382138" cy="215444"/>
          </a:xfrm>
          <a:prstGeom prst="rect">
            <a:avLst/>
          </a:prstGeom>
          <a:noFill/>
        </p:spPr>
        <p:txBody>
          <a:bodyPr wrap="square">
            <a:spAutoFit/>
          </a:bodyPr>
          <a:lstStyle/>
          <a:p>
            <a:r>
              <a:rPr lang="en-US" sz="800" dirty="0"/>
              <a:t>https://www.researchgate.net/figure/Main-categories-of-civil-society-organisations_tbl1_237284897</a:t>
            </a:r>
          </a:p>
        </p:txBody>
      </p:sp>
    </p:spTree>
    <p:extLst>
      <p:ext uri="{BB962C8B-B14F-4D97-AF65-F5344CB8AC3E}">
        <p14:creationId xmlns:p14="http://schemas.microsoft.com/office/powerpoint/2010/main" val="395320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Political participation</a:t>
            </a:r>
          </a:p>
        </p:txBody>
      </p:sp>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sp>
        <p:nvSpPr>
          <p:cNvPr id="5" name="Content Placeholder 4"/>
          <p:cNvSpPr>
            <a:spLocks noGrp="1"/>
          </p:cNvSpPr>
          <p:nvPr>
            <p:ph sz="half" idx="2"/>
          </p:nvPr>
        </p:nvSpPr>
        <p:spPr>
          <a:xfrm>
            <a:off x="0" y="1828002"/>
            <a:ext cx="6458989" cy="5187179"/>
          </a:xfrm>
        </p:spPr>
        <p:txBody>
          <a:bodyPr>
            <a:normAutofit/>
          </a:bodyPr>
          <a:lstStyle/>
          <a:p>
            <a:r>
              <a:rPr lang="en-US" sz="2800" dirty="0"/>
              <a:t>Activities citizens undertake to influence government behavior</a:t>
            </a:r>
          </a:p>
          <a:p>
            <a:pPr lvl="1"/>
            <a:r>
              <a:rPr lang="en-US" sz="2400" dirty="0"/>
              <a:t>Voting</a:t>
            </a:r>
          </a:p>
          <a:p>
            <a:pPr lvl="1"/>
            <a:r>
              <a:rPr lang="en-US" sz="2400" dirty="0"/>
              <a:t>Write Representatives or address public forum</a:t>
            </a:r>
          </a:p>
          <a:p>
            <a:pPr lvl="1"/>
            <a:r>
              <a:rPr lang="en-US" sz="2400" dirty="0"/>
              <a:t>Sign petitions</a:t>
            </a:r>
          </a:p>
          <a:p>
            <a:pPr lvl="1"/>
            <a:r>
              <a:rPr lang="en-US" sz="2400" dirty="0"/>
              <a:t>Boycott</a:t>
            </a:r>
          </a:p>
          <a:p>
            <a:pPr lvl="1"/>
            <a:r>
              <a:rPr lang="en-US" sz="2400" dirty="0"/>
              <a:t>Protest</a:t>
            </a:r>
          </a:p>
          <a:p>
            <a:pPr lvl="2"/>
            <a:r>
              <a:rPr lang="en-US" sz="2000" dirty="0"/>
              <a:t>Legal/illegal</a:t>
            </a:r>
          </a:p>
          <a:p>
            <a:pPr lvl="2"/>
            <a:r>
              <a:rPr lang="en-US" sz="2000" dirty="0"/>
              <a:t>Violent/non-violent</a:t>
            </a:r>
          </a:p>
          <a:p>
            <a:pPr lvl="3"/>
            <a:endParaRPr lang="en-US" sz="1800" dirty="0"/>
          </a:p>
        </p:txBody>
      </p:sp>
      <p:pic>
        <p:nvPicPr>
          <p:cNvPr id="6" name="Picture 7" descr="http://www.dadalos.org/politik_int/images/systemtheorie_east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568" y="1902369"/>
            <a:ext cx="4938696" cy="2789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Placeholder 5"/>
          <p:cNvPicPr>
            <a:picLocks noChangeAspect="1"/>
          </p:cNvPicPr>
          <p:nvPr/>
        </p:nvPicPr>
        <p:blipFill>
          <a:blip r:embed="rId3">
            <a:extLst>
              <a:ext uri="{28A0092B-C50C-407E-A947-70E740481C1C}">
                <a14:useLocalDpi xmlns:a14="http://schemas.microsoft.com/office/drawing/2010/main" val="0"/>
              </a:ext>
            </a:extLst>
          </a:blip>
          <a:srcRect l="2103" r="2103"/>
          <a:stretch>
            <a:fillRect/>
          </a:stretch>
        </p:blipFill>
        <p:spPr>
          <a:xfrm>
            <a:off x="6577567" y="2364125"/>
            <a:ext cx="4938697" cy="4381731"/>
          </a:xfrm>
          <a:prstGeom prst="rect">
            <a:avLst/>
          </a:prstGeom>
        </p:spPr>
      </p:pic>
      <p:pic>
        <p:nvPicPr>
          <p:cNvPr id="12" name="Picture 10" descr="http://www.pewinternet.org/~/media/37C4643258B745A794DCDDC3FA97C17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7567" y="2364125"/>
            <a:ext cx="5598759" cy="438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41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21" name="Picture 2" descr="Image result for NON VIOLENT POLITICAL ACTION">
            <a:extLst>
              <a:ext uri="{FF2B5EF4-FFF2-40B4-BE49-F238E27FC236}">
                <a16:creationId xmlns:a16="http://schemas.microsoft.com/office/drawing/2014/main" id="{099D362E-405B-447F-A340-7058B35D7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494" y="3996938"/>
            <a:ext cx="4199617" cy="16424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solidFill>
            <a:schemeClr val="bg2">
              <a:lumMod val="75000"/>
            </a:schemeClr>
          </a:solidFill>
        </p:spPr>
        <p:txBody>
          <a:bodyPr/>
          <a:lstStyle/>
          <a:p>
            <a:pPr algn="ctr"/>
            <a:r>
              <a:rPr lang="en-US" b="1" dirty="0">
                <a:solidFill>
                  <a:srgbClr val="FFFF00"/>
                </a:solidFill>
              </a:rPr>
              <a:t>Civil disobedience</a:t>
            </a:r>
          </a:p>
        </p:txBody>
      </p:sp>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sp>
        <p:nvSpPr>
          <p:cNvPr id="5" name="Content Placeholder 4"/>
          <p:cNvSpPr>
            <a:spLocks noGrp="1"/>
          </p:cNvSpPr>
          <p:nvPr>
            <p:ph sz="half" idx="2"/>
          </p:nvPr>
        </p:nvSpPr>
        <p:spPr>
          <a:xfrm>
            <a:off x="110418" y="1871511"/>
            <a:ext cx="3955076" cy="4917757"/>
          </a:xfrm>
        </p:spPr>
        <p:txBody>
          <a:bodyPr>
            <a:normAutofit/>
          </a:bodyPr>
          <a:lstStyle/>
          <a:p>
            <a:r>
              <a:rPr lang="en-US" sz="2400" dirty="0"/>
              <a:t>a public, non-violent and conscientious breach of law undertaken with the aim of bringing about a change in  laws or government policies</a:t>
            </a:r>
          </a:p>
          <a:p>
            <a:endParaRPr lang="en-US" sz="800" b="1" dirty="0"/>
          </a:p>
          <a:p>
            <a:r>
              <a:rPr lang="en-US" sz="2400" b="1" dirty="0"/>
              <a:t>Cases</a:t>
            </a:r>
            <a:r>
              <a:rPr lang="en-US" sz="2400" dirty="0"/>
              <a:t>:</a:t>
            </a:r>
          </a:p>
          <a:p>
            <a:pPr lvl="2"/>
            <a:r>
              <a:rPr lang="en-US" sz="2000" b="1" dirty="0">
                <a:solidFill>
                  <a:srgbClr val="FFFF00"/>
                </a:solidFill>
              </a:rPr>
              <a:t>Boston Tea Party </a:t>
            </a:r>
          </a:p>
          <a:p>
            <a:pPr lvl="2"/>
            <a:r>
              <a:rPr lang="en-US" sz="2000" dirty="0"/>
              <a:t>Mahatma Gandhi’s </a:t>
            </a:r>
            <a:r>
              <a:rPr lang="en-US" sz="2000" b="1" dirty="0">
                <a:solidFill>
                  <a:srgbClr val="FFFF00"/>
                </a:solidFill>
              </a:rPr>
              <a:t>Salt March</a:t>
            </a:r>
            <a:r>
              <a:rPr lang="en-US" sz="2000" dirty="0"/>
              <a:t>: 80,000 arrested for making salt from the sea</a:t>
            </a:r>
            <a:endParaRPr lang="en-US" sz="2000" b="1" i="1" dirty="0"/>
          </a:p>
          <a:p>
            <a:pPr lvl="2"/>
            <a:r>
              <a:rPr lang="en-US" sz="2000" b="1" dirty="0">
                <a:solidFill>
                  <a:srgbClr val="FFFF00"/>
                </a:solidFill>
              </a:rPr>
              <a:t>Suffragists</a:t>
            </a:r>
            <a:r>
              <a:rPr lang="en-US" sz="2000" dirty="0"/>
              <a:t> illegal ballots </a:t>
            </a:r>
          </a:p>
          <a:p>
            <a:pPr lvl="2"/>
            <a:r>
              <a:rPr lang="en-US" sz="2000" b="1" dirty="0">
                <a:solidFill>
                  <a:srgbClr val="FFFF00"/>
                </a:solidFill>
              </a:rPr>
              <a:t>Sit-Ins</a:t>
            </a:r>
            <a:r>
              <a:rPr lang="en-US" sz="2000" dirty="0"/>
              <a:t> at Whites-only lunch counter </a:t>
            </a:r>
          </a:p>
        </p:txBody>
      </p:sp>
      <p:sp>
        <p:nvSpPr>
          <p:cNvPr id="4" name="Rectangle 3">
            <a:extLst>
              <a:ext uri="{FF2B5EF4-FFF2-40B4-BE49-F238E27FC236}">
                <a16:creationId xmlns:a16="http://schemas.microsoft.com/office/drawing/2014/main" id="{1BFCA89F-2660-42C4-9B6C-3B25CDFC2606}"/>
              </a:ext>
            </a:extLst>
          </p:cNvPr>
          <p:cNvSpPr/>
          <p:nvPr/>
        </p:nvSpPr>
        <p:spPr>
          <a:xfrm>
            <a:off x="5925880" y="6598053"/>
            <a:ext cx="2436885" cy="215444"/>
          </a:xfrm>
          <a:prstGeom prst="rect">
            <a:avLst/>
          </a:prstGeom>
        </p:spPr>
        <p:txBody>
          <a:bodyPr wrap="none">
            <a:spAutoFit/>
          </a:bodyPr>
          <a:lstStyle/>
          <a:p>
            <a:pPr algn="r"/>
            <a:r>
              <a:rPr lang="en-US" sz="800" dirty="0">
                <a:hlinkClick r:id="rId3">
                  <a:extLst>
                    <a:ext uri="{A12FA001-AC4F-418D-AE19-62706E023703}">
                      <ahyp:hlinkClr xmlns:ahyp="http://schemas.microsoft.com/office/drawing/2018/hyperlinkcolor" val="tx"/>
                    </a:ext>
                  </a:extLst>
                </a:hlinkClick>
              </a:rPr>
              <a:t>https://plato.stanford.edu/entries/civil-disobedience/</a:t>
            </a:r>
            <a:r>
              <a:rPr lang="en-US" sz="800" dirty="0"/>
              <a:t> </a:t>
            </a:r>
          </a:p>
        </p:txBody>
      </p:sp>
      <p:pic>
        <p:nvPicPr>
          <p:cNvPr id="2052" name="Picture 4" descr="Blog Archive CIVIL DISOBEDIENCE — Thoreau, Snowden, and the Booz -">
            <a:extLst>
              <a:ext uri="{FF2B5EF4-FFF2-40B4-BE49-F238E27FC236}">
                <a16:creationId xmlns:a16="http://schemas.microsoft.com/office/drawing/2014/main" id="{5FEC4820-4CD1-416F-BB11-4D28FBBCC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5494" y="1924960"/>
            <a:ext cx="3353188" cy="20119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Boston Tea Party, 1773 Photograph by Granger">
            <a:extLst>
              <a:ext uri="{FF2B5EF4-FFF2-40B4-BE49-F238E27FC236}">
                <a16:creationId xmlns:a16="http://schemas.microsoft.com/office/drawing/2014/main" id="{F1BEE87F-1619-4829-95D3-9A9FB24647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0293" y="1924960"/>
            <a:ext cx="22860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0F8B9A9-F9D8-4B30-85AB-C6CA8A85DCE8}"/>
              </a:ext>
            </a:extLst>
          </p:cNvPr>
          <p:cNvPicPr>
            <a:picLocks noChangeAspect="1"/>
          </p:cNvPicPr>
          <p:nvPr/>
        </p:nvPicPr>
        <p:blipFill>
          <a:blip r:embed="rId6"/>
          <a:stretch>
            <a:fillRect/>
          </a:stretch>
        </p:blipFill>
        <p:spPr>
          <a:xfrm>
            <a:off x="4065494" y="3989860"/>
            <a:ext cx="4199617" cy="2330541"/>
          </a:xfrm>
          <a:prstGeom prst="rect">
            <a:avLst/>
          </a:prstGeom>
        </p:spPr>
      </p:pic>
      <p:sp>
        <p:nvSpPr>
          <p:cNvPr id="15" name="TextBox 14">
            <a:extLst>
              <a:ext uri="{FF2B5EF4-FFF2-40B4-BE49-F238E27FC236}">
                <a16:creationId xmlns:a16="http://schemas.microsoft.com/office/drawing/2014/main" id="{FA6BF806-9B51-4AA0-96CB-2BB2A2A5C299}"/>
              </a:ext>
            </a:extLst>
          </p:cNvPr>
          <p:cNvSpPr txBox="1"/>
          <p:nvPr/>
        </p:nvSpPr>
        <p:spPr>
          <a:xfrm>
            <a:off x="2543813" y="6586390"/>
            <a:ext cx="6144208" cy="215444"/>
          </a:xfrm>
          <a:prstGeom prst="rect">
            <a:avLst/>
          </a:prstGeom>
          <a:noFill/>
        </p:spPr>
        <p:txBody>
          <a:bodyPr wrap="square">
            <a:spAutoFit/>
          </a:bodyPr>
          <a:lstStyle/>
          <a:p>
            <a:r>
              <a:rPr lang="en-US" sz="800" dirty="0"/>
              <a:t>https://www.storyboardthat.com/storyboards/631d07b5/salt-march</a:t>
            </a:r>
          </a:p>
        </p:txBody>
      </p:sp>
      <p:pic>
        <p:nvPicPr>
          <p:cNvPr id="16" name="Picture 15">
            <a:extLst>
              <a:ext uri="{FF2B5EF4-FFF2-40B4-BE49-F238E27FC236}">
                <a16:creationId xmlns:a16="http://schemas.microsoft.com/office/drawing/2014/main" id="{4553E4F4-DA48-40AA-A611-8568AF76B73C}"/>
              </a:ext>
            </a:extLst>
          </p:cNvPr>
          <p:cNvPicPr>
            <a:picLocks noChangeAspect="1"/>
          </p:cNvPicPr>
          <p:nvPr/>
        </p:nvPicPr>
        <p:blipFill>
          <a:blip r:embed="rId7"/>
          <a:stretch>
            <a:fillRect/>
          </a:stretch>
        </p:blipFill>
        <p:spPr>
          <a:xfrm>
            <a:off x="9767904" y="1912869"/>
            <a:ext cx="2237314" cy="2011913"/>
          </a:xfrm>
          <a:prstGeom prst="rect">
            <a:avLst/>
          </a:prstGeom>
        </p:spPr>
      </p:pic>
      <p:pic>
        <p:nvPicPr>
          <p:cNvPr id="2056" name="Picture 8" descr="What Trump-era protesters can learn from 1960s civil rights sit-ins">
            <a:extLst>
              <a:ext uri="{FF2B5EF4-FFF2-40B4-BE49-F238E27FC236}">
                <a16:creationId xmlns:a16="http://schemas.microsoft.com/office/drawing/2014/main" id="{CBC5A863-6043-4272-8123-881DF0224C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62765" y="3996938"/>
            <a:ext cx="3642453" cy="2058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TM03090430[[fn=Banded]]</Template>
  <TotalTime>167</TotalTime>
  <Words>868</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Verdana</vt:lpstr>
      <vt:lpstr>Wingdings</vt:lpstr>
      <vt:lpstr>Banded</vt:lpstr>
      <vt:lpstr>Pls 2000 power &amp; politics dr. shannon</vt:lpstr>
      <vt:lpstr>Civil Society</vt:lpstr>
      <vt:lpstr>i. Civil society</vt:lpstr>
      <vt:lpstr>Theories of POLITICAL INFLUENCE</vt:lpstr>
      <vt:lpstr>State-society relations</vt:lpstr>
      <vt:lpstr>Interest groups</vt:lpstr>
      <vt:lpstr>Social movements and civil society organizations</vt:lpstr>
      <vt:lpstr>Political participation</vt:lpstr>
      <vt:lpstr>Civil disobedience</vt:lpstr>
      <vt:lpstr>II. Homework case studies</vt:lpstr>
      <vt:lpstr>II. Homework case studies</vt:lpstr>
      <vt:lpstr>II. Homework 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 2000 power &amp; politics</dc:title>
  <dc:creator>Amanda Shannon</dc:creator>
  <cp:lastModifiedBy>Shannon, Vaughn</cp:lastModifiedBy>
  <cp:revision>90</cp:revision>
  <dcterms:created xsi:type="dcterms:W3CDTF">2016-04-05T20:20:23Z</dcterms:created>
  <dcterms:modified xsi:type="dcterms:W3CDTF">2021-10-12T04:11:55Z</dcterms:modified>
</cp:coreProperties>
</file>