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8"/>
  </p:notesMasterIdLst>
  <p:sldIdLst>
    <p:sldId id="256" r:id="rId2"/>
    <p:sldId id="259" r:id="rId3"/>
    <p:sldId id="275" r:id="rId4"/>
    <p:sldId id="309" r:id="rId5"/>
    <p:sldId id="273" r:id="rId6"/>
    <p:sldId id="332" r:id="rId7"/>
    <p:sldId id="335" r:id="rId8"/>
    <p:sldId id="336" r:id="rId9"/>
    <p:sldId id="324" r:id="rId10"/>
    <p:sldId id="342" r:id="rId11"/>
    <p:sldId id="340" r:id="rId12"/>
    <p:sldId id="343" r:id="rId13"/>
    <p:sldId id="323" r:id="rId14"/>
    <p:sldId id="339" r:id="rId15"/>
    <p:sldId id="344" r:id="rId16"/>
    <p:sldId id="29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47" autoAdjust="0"/>
    <p:restoredTop sz="82591"/>
  </p:normalViewPr>
  <p:slideViewPr>
    <p:cSldViewPr snapToGrid="0">
      <p:cViewPr>
        <p:scale>
          <a:sx n="93" d="100"/>
          <a:sy n="93" d="100"/>
        </p:scale>
        <p:origin x="1184"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D99DFD-7B8E-8D4F-839D-63F13B851011}" type="datetimeFigureOut">
              <a:rPr lang="en-US" smtClean="0"/>
              <a:t>10/26/21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72AAD7-9D4D-584F-A153-8F7EC08964A4}" type="slidenum">
              <a:rPr lang="en-US" smtClean="0"/>
              <a:t>‹#›</a:t>
            </a:fld>
            <a:endParaRPr lang="en-US"/>
          </a:p>
        </p:txBody>
      </p:sp>
    </p:spTree>
    <p:extLst>
      <p:ext uri="{BB962C8B-B14F-4D97-AF65-F5344CB8AC3E}">
        <p14:creationId xmlns:p14="http://schemas.microsoft.com/office/powerpoint/2010/main" val="2419961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72AAD7-9D4D-584F-A153-8F7EC08964A4}" type="slidenum">
              <a:rPr lang="en-US" smtClean="0"/>
              <a:t>14</a:t>
            </a:fld>
            <a:endParaRPr lang="en-US"/>
          </a:p>
        </p:txBody>
      </p:sp>
    </p:spTree>
    <p:extLst>
      <p:ext uri="{BB962C8B-B14F-4D97-AF65-F5344CB8AC3E}">
        <p14:creationId xmlns:p14="http://schemas.microsoft.com/office/powerpoint/2010/main" val="2872042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72AAD7-9D4D-584F-A153-8F7EC08964A4}" type="slidenum">
              <a:rPr lang="en-US" smtClean="0"/>
              <a:t>16</a:t>
            </a:fld>
            <a:endParaRPr lang="en-US"/>
          </a:p>
        </p:txBody>
      </p:sp>
    </p:spTree>
    <p:extLst>
      <p:ext uri="{BB962C8B-B14F-4D97-AF65-F5344CB8AC3E}">
        <p14:creationId xmlns:p14="http://schemas.microsoft.com/office/powerpoint/2010/main" val="1843297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15E28C-3C31-4F85-AD2B-0E7EDB828D70}" type="datetimeFigureOut">
              <a:rPr lang="en-US" smtClean="0"/>
              <a:t>10/26/21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101454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5E28C-3C31-4F85-AD2B-0E7EDB828D70}" type="datetimeFigureOut">
              <a:rPr lang="en-US" smtClean="0"/>
              <a:t>10/26/21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2040457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2A15E28C-3C31-4F85-AD2B-0E7EDB828D70}" type="datetimeFigureOut">
              <a:rPr lang="en-US" smtClean="0"/>
              <a:t>10/26/21</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658090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5E28C-3C31-4F85-AD2B-0E7EDB828D70}" type="datetimeFigureOut">
              <a:rPr lang="en-US" smtClean="0"/>
              <a:t>10/26/21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691629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2A15E28C-3C31-4F85-AD2B-0E7EDB828D70}" type="datetimeFigureOut">
              <a:rPr lang="en-US" smtClean="0"/>
              <a:t>10/26/21</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6CB1407-21A7-44B6-BE72-B3E6F041A697}" type="slidenum">
              <a:rPr lang="en-US" smtClean="0"/>
              <a:t>‹#›</a:t>
            </a:fld>
            <a:endParaRPr lang="en-US"/>
          </a:p>
        </p:txBody>
      </p:sp>
    </p:spTree>
    <p:extLst>
      <p:ext uri="{BB962C8B-B14F-4D97-AF65-F5344CB8AC3E}">
        <p14:creationId xmlns:p14="http://schemas.microsoft.com/office/powerpoint/2010/main" val="1442001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15E28C-3C31-4F85-AD2B-0E7EDB828D70}" type="datetimeFigureOut">
              <a:rPr lang="en-US" smtClean="0"/>
              <a:t>10/26/21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7208996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15E28C-3C31-4F85-AD2B-0E7EDB828D70}" type="datetimeFigureOut">
              <a:rPr lang="en-US" smtClean="0"/>
              <a:t>10/26/21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5664279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15E28C-3C31-4F85-AD2B-0E7EDB828D70}" type="datetimeFigureOut">
              <a:rPr lang="en-US" smtClean="0"/>
              <a:t>10/26/21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903613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5E28C-3C31-4F85-AD2B-0E7EDB828D70}" type="datetimeFigureOut">
              <a:rPr lang="en-US" smtClean="0"/>
              <a:t>10/26/21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2735425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A15E28C-3C31-4F85-AD2B-0E7EDB828D70}" type="datetimeFigureOut">
              <a:rPr lang="en-US" smtClean="0"/>
              <a:t>10/26/21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97134398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A15E28C-3C31-4F85-AD2B-0E7EDB828D70}" type="datetimeFigureOut">
              <a:rPr lang="en-US" smtClean="0"/>
              <a:t>10/26/21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273173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2A15E28C-3C31-4F85-AD2B-0E7EDB828D70}" type="datetimeFigureOut">
              <a:rPr lang="en-US" smtClean="0"/>
              <a:t>10/26/21</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6CB1407-21A7-44B6-BE72-B3E6F041A697}" type="slidenum">
              <a:rPr lang="en-US" smtClean="0"/>
              <a:t>‹#›</a:t>
            </a:fld>
            <a:endParaRPr lang="en-US"/>
          </a:p>
        </p:txBody>
      </p:sp>
    </p:spTree>
    <p:extLst>
      <p:ext uri="{BB962C8B-B14F-4D97-AF65-F5344CB8AC3E}">
        <p14:creationId xmlns:p14="http://schemas.microsoft.com/office/powerpoint/2010/main" val="10293773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1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37.jpeg"/><Relationship Id="rId9" Type="http://schemas.openxmlformats.org/officeDocument/2006/relationships/image" Target="../media/image42.jpe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9.gif"/><Relationship Id="rId3" Type="http://schemas.openxmlformats.org/officeDocument/2006/relationships/image" Target="../media/image45.jpeg"/><Relationship Id="rId7" Type="http://schemas.openxmlformats.org/officeDocument/2006/relationships/image" Target="../media/image48.jpe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7.jpeg"/><Relationship Id="rId5" Type="http://schemas.openxmlformats.org/officeDocument/2006/relationships/hyperlink" Target="https://www.npr.org/2021/09/08/1035004639/virginia-ready-to-remove-massive-robert-e-lee-statue-following-a-year-of-lawsuit" TargetMode="External"/><Relationship Id="rId10" Type="http://schemas.openxmlformats.org/officeDocument/2006/relationships/image" Target="../media/image51.jpeg"/><Relationship Id="rId4" Type="http://schemas.openxmlformats.org/officeDocument/2006/relationships/image" Target="../media/image46.jpeg"/><Relationship Id="rId9" Type="http://schemas.openxmlformats.org/officeDocument/2006/relationships/image" Target="../media/image5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9.png"/><Relationship Id="rId7" Type="http://schemas.openxmlformats.org/officeDocument/2006/relationships/image" Target="../media/image17.jpe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39635" y="2071771"/>
            <a:ext cx="11471565" cy="1739347"/>
          </a:xfrm>
        </p:spPr>
        <p:txBody>
          <a:bodyPr>
            <a:normAutofit/>
          </a:bodyPr>
          <a:lstStyle/>
          <a:p>
            <a:r>
              <a:rPr lang="en-US" sz="3200" b="1" dirty="0"/>
              <a:t>Pls 2000</a:t>
            </a:r>
            <a:br>
              <a:rPr lang="en-US" sz="3200" b="1" dirty="0"/>
            </a:br>
            <a:r>
              <a:rPr lang="en-US" sz="3200" b="1" dirty="0"/>
              <a:t>power &amp; politics</a:t>
            </a:r>
            <a:br>
              <a:rPr lang="en-US" sz="4000" b="1" dirty="0"/>
            </a:br>
            <a:r>
              <a:rPr lang="en-US" sz="1600" b="1" dirty="0"/>
              <a:t>dr. </a:t>
            </a:r>
            <a:r>
              <a:rPr lang="en-US" sz="1600" b="1" dirty="0" err="1"/>
              <a:t>shannon</a:t>
            </a:r>
            <a:endParaRPr lang="en-US" sz="1600" b="1" dirty="0"/>
          </a:p>
        </p:txBody>
      </p:sp>
      <p:sp>
        <p:nvSpPr>
          <p:cNvPr id="3" name="Subtitle 2"/>
          <p:cNvSpPr>
            <a:spLocks noGrp="1"/>
          </p:cNvSpPr>
          <p:nvPr>
            <p:ph type="subTitle" idx="1"/>
          </p:nvPr>
        </p:nvSpPr>
        <p:spPr>
          <a:xfrm>
            <a:off x="1524000" y="4446732"/>
            <a:ext cx="9144000" cy="1309255"/>
          </a:xfrm>
        </p:spPr>
        <p:txBody>
          <a:bodyPr>
            <a:normAutofit/>
          </a:bodyPr>
          <a:lstStyle/>
          <a:p>
            <a:r>
              <a:rPr lang="en-US" sz="3200" b="1" dirty="0"/>
              <a:t>Identity Politics I: </a:t>
            </a:r>
          </a:p>
          <a:p>
            <a:r>
              <a:rPr lang="en-US" sz="3200" dirty="0"/>
              <a:t>Race and Ethnicity</a:t>
            </a:r>
          </a:p>
        </p:txBody>
      </p:sp>
    </p:spTree>
    <p:extLst>
      <p:ext uri="{BB962C8B-B14F-4D97-AF65-F5344CB8AC3E}">
        <p14:creationId xmlns:p14="http://schemas.microsoft.com/office/powerpoint/2010/main" val="3266485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BLACK POLITICAL THOUGHT</a:t>
            </a:r>
            <a:endParaRPr lang="en-US" dirty="0"/>
          </a:p>
        </p:txBody>
      </p:sp>
      <p:sp>
        <p:nvSpPr>
          <p:cNvPr id="3" name="Content Placeholder 2"/>
          <p:cNvSpPr>
            <a:spLocks noGrp="1"/>
          </p:cNvSpPr>
          <p:nvPr>
            <p:ph idx="1"/>
          </p:nvPr>
        </p:nvSpPr>
        <p:spPr>
          <a:xfrm>
            <a:off x="89424" y="1890387"/>
            <a:ext cx="7918234" cy="4206240"/>
          </a:xfrm>
        </p:spPr>
        <p:txBody>
          <a:bodyPr>
            <a:noAutofit/>
          </a:bodyPr>
          <a:lstStyle/>
          <a:p>
            <a:pPr>
              <a:lnSpc>
                <a:spcPct val="100000"/>
              </a:lnSpc>
              <a:buClrTx/>
            </a:pPr>
            <a:r>
              <a:rPr lang="en-US" altLang="en-US" sz="1600" b="1" dirty="0">
                <a:solidFill>
                  <a:srgbClr val="FFFF00"/>
                </a:solidFill>
                <a:latin typeface="Open Sans" panose="020B0606030504020204" pitchFamily="34" charset="0"/>
                <a:cs typeface="Open Sans" panose="020B0606030504020204" pitchFamily="34" charset="0"/>
              </a:rPr>
              <a:t>BLACK CONSERVATISM</a:t>
            </a:r>
            <a:r>
              <a:rPr lang="en-US" altLang="en-US" sz="1600" dirty="0">
                <a:latin typeface="Open Sans" panose="020B0606030504020204" pitchFamily="34" charset="0"/>
                <a:cs typeface="Open Sans" panose="020B0606030504020204" pitchFamily="34" charset="0"/>
              </a:rPr>
              <a:t>:</a:t>
            </a:r>
            <a:r>
              <a:rPr lang="en-US" altLang="en-US" sz="1600" dirty="0">
                <a:solidFill>
                  <a:srgbClr val="000000"/>
                </a:solidFill>
                <a:latin typeface="Open Sans" panose="020B0606030504020204" pitchFamily="34" charset="0"/>
                <a:cs typeface="Open Sans" panose="020B0606030504020204" pitchFamily="34" charset="0"/>
              </a:rPr>
              <a:t> </a:t>
            </a:r>
            <a:r>
              <a:rPr lang="en-US" altLang="en-US" sz="1800" dirty="0">
                <a:latin typeface="Open Sans" panose="020B0606030504020204" pitchFamily="34" charset="0"/>
                <a:cs typeface="Open Sans" panose="020B0606030504020204" pitchFamily="34" charset="0"/>
              </a:rPr>
              <a:t>locates black inequality in the behavioral or attitudinal pathologies of African Americans and stresses the significance of moral and personal characteristics.</a:t>
            </a:r>
          </a:p>
          <a:p>
            <a:pPr>
              <a:lnSpc>
                <a:spcPct val="100000"/>
              </a:lnSpc>
              <a:buClrTx/>
            </a:pPr>
            <a:r>
              <a:rPr lang="en-US" altLang="en-US" sz="1800" dirty="0">
                <a:latin typeface="Open Sans" panose="020B0606030504020204" pitchFamily="34" charset="0"/>
                <a:cs typeface="Open Sans" panose="020B0606030504020204" pitchFamily="34" charset="0"/>
              </a:rPr>
              <a:t>self-reliance and assimilation into a colorless society shunning government assistance in favor of economic strategies of self-help </a:t>
            </a:r>
          </a:p>
          <a:p>
            <a:pPr>
              <a:lnSpc>
                <a:spcPct val="100000"/>
              </a:lnSpc>
              <a:buClrTx/>
            </a:pPr>
            <a:r>
              <a:rPr lang="en-US" altLang="en-US" sz="1800" dirty="0">
                <a:latin typeface="Open Sans" panose="020B0606030504020204" pitchFamily="34" charset="0"/>
                <a:cs typeface="Open Sans" panose="020B0606030504020204" pitchFamily="34" charset="0"/>
              </a:rPr>
              <a:t>Distrustful of the state and rejects policy strategies that diminish the African Americans by allowing a perception of undeserved benefits. </a:t>
            </a:r>
          </a:p>
          <a:p>
            <a:pPr>
              <a:lnSpc>
                <a:spcPct val="100000"/>
              </a:lnSpc>
              <a:buClrTx/>
            </a:pPr>
            <a:r>
              <a:rPr lang="en-US" altLang="en-US" sz="1800" dirty="0">
                <a:latin typeface="Open Sans" panose="020B0606030504020204" pitchFamily="34" charset="0"/>
                <a:cs typeface="Open Sans" panose="020B0606030504020204" pitchFamily="34" charset="0"/>
              </a:rPr>
              <a:t>Rooted in a history of racial uplift,  a belief that African Americans must fortify their moral and economic strength to compete in the American meritocracy.</a:t>
            </a:r>
          </a:p>
          <a:p>
            <a:pPr lvl="1">
              <a:lnSpc>
                <a:spcPct val="100000"/>
              </a:lnSpc>
              <a:buClrTx/>
            </a:pPr>
            <a:r>
              <a:rPr lang="en-US" altLang="en-US" sz="1800" b="1" dirty="0">
                <a:solidFill>
                  <a:srgbClr val="FFFF00"/>
                </a:solidFill>
                <a:latin typeface="Open Sans" panose="020B0606030504020204" pitchFamily="34" charset="0"/>
                <a:cs typeface="Open Sans" panose="020B0606030504020204" pitchFamily="34" charset="0"/>
              </a:rPr>
              <a:t>Booker T. Washington</a:t>
            </a:r>
            <a:r>
              <a:rPr lang="en-US" altLang="en-US" sz="1800" dirty="0">
                <a:latin typeface="Open Sans" panose="020B0606030504020204" pitchFamily="34" charset="0"/>
                <a:cs typeface="Open Sans" panose="020B0606030504020204" pitchFamily="34" charset="0"/>
              </a:rPr>
              <a:t>: “Cast Down Your Bucket Where You Are”</a:t>
            </a:r>
          </a:p>
          <a:p>
            <a:pPr lvl="2">
              <a:lnSpc>
                <a:spcPct val="100000"/>
              </a:lnSpc>
              <a:buClrTx/>
            </a:pPr>
            <a:r>
              <a:rPr lang="en-US" altLang="en-US" sz="1600" dirty="0" err="1">
                <a:latin typeface="Open Sans" panose="020B0606030504020204" pitchFamily="34" charset="0"/>
                <a:cs typeface="Open Sans" panose="020B0606030504020204" pitchFamily="34" charset="0"/>
              </a:rPr>
              <a:t>Accomodationist</a:t>
            </a:r>
            <a:r>
              <a:rPr lang="en-US" altLang="en-US" sz="1600" dirty="0">
                <a:latin typeface="Open Sans" panose="020B0606030504020204" pitchFamily="34" charset="0"/>
                <a:cs typeface="Open Sans" panose="020B0606030504020204" pitchFamily="34" charset="0"/>
              </a:rPr>
              <a:t> philosophy to instill a work ethic and manual                                            with the promise of making African Americans profitable members of society. Emphases on thrift, industriousness, and moral character. </a:t>
            </a:r>
            <a:endParaRPr lang="en-US" altLang="en-US" sz="1600" dirty="0"/>
          </a:p>
          <a:p>
            <a:pPr>
              <a:lnSpc>
                <a:spcPct val="100000"/>
              </a:lnSpc>
              <a:buClrTx/>
            </a:pPr>
            <a:endParaRPr kumimoji="0" lang="en-US" altLang="en-US" sz="1800" b="1" i="0" u="none" strike="noStrike" cap="none" normalizeH="0" baseline="0" dirty="0">
              <a:ln>
                <a:noFill/>
              </a:ln>
              <a:solidFill>
                <a:srgbClr val="FFFF00"/>
              </a:solidFill>
              <a:effectLst/>
              <a:latin typeface="Open Sans" panose="020B0606030504020204" pitchFamily="34" charset="0"/>
              <a:cs typeface="Open Sans" panose="020B0606030504020204" pitchFamily="34" charset="0"/>
            </a:endParaRPr>
          </a:p>
          <a:p>
            <a:pPr lvl="1"/>
            <a:endParaRPr lang="en-US" altLang="en-US" sz="3000" dirty="0"/>
          </a:p>
          <a:p>
            <a:endParaRPr lang="en-US" altLang="en-US" sz="3200" dirty="0"/>
          </a:p>
          <a:p>
            <a:pPr lvl="1"/>
            <a:endParaRPr lang="en-US" altLang="en-US" sz="800" dirty="0"/>
          </a:p>
          <a:p>
            <a:endParaRPr lang="en-US" sz="2400" dirty="0"/>
          </a:p>
        </p:txBody>
      </p:sp>
      <p:sp>
        <p:nvSpPr>
          <p:cNvPr id="4" name="AutoShape 2" descr="There is a wide and persistent gap in wealth between white and black families.">
            <a:extLst>
              <a:ext uri="{FF2B5EF4-FFF2-40B4-BE49-F238E27FC236}">
                <a16:creationId xmlns:a16="http://schemas.microsoft.com/office/drawing/2014/main" id="{8FBC8906-C884-4C6A-B2FA-0C2E7F3E817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2">
            <a:extLst>
              <a:ext uri="{FF2B5EF4-FFF2-40B4-BE49-F238E27FC236}">
                <a16:creationId xmlns:a16="http://schemas.microsoft.com/office/drawing/2014/main" id="{3128173F-CC03-4F99-B6A5-2DFBFE9B0AF0}"/>
              </a:ext>
            </a:extLst>
          </p:cNvPr>
          <p:cNvSpPr txBox="1">
            <a:spLocks/>
          </p:cNvSpPr>
          <p:nvPr/>
        </p:nvSpPr>
        <p:spPr>
          <a:xfrm>
            <a:off x="59674" y="1873794"/>
            <a:ext cx="7077974" cy="498420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lvl="1"/>
            <a:endParaRPr lang="en-US" sz="1400" dirty="0"/>
          </a:p>
          <a:p>
            <a:pPr lvl="1"/>
            <a:endParaRPr lang="en-US" sz="1400" dirty="0">
              <a:latin typeface="arial" panose="020B0604020202020204" pitchFamily="34" charset="0"/>
            </a:endParaRPr>
          </a:p>
        </p:txBody>
      </p:sp>
      <p:pic>
        <p:nvPicPr>
          <p:cNvPr id="10" name="Picture 9">
            <a:extLst>
              <a:ext uri="{FF2B5EF4-FFF2-40B4-BE49-F238E27FC236}">
                <a16:creationId xmlns:a16="http://schemas.microsoft.com/office/drawing/2014/main" id="{8ECB1BB8-11B5-4D38-88AC-BC2F02B4255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40291" y="1897253"/>
            <a:ext cx="4129112" cy="2654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a:extLst>
              <a:ext uri="{FF2B5EF4-FFF2-40B4-BE49-F238E27FC236}">
                <a16:creationId xmlns:a16="http://schemas.microsoft.com/office/drawing/2014/main" id="{CADB6DEB-D22A-4CD5-A819-844FB143B997}"/>
              </a:ext>
            </a:extLst>
          </p:cNvPr>
          <p:cNvSpPr txBox="1"/>
          <p:nvPr/>
        </p:nvSpPr>
        <p:spPr>
          <a:xfrm>
            <a:off x="3910327" y="6642556"/>
            <a:ext cx="6094520" cy="215444"/>
          </a:xfrm>
          <a:prstGeom prst="rect">
            <a:avLst/>
          </a:prstGeom>
          <a:noFill/>
        </p:spPr>
        <p:txBody>
          <a:bodyPr wrap="square">
            <a:spAutoFit/>
          </a:bodyPr>
          <a:lstStyle/>
          <a:p>
            <a:pPr algn="ctr"/>
            <a:r>
              <a:rPr lang="en-US" sz="800" dirty="0"/>
              <a:t>https://slate.com/culture/2021/06/woke-critical-race-theory-definition-history-meaningless.html</a:t>
            </a:r>
          </a:p>
        </p:txBody>
      </p:sp>
      <p:sp>
        <p:nvSpPr>
          <p:cNvPr id="15" name="TextBox 14">
            <a:extLst>
              <a:ext uri="{FF2B5EF4-FFF2-40B4-BE49-F238E27FC236}">
                <a16:creationId xmlns:a16="http://schemas.microsoft.com/office/drawing/2014/main" id="{65D9B602-669A-42E3-B483-656E02C63AD4}"/>
              </a:ext>
            </a:extLst>
          </p:cNvPr>
          <p:cNvSpPr txBox="1"/>
          <p:nvPr/>
        </p:nvSpPr>
        <p:spPr>
          <a:xfrm>
            <a:off x="5289083" y="6642556"/>
            <a:ext cx="6780320" cy="215444"/>
          </a:xfrm>
          <a:prstGeom prst="rect">
            <a:avLst/>
          </a:prstGeom>
          <a:noFill/>
        </p:spPr>
        <p:txBody>
          <a:bodyPr wrap="square">
            <a:spAutoFit/>
          </a:bodyPr>
          <a:lstStyle/>
          <a:p>
            <a:pPr algn="r"/>
            <a:r>
              <a:rPr lang="en-US" sz="800" dirty="0"/>
              <a:t>https://journals.sagepub.com/doi/abs/10.1177/0090591710366379</a:t>
            </a:r>
          </a:p>
        </p:txBody>
      </p:sp>
      <p:sp>
        <p:nvSpPr>
          <p:cNvPr id="12" name="Frame 11">
            <a:extLst>
              <a:ext uri="{FF2B5EF4-FFF2-40B4-BE49-F238E27FC236}">
                <a16:creationId xmlns:a16="http://schemas.microsoft.com/office/drawing/2014/main" id="{65C1BBC5-A2BB-4EC4-B54C-214974792C20}"/>
              </a:ext>
            </a:extLst>
          </p:cNvPr>
          <p:cNvSpPr/>
          <p:nvPr/>
        </p:nvSpPr>
        <p:spPr>
          <a:xfrm>
            <a:off x="9624481" y="2769416"/>
            <a:ext cx="629653" cy="27067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 name="Picture 4" descr="Booker T. Washington Quotes. QuotesGram">
            <a:extLst>
              <a:ext uri="{FF2B5EF4-FFF2-40B4-BE49-F238E27FC236}">
                <a16:creationId xmlns:a16="http://schemas.microsoft.com/office/drawing/2014/main" id="{9141ACDE-C3B8-42E6-9049-90A879D927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0291" y="4643999"/>
            <a:ext cx="4129112" cy="194311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5C27F5B-472C-4C90-A9E4-0879C86ADC13}"/>
              </a:ext>
            </a:extLst>
          </p:cNvPr>
          <p:cNvSpPr txBox="1"/>
          <p:nvPr/>
        </p:nvSpPr>
        <p:spPr>
          <a:xfrm>
            <a:off x="-600121" y="6642556"/>
            <a:ext cx="6094520" cy="215444"/>
          </a:xfrm>
          <a:prstGeom prst="rect">
            <a:avLst/>
          </a:prstGeom>
          <a:noFill/>
        </p:spPr>
        <p:txBody>
          <a:bodyPr wrap="square">
            <a:spAutoFit/>
          </a:bodyPr>
          <a:lstStyle/>
          <a:p>
            <a:pPr algn="r"/>
            <a:r>
              <a:rPr lang="en-US" sz="800" dirty="0"/>
              <a:t>https://go.gale.com/ps/i.do?p=GVRL&amp;u=dayt38887&amp;id=GALE|CX3444701016&amp;v=2.1&amp;it=r&amp;sid=bookmark-GVRL&amp;asid=64a84770</a:t>
            </a:r>
          </a:p>
        </p:txBody>
      </p:sp>
    </p:spTree>
    <p:extLst>
      <p:ext uri="{BB962C8B-B14F-4D97-AF65-F5344CB8AC3E}">
        <p14:creationId xmlns:p14="http://schemas.microsoft.com/office/powerpoint/2010/main" val="426408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3648" y="256019"/>
            <a:ext cx="7502652" cy="1508760"/>
          </a:xfrm>
          <a:solidFill>
            <a:schemeClr val="bg2">
              <a:lumMod val="75000"/>
            </a:schemeClr>
          </a:solidFill>
        </p:spPr>
        <p:txBody>
          <a:bodyPr>
            <a:normAutofit/>
          </a:bodyPr>
          <a:lstStyle/>
          <a:p>
            <a:pPr algn="ctr"/>
            <a:r>
              <a:rPr lang="en-US" b="1" dirty="0">
                <a:solidFill>
                  <a:srgbClr val="FFFF00"/>
                </a:solidFill>
              </a:rPr>
              <a:t>Black nationalism</a:t>
            </a:r>
            <a:endParaRPr lang="en-US" sz="1100" i="1" dirty="0">
              <a:solidFill>
                <a:schemeClr val="tx1"/>
              </a:solidFill>
            </a:endParaRPr>
          </a:p>
        </p:txBody>
      </p:sp>
      <p:sp>
        <p:nvSpPr>
          <p:cNvPr id="3" name="Content Placeholder 2"/>
          <p:cNvSpPr>
            <a:spLocks noGrp="1"/>
          </p:cNvSpPr>
          <p:nvPr>
            <p:ph idx="1"/>
          </p:nvPr>
        </p:nvSpPr>
        <p:spPr>
          <a:xfrm>
            <a:off x="68152" y="1881902"/>
            <a:ext cx="5892073" cy="4976098"/>
          </a:xfrm>
        </p:spPr>
        <p:txBody>
          <a:bodyPr>
            <a:noAutofit/>
          </a:bodyPr>
          <a:lstStyle/>
          <a:p>
            <a:pPr>
              <a:lnSpc>
                <a:spcPct val="100000"/>
              </a:lnSpc>
              <a:buClrTx/>
            </a:pPr>
            <a:r>
              <a:rPr lang="en-US" altLang="en-US" sz="1800" dirty="0">
                <a:latin typeface="Open Sans" panose="020B0606030504020204" pitchFamily="34" charset="0"/>
                <a:cs typeface="Open Sans" panose="020B0606030504020204" pitchFamily="34" charset="0"/>
              </a:rPr>
              <a:t>advocates of consciousness and </a:t>
            </a:r>
            <a:r>
              <a:rPr lang="en-US" altLang="en-US" sz="1800" dirty="0" err="1">
                <a:latin typeface="Open Sans" panose="020B0606030504020204" pitchFamily="34" charset="0"/>
                <a:cs typeface="Open Sans" panose="020B0606030504020204" pitchFamily="34" charset="0"/>
              </a:rPr>
              <a:t>solidaritism</a:t>
            </a:r>
            <a:r>
              <a:rPr lang="en-US" altLang="en-US" sz="1800" dirty="0">
                <a:latin typeface="Open Sans" panose="020B0606030504020204" pitchFamily="34" charset="0"/>
                <a:cs typeface="Open Sans" panose="020B0606030504020204" pitchFamily="34" charset="0"/>
              </a:rPr>
              <a:t> while pushing for some form of cultural, social, economic,   and political autonomy even separatism for Blacks</a:t>
            </a:r>
          </a:p>
          <a:p>
            <a:pPr lvl="1">
              <a:lnSpc>
                <a:spcPct val="100000"/>
              </a:lnSpc>
              <a:buClrTx/>
            </a:pPr>
            <a:r>
              <a:rPr lang="en-US" altLang="en-US" sz="1800" dirty="0">
                <a:latin typeface="Open Sans" panose="020B0606030504020204" pitchFamily="34" charset="0"/>
                <a:cs typeface="Open Sans" panose="020B0606030504020204" pitchFamily="34" charset="0"/>
              </a:rPr>
              <a:t>Perceives whites as resistant to black equality, articulates a language of self-determination and racial pride, and insists on African-American self-reliance through the creation of separate  institutions such as schools, churches, political parties, and businesses.</a:t>
            </a:r>
          </a:p>
          <a:p>
            <a:pPr lvl="2">
              <a:lnSpc>
                <a:spcPct val="100000"/>
              </a:lnSpc>
              <a:buClrTx/>
            </a:pPr>
            <a:r>
              <a:rPr lang="en-US" altLang="en-US" sz="1600" b="1" dirty="0">
                <a:solidFill>
                  <a:srgbClr val="FFFF00"/>
                </a:solidFill>
                <a:latin typeface="Open Sans" panose="020B0606030504020204" pitchFamily="34" charset="0"/>
                <a:cs typeface="Open Sans" panose="020B0606030504020204" pitchFamily="34" charset="0"/>
              </a:rPr>
              <a:t>Marcus Garvey</a:t>
            </a:r>
            <a:r>
              <a:rPr lang="en-US" altLang="en-US" sz="1600" dirty="0">
                <a:latin typeface="Open Sans" panose="020B0606030504020204" pitchFamily="34" charset="0"/>
                <a:cs typeface="Open Sans" panose="020B0606030504020204" pitchFamily="34" charset="0"/>
              </a:rPr>
              <a:t>’s Universal Negro Improvement Association declared the right and necessity of black separation from oppressive polities by through black pride, political representation, cultural icons, and economic institutions. </a:t>
            </a:r>
          </a:p>
          <a:p>
            <a:pPr lvl="2">
              <a:lnSpc>
                <a:spcPct val="100000"/>
              </a:lnSpc>
              <a:buClrTx/>
            </a:pPr>
            <a:r>
              <a:rPr lang="en-US" altLang="en-US" sz="1600" b="1" dirty="0">
                <a:solidFill>
                  <a:srgbClr val="FFFF00"/>
                </a:solidFill>
                <a:latin typeface="Open Sans" panose="020B0606030504020204" pitchFamily="34" charset="0"/>
                <a:cs typeface="Open Sans" panose="020B0606030504020204" pitchFamily="34" charset="0"/>
              </a:rPr>
              <a:t>Black Panthers </a:t>
            </a:r>
            <a:r>
              <a:rPr lang="en-US" altLang="en-US" sz="1600" dirty="0">
                <a:latin typeface="Open Sans" panose="020B0606030504020204" pitchFamily="34" charset="0"/>
                <a:cs typeface="Open Sans" panose="020B0606030504020204" pitchFamily="34" charset="0"/>
              </a:rPr>
              <a:t>advocated development of distinct  black-controlled centers of politics, economics, and culture for addressing black inequality. </a:t>
            </a:r>
          </a:p>
          <a:p>
            <a:pPr>
              <a:lnSpc>
                <a:spcPct val="100000"/>
              </a:lnSpc>
              <a:buClrTx/>
            </a:pPr>
            <a:endParaRPr kumimoji="0" lang="en-US" altLang="en-US" sz="1800" b="1" i="0" u="none" strike="noStrike" cap="none" normalizeH="0" baseline="0" dirty="0">
              <a:ln>
                <a:noFill/>
              </a:ln>
              <a:solidFill>
                <a:srgbClr val="FFFF00"/>
              </a:solidFill>
              <a:effectLst/>
              <a:latin typeface="Open Sans" panose="020B0606030504020204" pitchFamily="34" charset="0"/>
              <a:cs typeface="Open Sans" panose="020B0606030504020204" pitchFamily="34" charset="0"/>
            </a:endParaRPr>
          </a:p>
          <a:p>
            <a:pPr>
              <a:lnSpc>
                <a:spcPct val="100000"/>
              </a:lnSpc>
              <a:buClrTx/>
            </a:pPr>
            <a:endParaRPr lang="en-US" sz="1400" dirty="0"/>
          </a:p>
        </p:txBody>
      </p:sp>
      <p:sp>
        <p:nvSpPr>
          <p:cNvPr id="6" name="AutoShape 2" descr="Image result for identity poli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7" descr="Image result for identity politic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Image result for identity politic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C5FB2604-33BF-43CF-940F-787B672D58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61118" y="1877746"/>
            <a:ext cx="3975279" cy="2654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Frame 10">
            <a:extLst>
              <a:ext uri="{FF2B5EF4-FFF2-40B4-BE49-F238E27FC236}">
                <a16:creationId xmlns:a16="http://schemas.microsoft.com/office/drawing/2014/main" id="{74E27195-2E30-41F3-A621-39C8508944DC}"/>
              </a:ext>
            </a:extLst>
          </p:cNvPr>
          <p:cNvSpPr/>
          <p:nvPr/>
        </p:nvSpPr>
        <p:spPr>
          <a:xfrm>
            <a:off x="8884650" y="3069506"/>
            <a:ext cx="541984" cy="35949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Picture 2" descr="Black separatism - Wikipedia">
            <a:extLst>
              <a:ext uri="{FF2B5EF4-FFF2-40B4-BE49-F238E27FC236}">
                <a16:creationId xmlns:a16="http://schemas.microsoft.com/office/drawing/2014/main" id="{F6F03332-B683-4D8C-8485-B599E303B1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5552" y="4440973"/>
            <a:ext cx="4520846" cy="21610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Marcus Garvey&amp;#39;s legacy sparks race debate in Broward County - South Florida  Sun-Sentinel">
            <a:extLst>
              <a:ext uri="{FF2B5EF4-FFF2-40B4-BE49-F238E27FC236}">
                <a16:creationId xmlns:a16="http://schemas.microsoft.com/office/drawing/2014/main" id="{D5C6DD14-95DA-4569-81D8-35CFCD9113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6528" y="1917289"/>
            <a:ext cx="2124591" cy="257510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The Black Panther Party is Founded - African American Registry">
            <a:extLst>
              <a:ext uri="{FF2B5EF4-FFF2-40B4-BE49-F238E27FC236}">
                <a16:creationId xmlns:a16="http://schemas.microsoft.com/office/drawing/2014/main" id="{1D33D5FE-E728-4BB2-B0DE-8EC110AD6C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6527" y="4466685"/>
            <a:ext cx="1579024" cy="2161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319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US" b="1" dirty="0">
                <a:solidFill>
                  <a:srgbClr val="FFFF00"/>
                </a:solidFill>
              </a:rPr>
              <a:t>Liberal </a:t>
            </a:r>
            <a:r>
              <a:rPr lang="en-US" b="1" dirty="0" err="1">
                <a:solidFill>
                  <a:srgbClr val="FFFF00"/>
                </a:solidFill>
              </a:rPr>
              <a:t>integrationism</a:t>
            </a:r>
            <a:endParaRPr lang="en-US" dirty="0">
              <a:solidFill>
                <a:srgbClr val="FFFF00"/>
              </a:solidFill>
            </a:endParaRPr>
          </a:p>
        </p:txBody>
      </p:sp>
      <p:sp>
        <p:nvSpPr>
          <p:cNvPr id="3" name="Content Placeholder 2"/>
          <p:cNvSpPr>
            <a:spLocks noGrp="1"/>
          </p:cNvSpPr>
          <p:nvPr>
            <p:ph idx="1"/>
          </p:nvPr>
        </p:nvSpPr>
        <p:spPr>
          <a:xfrm>
            <a:off x="0" y="1890387"/>
            <a:ext cx="7940290" cy="4206240"/>
          </a:xfrm>
        </p:spPr>
        <p:txBody>
          <a:bodyPr>
            <a:noAutofit/>
          </a:bodyPr>
          <a:lstStyle/>
          <a:p>
            <a:pPr>
              <a:lnSpc>
                <a:spcPct val="100000"/>
              </a:lnSpc>
              <a:buClrTx/>
            </a:pPr>
            <a:r>
              <a:rPr kumimoji="0" lang="en-US" altLang="en-US" sz="1800" b="0" i="0" u="none" strike="noStrike" cap="none" normalizeH="0" baseline="0" dirty="0">
                <a:ln>
                  <a:noFill/>
                </a:ln>
                <a:effectLst/>
                <a:latin typeface="Open Sans" panose="020B0606030504020204" pitchFamily="34" charset="0"/>
                <a:cs typeface="Open Sans" panose="020B0606030504020204" pitchFamily="34" charset="0"/>
              </a:rPr>
              <a:t>Wants a society in which African Americans enjoy the political, economic, and social freedoms and rights of other citizens. </a:t>
            </a:r>
          </a:p>
          <a:p>
            <a:pPr>
              <a:lnSpc>
                <a:spcPct val="100000"/>
              </a:lnSpc>
              <a:buClrTx/>
            </a:pPr>
            <a:r>
              <a:rPr lang="en-US" altLang="en-US" sz="1800" dirty="0">
                <a:latin typeface="Open Sans" panose="020B0606030504020204" pitchFamily="34" charset="0"/>
                <a:cs typeface="Open Sans" panose="020B0606030504020204" pitchFamily="34" charset="0"/>
              </a:rPr>
              <a:t>A</a:t>
            </a:r>
            <a:r>
              <a:rPr kumimoji="0" lang="en-US" altLang="en-US" sz="1800" b="0" i="0" u="none" strike="noStrike" cap="none" normalizeH="0" baseline="0" dirty="0">
                <a:ln>
                  <a:noFill/>
                </a:ln>
                <a:effectLst/>
                <a:latin typeface="Open Sans" panose="020B0606030504020204" pitchFamily="34" charset="0"/>
                <a:cs typeface="Open Sans" panose="020B0606030504020204" pitchFamily="34" charset="0"/>
              </a:rPr>
              <a:t>ccepts tenets of representative democracy, liberalism, and capitalism, but argues the American system only worked for privileged members of society. </a:t>
            </a:r>
          </a:p>
          <a:p>
            <a:pPr>
              <a:lnSpc>
                <a:spcPct val="100000"/>
              </a:lnSpc>
              <a:buClrTx/>
            </a:pPr>
            <a:r>
              <a:rPr kumimoji="0" lang="en-US" altLang="en-US" sz="1800" b="0" i="0" u="none" strike="noStrike" cap="none" normalizeH="0" baseline="0" dirty="0">
                <a:ln>
                  <a:noFill/>
                </a:ln>
                <a:effectLst/>
                <a:latin typeface="Open Sans" panose="020B0606030504020204" pitchFamily="34" charset="0"/>
                <a:cs typeface="Open Sans" panose="020B0606030504020204" pitchFamily="34" charset="0"/>
              </a:rPr>
              <a:t>Seeks to access that privilege for African Americans by arguing about the equality of </a:t>
            </a:r>
            <a:r>
              <a:rPr lang="en-US" altLang="en-US" sz="1800" dirty="0">
                <a:latin typeface="Open Sans" panose="020B0606030504020204" pitchFamily="34" charset="0"/>
                <a:cs typeface="Open Sans" panose="020B0606030504020204" pitchFamily="34" charset="0"/>
              </a:rPr>
              <a:t>constitutional rights</a:t>
            </a:r>
            <a:r>
              <a:rPr kumimoji="0" lang="en-US" altLang="en-US" sz="1800" b="0" i="0" u="none" strike="noStrike" cap="none" normalizeH="0" baseline="0" dirty="0">
                <a:ln>
                  <a:noFill/>
                </a:ln>
                <a:effectLst/>
                <a:latin typeface="Open Sans" panose="020B0606030504020204" pitchFamily="34" charset="0"/>
                <a:cs typeface="Open Sans" panose="020B0606030504020204" pitchFamily="34" charset="0"/>
              </a:rPr>
              <a:t>.</a:t>
            </a:r>
            <a:endParaRPr lang="en-US" altLang="en-US" sz="1800" dirty="0"/>
          </a:p>
          <a:p>
            <a:pPr>
              <a:lnSpc>
                <a:spcPct val="100000"/>
              </a:lnSpc>
              <a:buClrTx/>
            </a:pPr>
            <a:r>
              <a:rPr kumimoji="0" lang="en-US" altLang="en-US" sz="1800" b="0" i="0" u="none" strike="noStrike" cap="none" normalizeH="0" baseline="0" dirty="0">
                <a:ln>
                  <a:noFill/>
                </a:ln>
                <a:effectLst/>
                <a:latin typeface="Open Sans" panose="020B0606030504020204" pitchFamily="34" charset="0"/>
                <a:cs typeface="Open Sans" panose="020B0606030504020204" pitchFamily="34" charset="0"/>
              </a:rPr>
              <a:t>Reliance on a strong central government for equal opportunity. </a:t>
            </a:r>
          </a:p>
          <a:p>
            <a:pPr lvl="2">
              <a:lnSpc>
                <a:spcPct val="100000"/>
              </a:lnSpc>
              <a:buClrTx/>
            </a:pPr>
            <a:r>
              <a:rPr kumimoji="0" lang="en-US" altLang="en-US" b="0" i="0" u="none" strike="noStrike" cap="none" normalizeH="0" baseline="0" dirty="0">
                <a:ln>
                  <a:noFill/>
                </a:ln>
                <a:effectLst/>
                <a:latin typeface="Open Sans" panose="020B0606030504020204" pitchFamily="34" charset="0"/>
                <a:cs typeface="Open Sans" panose="020B0606030504020204" pitchFamily="34" charset="0"/>
              </a:rPr>
              <a:t>Electoral participation, federal litigation, pressure for government-based economic redevelopment, and support for race-targeted government programs.</a:t>
            </a:r>
            <a:endParaRPr lang="en-US" altLang="en-US" dirty="0"/>
          </a:p>
          <a:p>
            <a:pPr lvl="2">
              <a:lnSpc>
                <a:spcPct val="100000"/>
              </a:lnSpc>
              <a:buClrTx/>
            </a:pPr>
            <a:r>
              <a:rPr lang="en-US" altLang="en-US" b="1" dirty="0">
                <a:latin typeface="Open Sans" panose="020B0606030504020204" pitchFamily="34" charset="0"/>
                <a:cs typeface="Open Sans" panose="020B0606030504020204" pitchFamily="34" charset="0"/>
              </a:rPr>
              <a:t>C</a:t>
            </a:r>
            <a:r>
              <a:rPr kumimoji="0" lang="en-US" altLang="en-US" b="1" i="0" u="none" strike="noStrike" cap="none" normalizeH="0" baseline="0" dirty="0">
                <a:ln>
                  <a:noFill/>
                </a:ln>
                <a:effectLst/>
                <a:latin typeface="Open Sans" panose="020B0606030504020204" pitchFamily="34" charset="0"/>
                <a:cs typeface="Open Sans" panose="020B0606030504020204" pitchFamily="34" charset="0"/>
              </a:rPr>
              <a:t>ivil rights</a:t>
            </a:r>
            <a:r>
              <a:rPr kumimoji="0" lang="en-US" altLang="en-US" b="0" i="0" u="none" strike="noStrike" cap="none" normalizeH="0" baseline="0" dirty="0">
                <a:ln>
                  <a:noFill/>
                </a:ln>
                <a:effectLst/>
                <a:latin typeface="Open Sans" panose="020B0606030504020204" pitchFamily="34" charset="0"/>
                <a:cs typeface="Open Sans" panose="020B0606030504020204" pitchFamily="34" charset="0"/>
              </a:rPr>
              <a:t>: Frederick Douglass, </a:t>
            </a:r>
            <a:r>
              <a:rPr kumimoji="0" lang="en-US" altLang="en-US" b="1" i="0" u="none" strike="noStrike" cap="none" normalizeH="0" baseline="0" dirty="0">
                <a:ln>
                  <a:noFill/>
                </a:ln>
                <a:solidFill>
                  <a:srgbClr val="FFFF00"/>
                </a:solidFill>
                <a:effectLst/>
                <a:latin typeface="Open Sans" panose="020B0606030504020204" pitchFamily="34" charset="0"/>
                <a:cs typeface="Open Sans" panose="020B0606030504020204" pitchFamily="34" charset="0"/>
              </a:rPr>
              <a:t>Martin Luther King Jr</a:t>
            </a:r>
            <a:r>
              <a:rPr kumimoji="0" lang="en-US" altLang="en-US" i="0" u="none" strike="noStrike" cap="none" normalizeH="0" baseline="0" dirty="0">
                <a:ln>
                  <a:noFill/>
                </a:ln>
                <a:effectLst/>
                <a:latin typeface="Open Sans" panose="020B0606030504020204" pitchFamily="34" charset="0"/>
                <a:cs typeface="Open Sans" panose="020B0606030504020204" pitchFamily="34" charset="0"/>
              </a:rPr>
              <a:t>, </a:t>
            </a:r>
            <a:r>
              <a:rPr kumimoji="0" lang="en-US" altLang="en-US" b="0" i="0" u="none" strike="noStrike" cap="none" normalizeH="0" baseline="0" dirty="0">
                <a:ln>
                  <a:noFill/>
                </a:ln>
                <a:effectLst/>
                <a:latin typeface="Open Sans" panose="020B0606030504020204" pitchFamily="34" charset="0"/>
                <a:cs typeface="Open Sans" panose="020B0606030504020204" pitchFamily="34" charset="0"/>
              </a:rPr>
              <a:t>NAACP</a:t>
            </a:r>
            <a:endParaRPr lang="en-US" altLang="en-US" b="1" dirty="0">
              <a:solidFill>
                <a:srgbClr val="FFFF00"/>
              </a:solidFill>
              <a:latin typeface="Open Sans" panose="020B0606030504020204" pitchFamily="34" charset="0"/>
              <a:cs typeface="Open Sans" panose="020B0606030504020204" pitchFamily="34" charset="0"/>
            </a:endParaRPr>
          </a:p>
          <a:p>
            <a:pPr>
              <a:lnSpc>
                <a:spcPct val="100000"/>
              </a:lnSpc>
              <a:buClrTx/>
            </a:pPr>
            <a:r>
              <a:rPr lang="en-US" altLang="en-US" sz="1800" dirty="0">
                <a:latin typeface="Open Sans" panose="020B0606030504020204" pitchFamily="34" charset="0"/>
                <a:cs typeface="Open Sans" panose="020B0606030504020204" pitchFamily="34" charset="0"/>
              </a:rPr>
              <a:t> </a:t>
            </a:r>
            <a:endParaRPr lang="en-US" altLang="en-US" sz="1800" dirty="0"/>
          </a:p>
          <a:p>
            <a:pPr>
              <a:lnSpc>
                <a:spcPct val="100000"/>
              </a:lnSpc>
              <a:buClrTx/>
            </a:pPr>
            <a:endParaRPr kumimoji="0" lang="en-US" altLang="en-US" sz="1800" b="1" i="0" u="none" strike="noStrike" cap="none" normalizeH="0" baseline="0" dirty="0">
              <a:ln>
                <a:noFill/>
              </a:ln>
              <a:solidFill>
                <a:srgbClr val="FFFF00"/>
              </a:solidFill>
              <a:effectLst/>
              <a:latin typeface="Open Sans" panose="020B0606030504020204" pitchFamily="34" charset="0"/>
              <a:cs typeface="Open Sans" panose="020B0606030504020204" pitchFamily="34" charset="0"/>
            </a:endParaRPr>
          </a:p>
          <a:p>
            <a:pPr lvl="1"/>
            <a:endParaRPr lang="en-US" altLang="en-US" sz="3000" dirty="0"/>
          </a:p>
          <a:p>
            <a:endParaRPr lang="en-US" altLang="en-US" sz="3200" dirty="0"/>
          </a:p>
          <a:p>
            <a:pPr lvl="1"/>
            <a:endParaRPr lang="en-US" altLang="en-US" sz="800" dirty="0"/>
          </a:p>
          <a:p>
            <a:endParaRPr lang="en-US" sz="2400" dirty="0"/>
          </a:p>
        </p:txBody>
      </p:sp>
      <p:sp>
        <p:nvSpPr>
          <p:cNvPr id="4" name="AutoShape 2" descr="There is a wide and persistent gap in wealth between white and black families.">
            <a:extLst>
              <a:ext uri="{FF2B5EF4-FFF2-40B4-BE49-F238E27FC236}">
                <a16:creationId xmlns:a16="http://schemas.microsoft.com/office/drawing/2014/main" id="{8FBC8906-C884-4C6A-B2FA-0C2E7F3E817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8ECB1BB8-11B5-4D38-88AC-BC2F02B4255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40291" y="1897253"/>
            <a:ext cx="4129112" cy="2654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a:extLst>
              <a:ext uri="{FF2B5EF4-FFF2-40B4-BE49-F238E27FC236}">
                <a16:creationId xmlns:a16="http://schemas.microsoft.com/office/drawing/2014/main" id="{CADB6DEB-D22A-4CD5-A819-844FB143B997}"/>
              </a:ext>
            </a:extLst>
          </p:cNvPr>
          <p:cNvSpPr txBox="1"/>
          <p:nvPr/>
        </p:nvSpPr>
        <p:spPr>
          <a:xfrm>
            <a:off x="3910327" y="6642556"/>
            <a:ext cx="6094520" cy="215444"/>
          </a:xfrm>
          <a:prstGeom prst="rect">
            <a:avLst/>
          </a:prstGeom>
          <a:noFill/>
        </p:spPr>
        <p:txBody>
          <a:bodyPr wrap="square">
            <a:spAutoFit/>
          </a:bodyPr>
          <a:lstStyle/>
          <a:p>
            <a:pPr algn="ctr"/>
            <a:r>
              <a:rPr lang="en-US" sz="800" dirty="0"/>
              <a:t>https://slate.com/culture/2021/06/woke-critical-race-theory-definition-history-meaningless.html</a:t>
            </a:r>
          </a:p>
        </p:txBody>
      </p:sp>
      <p:sp>
        <p:nvSpPr>
          <p:cNvPr id="15" name="TextBox 14">
            <a:extLst>
              <a:ext uri="{FF2B5EF4-FFF2-40B4-BE49-F238E27FC236}">
                <a16:creationId xmlns:a16="http://schemas.microsoft.com/office/drawing/2014/main" id="{65D9B602-669A-42E3-B483-656E02C63AD4}"/>
              </a:ext>
            </a:extLst>
          </p:cNvPr>
          <p:cNvSpPr txBox="1"/>
          <p:nvPr/>
        </p:nvSpPr>
        <p:spPr>
          <a:xfrm>
            <a:off x="5289083" y="6642556"/>
            <a:ext cx="6780320" cy="215444"/>
          </a:xfrm>
          <a:prstGeom prst="rect">
            <a:avLst/>
          </a:prstGeom>
          <a:noFill/>
        </p:spPr>
        <p:txBody>
          <a:bodyPr wrap="square">
            <a:spAutoFit/>
          </a:bodyPr>
          <a:lstStyle/>
          <a:p>
            <a:pPr algn="r"/>
            <a:r>
              <a:rPr lang="en-US" sz="800" dirty="0"/>
              <a:t>https://journals.sagepub.com/doi/abs/10.1177/0090591710366379</a:t>
            </a:r>
          </a:p>
        </p:txBody>
      </p:sp>
      <p:sp>
        <p:nvSpPr>
          <p:cNvPr id="16" name="TextBox 15">
            <a:extLst>
              <a:ext uri="{FF2B5EF4-FFF2-40B4-BE49-F238E27FC236}">
                <a16:creationId xmlns:a16="http://schemas.microsoft.com/office/drawing/2014/main" id="{25C27F5B-472C-4C90-A9E4-0879C86ADC13}"/>
              </a:ext>
            </a:extLst>
          </p:cNvPr>
          <p:cNvSpPr txBox="1"/>
          <p:nvPr/>
        </p:nvSpPr>
        <p:spPr>
          <a:xfrm>
            <a:off x="-600121" y="6642556"/>
            <a:ext cx="6094520" cy="215444"/>
          </a:xfrm>
          <a:prstGeom prst="rect">
            <a:avLst/>
          </a:prstGeom>
          <a:noFill/>
        </p:spPr>
        <p:txBody>
          <a:bodyPr wrap="square">
            <a:spAutoFit/>
          </a:bodyPr>
          <a:lstStyle/>
          <a:p>
            <a:pPr algn="r"/>
            <a:r>
              <a:rPr lang="en-US" sz="800" dirty="0"/>
              <a:t>https://go.gale.com/ps/i.do?p=GVRL&amp;u=dayt38887&amp;id=GALE|CX3444701016&amp;v=2.1&amp;it=r&amp;sid=bookmark-GVRL&amp;asid=64a84770</a:t>
            </a:r>
          </a:p>
        </p:txBody>
      </p:sp>
      <p:sp>
        <p:nvSpPr>
          <p:cNvPr id="17" name="Frame 16">
            <a:extLst>
              <a:ext uri="{FF2B5EF4-FFF2-40B4-BE49-F238E27FC236}">
                <a16:creationId xmlns:a16="http://schemas.microsoft.com/office/drawing/2014/main" id="{3A01E13D-A71B-46D9-9836-3F173CA656C6}"/>
              </a:ext>
            </a:extLst>
          </p:cNvPr>
          <p:cNvSpPr/>
          <p:nvPr/>
        </p:nvSpPr>
        <p:spPr>
          <a:xfrm>
            <a:off x="8990588" y="2823100"/>
            <a:ext cx="612937" cy="24149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2" descr="FBI, which conducted surveillance on MLK, sees backlash after social media  post - ABC News">
            <a:extLst>
              <a:ext uri="{FF2B5EF4-FFF2-40B4-BE49-F238E27FC236}">
                <a16:creationId xmlns:a16="http://schemas.microsoft.com/office/drawing/2014/main" id="{ABD511C4-4D97-496C-9FB0-D3EBE0F96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0291" y="4321143"/>
            <a:ext cx="4129111" cy="2312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757" y="261388"/>
            <a:ext cx="9784080" cy="1508760"/>
          </a:xfrm>
        </p:spPr>
        <p:txBody>
          <a:bodyPr>
            <a:normAutofit/>
          </a:bodyPr>
          <a:lstStyle/>
          <a:p>
            <a:pPr algn="ctr"/>
            <a:r>
              <a:rPr lang="en-US" b="1" dirty="0"/>
              <a:t>Opportunities &amp; obstacles</a:t>
            </a:r>
            <a:endParaRPr lang="en-US" sz="2700" dirty="0"/>
          </a:p>
        </p:txBody>
      </p:sp>
      <p:sp>
        <p:nvSpPr>
          <p:cNvPr id="3" name="Content Placeholder 2"/>
          <p:cNvSpPr>
            <a:spLocks noGrp="1"/>
          </p:cNvSpPr>
          <p:nvPr>
            <p:ph idx="1"/>
          </p:nvPr>
        </p:nvSpPr>
        <p:spPr>
          <a:xfrm>
            <a:off x="20384" y="1786491"/>
            <a:ext cx="6876703" cy="4860587"/>
          </a:xfrm>
        </p:spPr>
        <p:txBody>
          <a:bodyPr>
            <a:noAutofit/>
          </a:bodyPr>
          <a:lstStyle/>
          <a:p>
            <a:pPr>
              <a:lnSpc>
                <a:spcPct val="100000"/>
              </a:lnSpc>
              <a:spcBef>
                <a:spcPts val="0"/>
              </a:spcBef>
            </a:pPr>
            <a:r>
              <a:rPr lang="en-US" altLang="en-US" sz="2400" b="1" dirty="0"/>
              <a:t>Voting</a:t>
            </a:r>
          </a:p>
          <a:p>
            <a:pPr lvl="1">
              <a:lnSpc>
                <a:spcPct val="100000"/>
              </a:lnSpc>
              <a:spcBef>
                <a:spcPts val="0"/>
              </a:spcBef>
            </a:pPr>
            <a:r>
              <a:rPr lang="en-US" altLang="en-US" b="1" dirty="0">
                <a:solidFill>
                  <a:srgbClr val="FFFF00"/>
                </a:solidFill>
              </a:rPr>
              <a:t>15</a:t>
            </a:r>
            <a:r>
              <a:rPr lang="en-US" altLang="en-US" b="1" baseline="30000" dirty="0">
                <a:solidFill>
                  <a:srgbClr val="FFFF00"/>
                </a:solidFill>
              </a:rPr>
              <a:t>th</a:t>
            </a:r>
            <a:r>
              <a:rPr lang="en-US" altLang="en-US" b="1" dirty="0">
                <a:solidFill>
                  <a:srgbClr val="FFFF00"/>
                </a:solidFill>
              </a:rPr>
              <a:t> Amendment </a:t>
            </a:r>
          </a:p>
          <a:p>
            <a:pPr lvl="1">
              <a:lnSpc>
                <a:spcPct val="100000"/>
              </a:lnSpc>
              <a:spcBef>
                <a:spcPts val="0"/>
              </a:spcBef>
            </a:pPr>
            <a:r>
              <a:rPr lang="en-US" altLang="en-US" b="1" dirty="0"/>
              <a:t>Jim Crow Laws</a:t>
            </a:r>
            <a:r>
              <a:rPr lang="en-US" altLang="en-US" b="1" dirty="0">
                <a:solidFill>
                  <a:srgbClr val="FFFF00"/>
                </a:solidFill>
              </a:rPr>
              <a:t> </a:t>
            </a:r>
            <a:r>
              <a:rPr lang="en-US" altLang="en-US" sz="1600" dirty="0"/>
              <a:t>limited voting with poll taxes, literacy tests, property requirements &amp; grandfather clause</a:t>
            </a:r>
          </a:p>
          <a:p>
            <a:pPr lvl="1">
              <a:lnSpc>
                <a:spcPct val="100000"/>
              </a:lnSpc>
              <a:spcBef>
                <a:spcPts val="0"/>
              </a:spcBef>
            </a:pPr>
            <a:r>
              <a:rPr lang="en-US" altLang="en-US" b="1" dirty="0">
                <a:solidFill>
                  <a:srgbClr val="FFFF00"/>
                </a:solidFill>
              </a:rPr>
              <a:t>Voting Rights Act </a:t>
            </a:r>
            <a:r>
              <a:rPr lang="en-US" altLang="en-US" sz="1600" dirty="0"/>
              <a:t>(1965) </a:t>
            </a:r>
            <a:r>
              <a:rPr lang="en-US" sz="1600" dirty="0"/>
              <a:t>bars voting procedures that "result in a denial or abridgment of the right of any citizen of the US to vote on account of race or color."</a:t>
            </a:r>
            <a:endParaRPr lang="en-US" altLang="en-US" sz="1600" dirty="0"/>
          </a:p>
          <a:p>
            <a:pPr lvl="2">
              <a:lnSpc>
                <a:spcPct val="100000"/>
              </a:lnSpc>
              <a:spcBef>
                <a:spcPts val="0"/>
              </a:spcBef>
            </a:pPr>
            <a:r>
              <a:rPr lang="en-US" altLang="en-US" sz="1400" dirty="0"/>
              <a:t>2013: </a:t>
            </a:r>
            <a:r>
              <a:rPr lang="en-US" sz="1400" dirty="0"/>
              <a:t>Court overturns </a:t>
            </a:r>
            <a:r>
              <a:rPr lang="en-US" sz="1400" b="1" dirty="0">
                <a:solidFill>
                  <a:srgbClr val="FFFF00"/>
                </a:solidFill>
              </a:rPr>
              <a:t>VRA</a:t>
            </a:r>
            <a:r>
              <a:rPr lang="en-US" sz="1400" dirty="0"/>
              <a:t> provision requiring state &amp; local governments w/history of racial voting discrimination get federal approval to change voting procedures.</a:t>
            </a:r>
          </a:p>
          <a:p>
            <a:pPr lvl="2">
              <a:lnSpc>
                <a:spcPct val="100000"/>
              </a:lnSpc>
              <a:spcBef>
                <a:spcPts val="0"/>
              </a:spcBef>
            </a:pPr>
            <a:r>
              <a:rPr lang="en-US" altLang="en-US" sz="1400" dirty="0"/>
              <a:t>2021: </a:t>
            </a:r>
            <a:r>
              <a:rPr lang="en-US" sz="1400" dirty="0"/>
              <a:t>AZ law prohibits ballot collectors &amp; ballots cast in wrong precincts: </a:t>
            </a:r>
            <a:r>
              <a:rPr lang="en-US" altLang="en-US" sz="1400" b="1" dirty="0"/>
              <a:t>Supreme Court </a:t>
            </a:r>
            <a:r>
              <a:rPr lang="en-US" altLang="en-US" sz="1400" dirty="0"/>
              <a:t>rules “D</a:t>
            </a:r>
            <a:r>
              <a:rPr lang="en-US" sz="1400" dirty="0"/>
              <a:t>isparity in </a:t>
            </a:r>
            <a:r>
              <a:rPr lang="en-US" sz="1400" b="1" dirty="0"/>
              <a:t>impact</a:t>
            </a:r>
            <a:r>
              <a:rPr lang="en-US" sz="1400" dirty="0"/>
              <a:t> does not necessarily mean a system is not equally open or that it does not give everyone an equal </a:t>
            </a:r>
            <a:r>
              <a:rPr lang="en-US" sz="1400" b="1" dirty="0"/>
              <a:t>opportunity</a:t>
            </a:r>
            <a:r>
              <a:rPr lang="en-US" sz="1400" dirty="0"/>
              <a:t> to vote”</a:t>
            </a:r>
          </a:p>
          <a:p>
            <a:pPr lvl="1">
              <a:lnSpc>
                <a:spcPct val="100000"/>
              </a:lnSpc>
              <a:spcBef>
                <a:spcPts val="0"/>
              </a:spcBef>
            </a:pPr>
            <a:r>
              <a:rPr lang="en-US" altLang="en-US" b="1" dirty="0">
                <a:solidFill>
                  <a:srgbClr val="FFFF00"/>
                </a:solidFill>
              </a:rPr>
              <a:t>13</a:t>
            </a:r>
            <a:r>
              <a:rPr lang="en-US" altLang="en-US" b="1" baseline="30000" dirty="0">
                <a:solidFill>
                  <a:srgbClr val="FFFF00"/>
                </a:solidFill>
              </a:rPr>
              <a:t>th</a:t>
            </a:r>
            <a:r>
              <a:rPr lang="en-US" altLang="en-US" b="1" dirty="0">
                <a:solidFill>
                  <a:srgbClr val="FFFF00"/>
                </a:solidFill>
              </a:rPr>
              <a:t> Amendment</a:t>
            </a:r>
            <a:r>
              <a:rPr lang="en-US" altLang="en-US" dirty="0"/>
              <a:t>: Crime &amp; Punishment</a:t>
            </a:r>
          </a:p>
          <a:p>
            <a:pPr>
              <a:lnSpc>
                <a:spcPct val="100000"/>
              </a:lnSpc>
              <a:spcBef>
                <a:spcPts val="0"/>
              </a:spcBef>
            </a:pPr>
            <a:endParaRPr lang="en-US" altLang="en-US" sz="800" b="1" dirty="0">
              <a:solidFill>
                <a:srgbClr val="FFFF00"/>
              </a:solidFill>
            </a:endParaRPr>
          </a:p>
          <a:p>
            <a:pPr>
              <a:lnSpc>
                <a:spcPct val="100000"/>
              </a:lnSpc>
              <a:spcBef>
                <a:spcPts val="0"/>
              </a:spcBef>
            </a:pPr>
            <a:r>
              <a:rPr lang="en-US" altLang="en-US" sz="2400" b="1" dirty="0">
                <a:solidFill>
                  <a:srgbClr val="FFFF00"/>
                </a:solidFill>
              </a:rPr>
              <a:t>Affirmative Action</a:t>
            </a:r>
            <a:r>
              <a:rPr lang="en-US" altLang="en-US" sz="1800" dirty="0"/>
              <a:t>: 1978</a:t>
            </a:r>
            <a:r>
              <a:rPr lang="en-US" altLang="en-US" sz="1800" i="1" dirty="0"/>
              <a:t> U. California v. Bakke says </a:t>
            </a:r>
            <a:r>
              <a:rPr lang="en-US" altLang="en-US" sz="1800" b="1" dirty="0"/>
              <a:t>quotas</a:t>
            </a:r>
            <a:r>
              <a:rPr lang="en-US" altLang="en-US" sz="1800" dirty="0"/>
              <a:t> are unconstitutional “reverse discrimination”</a:t>
            </a:r>
          </a:p>
          <a:p>
            <a:pPr>
              <a:lnSpc>
                <a:spcPct val="100000"/>
              </a:lnSpc>
              <a:spcBef>
                <a:spcPts val="0"/>
              </a:spcBef>
            </a:pPr>
            <a:endParaRPr lang="en-US" altLang="en-US" sz="2400" b="1" dirty="0">
              <a:solidFill>
                <a:srgbClr val="FFFF00"/>
              </a:solidFill>
            </a:endParaRPr>
          </a:p>
          <a:p>
            <a:endParaRPr lang="en-US" altLang="en-US" sz="3200" dirty="0"/>
          </a:p>
          <a:p>
            <a:pPr lvl="1"/>
            <a:endParaRPr lang="en-US" altLang="en-US" sz="800" dirty="0"/>
          </a:p>
          <a:p>
            <a:endParaRPr lang="en-US" sz="2400" dirty="0"/>
          </a:p>
        </p:txBody>
      </p:sp>
      <p:pic>
        <p:nvPicPr>
          <p:cNvPr id="5" name="Picture 4" descr="Line chart&#10;&#10;Description automatically generated with medium confidence">
            <a:extLst>
              <a:ext uri="{FF2B5EF4-FFF2-40B4-BE49-F238E27FC236}">
                <a16:creationId xmlns:a16="http://schemas.microsoft.com/office/drawing/2014/main" id="{2BB76476-5EC5-4A17-AA77-1DBB7A7D30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7725" y="1883833"/>
            <a:ext cx="2673732" cy="3014995"/>
          </a:xfrm>
          <a:prstGeom prst="rect">
            <a:avLst/>
          </a:prstGeom>
        </p:spPr>
      </p:pic>
      <p:sp>
        <p:nvSpPr>
          <p:cNvPr id="10" name="Rectangle 9">
            <a:extLst>
              <a:ext uri="{FF2B5EF4-FFF2-40B4-BE49-F238E27FC236}">
                <a16:creationId xmlns:a16="http://schemas.microsoft.com/office/drawing/2014/main" id="{292E6D6B-66BF-4DAC-B87D-82A539AC892B}"/>
              </a:ext>
            </a:extLst>
          </p:cNvPr>
          <p:cNvSpPr/>
          <p:nvPr/>
        </p:nvSpPr>
        <p:spPr>
          <a:xfrm>
            <a:off x="0" y="6683094"/>
            <a:ext cx="6096000" cy="215444"/>
          </a:xfrm>
          <a:prstGeom prst="rect">
            <a:avLst/>
          </a:prstGeom>
        </p:spPr>
        <p:txBody>
          <a:bodyPr>
            <a:spAutoFit/>
          </a:bodyPr>
          <a:lstStyle/>
          <a:p>
            <a:r>
              <a:rPr lang="en-US" sz="800" dirty="0"/>
              <a:t>https://www.npr.org/2021/07/01/998758022/the-supreme-court-upheld-upholds-arizona-measures-that-restrict-voting</a:t>
            </a:r>
          </a:p>
        </p:txBody>
      </p:sp>
      <p:pic>
        <p:nvPicPr>
          <p:cNvPr id="12" name="Picture 4" descr="lib.reviews - Reviews of 13th">
            <a:extLst>
              <a:ext uri="{FF2B5EF4-FFF2-40B4-BE49-F238E27FC236}">
                <a16:creationId xmlns:a16="http://schemas.microsoft.com/office/drawing/2014/main" id="{7D9C5B9E-94DC-41E5-9971-274EA85E0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3209" y="3476524"/>
            <a:ext cx="2478367" cy="136706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B1615CB8-37F6-4501-866C-1138C0502AB1}"/>
              </a:ext>
            </a:extLst>
          </p:cNvPr>
          <p:cNvSpPr/>
          <p:nvPr/>
        </p:nvSpPr>
        <p:spPr>
          <a:xfrm>
            <a:off x="2985797" y="6683094"/>
            <a:ext cx="6096000" cy="215444"/>
          </a:xfrm>
          <a:prstGeom prst="rect">
            <a:avLst/>
          </a:prstGeom>
        </p:spPr>
        <p:txBody>
          <a:bodyPr>
            <a:spAutoFit/>
          </a:bodyPr>
          <a:lstStyle/>
          <a:p>
            <a:pPr algn="r"/>
            <a:r>
              <a:rPr lang="en-US" sz="800" dirty="0"/>
              <a:t>https://www.propublica.org/article/black-children-were-jailed-for-a-crime-that-doesnt-exist</a:t>
            </a:r>
          </a:p>
        </p:txBody>
      </p:sp>
      <p:pic>
        <p:nvPicPr>
          <p:cNvPr id="9" name="Picture 8">
            <a:extLst>
              <a:ext uri="{FF2B5EF4-FFF2-40B4-BE49-F238E27FC236}">
                <a16:creationId xmlns:a16="http://schemas.microsoft.com/office/drawing/2014/main" id="{0D230A0D-3D04-4FB7-8933-C1F62132D35A}"/>
              </a:ext>
            </a:extLst>
          </p:cNvPr>
          <p:cNvPicPr>
            <a:picLocks noChangeAspect="1"/>
          </p:cNvPicPr>
          <p:nvPr/>
        </p:nvPicPr>
        <p:blipFill>
          <a:blip r:embed="rId4"/>
          <a:stretch>
            <a:fillRect/>
          </a:stretch>
        </p:blipFill>
        <p:spPr>
          <a:xfrm>
            <a:off x="6897461" y="1881832"/>
            <a:ext cx="2484115" cy="1557696"/>
          </a:xfrm>
          <a:prstGeom prst="rect">
            <a:avLst/>
          </a:prstGeom>
        </p:spPr>
      </p:pic>
      <p:pic>
        <p:nvPicPr>
          <p:cNvPr id="13" name="Picture 2" descr="Systematic Inequality and American Democracy - Center for American Progress">
            <a:extLst>
              <a:ext uri="{FF2B5EF4-FFF2-40B4-BE49-F238E27FC236}">
                <a16:creationId xmlns:a16="http://schemas.microsoft.com/office/drawing/2014/main" id="{A5039B8C-F58D-4F78-97F9-A654C2B8A24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97461" y="4761181"/>
            <a:ext cx="2483742" cy="205397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1 Affirmative Action. 2 John F. Kennedy: Executive Order (1961) Used affirmative  action for the first time by instructing federal contractors to. - ppt  download">
            <a:extLst>
              <a:ext uri="{FF2B5EF4-FFF2-40B4-BE49-F238E27FC236}">
                <a16:creationId xmlns:a16="http://schemas.microsoft.com/office/drawing/2014/main" id="{0FF57BF1-CDD6-464C-89CA-F3EB16F8E90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47725" y="4785517"/>
            <a:ext cx="2673732" cy="2005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31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7115" y="367303"/>
            <a:ext cx="9784080" cy="1508760"/>
          </a:xfrm>
        </p:spPr>
        <p:txBody>
          <a:bodyPr>
            <a:normAutofit/>
          </a:bodyPr>
          <a:lstStyle/>
          <a:p>
            <a:pPr algn="ctr"/>
            <a:r>
              <a:rPr lang="en-US" b="1" dirty="0"/>
              <a:t>POST-RACIAL, COLORBLIND AMERICA? </a:t>
            </a:r>
            <a:endParaRPr lang="en-US" sz="1000" i="1" dirty="0"/>
          </a:p>
        </p:txBody>
      </p:sp>
      <p:sp>
        <p:nvSpPr>
          <p:cNvPr id="3" name="Content Placeholder 2"/>
          <p:cNvSpPr>
            <a:spLocks noGrp="1"/>
          </p:cNvSpPr>
          <p:nvPr>
            <p:ph idx="1"/>
          </p:nvPr>
        </p:nvSpPr>
        <p:spPr>
          <a:xfrm>
            <a:off x="7092" y="1876063"/>
            <a:ext cx="7508285" cy="4766493"/>
          </a:xfrm>
        </p:spPr>
        <p:txBody>
          <a:bodyPr>
            <a:noAutofit/>
          </a:bodyPr>
          <a:lstStyle/>
          <a:p>
            <a:pPr>
              <a:lnSpc>
                <a:spcPct val="100000"/>
              </a:lnSpc>
              <a:spcAft>
                <a:spcPts val="0"/>
              </a:spcAft>
            </a:pPr>
            <a:r>
              <a:rPr lang="en-US" altLang="en-US" sz="1800" dirty="0"/>
              <a:t>Tolerance: Feelings toward groups who differ from you and the belief that those who      differ from you have same rights </a:t>
            </a:r>
          </a:p>
          <a:p>
            <a:pPr>
              <a:lnSpc>
                <a:spcPct val="100000"/>
              </a:lnSpc>
              <a:spcAft>
                <a:spcPts val="0"/>
              </a:spcAft>
            </a:pPr>
            <a:r>
              <a:rPr lang="en-US" altLang="en-US" sz="1800" b="1" dirty="0"/>
              <a:t>Racism</a:t>
            </a:r>
            <a:r>
              <a:rPr lang="en-US" altLang="en-US" sz="1800" dirty="0"/>
              <a:t>: </a:t>
            </a:r>
            <a:r>
              <a:rPr lang="en-US" sz="1800" dirty="0"/>
              <a:t>a direct and overt prejudice &amp; discrimination</a:t>
            </a:r>
          </a:p>
          <a:p>
            <a:pPr lvl="1">
              <a:lnSpc>
                <a:spcPct val="100000"/>
              </a:lnSpc>
              <a:spcAft>
                <a:spcPts val="0"/>
              </a:spcAft>
            </a:pPr>
            <a:r>
              <a:rPr lang="en-US" altLang="en-US" sz="1600" dirty="0"/>
              <a:t>White Nationalism, White Supremacy &amp; White Genocide</a:t>
            </a:r>
          </a:p>
          <a:p>
            <a:pPr lvl="1">
              <a:lnSpc>
                <a:spcPct val="100000"/>
              </a:lnSpc>
              <a:spcAft>
                <a:spcPts val="0"/>
              </a:spcAft>
            </a:pPr>
            <a:r>
              <a:rPr lang="en-US" altLang="en-US" sz="1600" b="1" dirty="0">
                <a:solidFill>
                  <a:srgbClr val="FFFF00"/>
                </a:solidFill>
              </a:rPr>
              <a:t>Hate Crimes: </a:t>
            </a:r>
            <a:r>
              <a:rPr lang="en-US" sz="1600" dirty="0"/>
              <a:t>an illegal act involving intentional selection of a victim based                                                     on perpetrator’s prejudice against the actual/perceived status of victim </a:t>
            </a:r>
            <a:r>
              <a:rPr lang="en-US" sz="700" dirty="0"/>
              <a:t> </a:t>
            </a:r>
          </a:p>
          <a:p>
            <a:pPr>
              <a:defRPr/>
            </a:pPr>
            <a:r>
              <a:rPr lang="en-US" altLang="en-US" sz="1800" b="1" dirty="0">
                <a:solidFill>
                  <a:srgbClr val="FFFF00"/>
                </a:solidFill>
              </a:rPr>
              <a:t>Status Threat </a:t>
            </a:r>
            <a:r>
              <a:rPr lang="en-US" sz="1600" dirty="0"/>
              <a:t>felt by dwindling proportion of traditional high-status groups. </a:t>
            </a:r>
          </a:p>
          <a:p>
            <a:pPr lvl="1">
              <a:lnSpc>
                <a:spcPct val="100000"/>
              </a:lnSpc>
              <a:spcBef>
                <a:spcPts val="0"/>
              </a:spcBef>
              <a:spcAft>
                <a:spcPts val="0"/>
              </a:spcAft>
              <a:defRPr/>
            </a:pPr>
            <a:r>
              <a:rPr lang="en-US" sz="1600" dirty="0"/>
              <a:t>Predicted support for Trump: Feeling the “American way of life is threatened”                                          and people perceive dominant social groups (men, Christians, and whites) as                                                             discriminated against more than lower status groups</a:t>
            </a:r>
          </a:p>
          <a:p>
            <a:pPr>
              <a:lnSpc>
                <a:spcPct val="100000"/>
              </a:lnSpc>
              <a:spcBef>
                <a:spcPts val="0"/>
              </a:spcBef>
              <a:spcAft>
                <a:spcPts val="0"/>
              </a:spcAft>
            </a:pPr>
            <a:r>
              <a:rPr lang="en-US" altLang="en-US" sz="1800" b="1" dirty="0">
                <a:solidFill>
                  <a:srgbClr val="FFFF00"/>
                </a:solidFill>
              </a:rPr>
              <a:t>Aversive Racism</a:t>
            </a:r>
            <a:r>
              <a:rPr lang="en-US" altLang="en-US" sz="1800" dirty="0"/>
              <a:t>: </a:t>
            </a:r>
            <a:r>
              <a:rPr lang="en-US" sz="1800" dirty="0"/>
              <a:t>regard  selves as egalitarian &amp; nonprejudiced but possess unconscious negative feelings and beliefs about particular minorities </a:t>
            </a:r>
            <a:endParaRPr lang="en-US" altLang="en-US" sz="1800" dirty="0"/>
          </a:p>
          <a:p>
            <a:pPr lvl="1">
              <a:lnSpc>
                <a:spcPct val="100000"/>
              </a:lnSpc>
              <a:spcBef>
                <a:spcPts val="0"/>
              </a:spcBef>
              <a:spcAft>
                <a:spcPts val="0"/>
              </a:spcAft>
            </a:pPr>
            <a:r>
              <a:rPr lang="en-US" sz="1600" dirty="0"/>
              <a:t>expressed in subtle, indirect ways when guidelines </a:t>
            </a:r>
            <a:r>
              <a:rPr lang="en-US" sz="1000" dirty="0"/>
              <a:t>&amp;</a:t>
            </a:r>
            <a:r>
              <a:rPr lang="en-US" sz="1600" dirty="0"/>
              <a:t> judgment for appropriate behavior unclear </a:t>
            </a:r>
          </a:p>
          <a:p>
            <a:pPr>
              <a:lnSpc>
                <a:spcPct val="100000"/>
              </a:lnSpc>
              <a:spcBef>
                <a:spcPts val="0"/>
              </a:spcBef>
              <a:spcAft>
                <a:spcPts val="0"/>
              </a:spcAft>
            </a:pPr>
            <a:r>
              <a:rPr lang="en-US" altLang="en-US" sz="1800" dirty="0"/>
              <a:t>Police, Violence &amp; </a:t>
            </a:r>
            <a:r>
              <a:rPr lang="en-US" altLang="en-US" sz="1800" b="1" dirty="0">
                <a:solidFill>
                  <a:srgbClr val="FFFF00"/>
                </a:solidFill>
              </a:rPr>
              <a:t>Black Lives Matter</a:t>
            </a:r>
          </a:p>
          <a:p>
            <a:pPr lvl="1">
              <a:lnSpc>
                <a:spcPct val="100000"/>
              </a:lnSpc>
              <a:spcAft>
                <a:spcPts val="0"/>
              </a:spcAft>
            </a:pPr>
            <a:r>
              <a:rPr lang="en-US" altLang="en-US" sz="1800" dirty="0"/>
              <a:t>How Far? ACAB and Defund the Police</a:t>
            </a:r>
          </a:p>
        </p:txBody>
      </p:sp>
      <p:sp>
        <p:nvSpPr>
          <p:cNvPr id="20" name="TextBox 19">
            <a:extLst>
              <a:ext uri="{FF2B5EF4-FFF2-40B4-BE49-F238E27FC236}">
                <a16:creationId xmlns:a16="http://schemas.microsoft.com/office/drawing/2014/main" id="{A189B8A1-CF67-4ABE-AC18-2756F80AA4EB}"/>
              </a:ext>
            </a:extLst>
          </p:cNvPr>
          <p:cNvSpPr txBox="1"/>
          <p:nvPr/>
        </p:nvSpPr>
        <p:spPr>
          <a:xfrm>
            <a:off x="1815450" y="6633693"/>
            <a:ext cx="6225702" cy="215444"/>
          </a:xfrm>
          <a:prstGeom prst="rect">
            <a:avLst/>
          </a:prstGeom>
          <a:noFill/>
        </p:spPr>
        <p:txBody>
          <a:bodyPr wrap="square">
            <a:spAutoFit/>
          </a:bodyPr>
          <a:lstStyle/>
          <a:p>
            <a:r>
              <a:rPr lang="en-US" sz="800" dirty="0"/>
              <a:t>https://www.statista.com/statistics/737690/number-of-racist-hate-crime-victims-in-the-us-by-race/</a:t>
            </a:r>
          </a:p>
        </p:txBody>
      </p:sp>
      <p:sp>
        <p:nvSpPr>
          <p:cNvPr id="23" name="TextBox 22">
            <a:extLst>
              <a:ext uri="{FF2B5EF4-FFF2-40B4-BE49-F238E27FC236}">
                <a16:creationId xmlns:a16="http://schemas.microsoft.com/office/drawing/2014/main" id="{56BFB067-F29D-4451-9959-174642055720}"/>
              </a:ext>
            </a:extLst>
          </p:cNvPr>
          <p:cNvSpPr txBox="1"/>
          <p:nvPr/>
        </p:nvSpPr>
        <p:spPr>
          <a:xfrm>
            <a:off x="6196043" y="6642556"/>
            <a:ext cx="6094520" cy="215444"/>
          </a:xfrm>
          <a:prstGeom prst="rect">
            <a:avLst/>
          </a:prstGeom>
          <a:noFill/>
        </p:spPr>
        <p:txBody>
          <a:bodyPr wrap="square">
            <a:spAutoFit/>
          </a:bodyPr>
          <a:lstStyle/>
          <a:p>
            <a:r>
              <a:rPr lang="en-US" sz="800" dirty="0"/>
              <a:t>https://www.economist.com/united-states/2016/12/10/the-apparent-rise-in-hate-crime-since-the-election-is-likely-to-be-short-lived</a:t>
            </a:r>
          </a:p>
        </p:txBody>
      </p:sp>
      <p:pic>
        <p:nvPicPr>
          <p:cNvPr id="1026" name="Picture 2" descr="In U.S., 87% Approve of Black-White Marriage, vs. 4% in 1958">
            <a:extLst>
              <a:ext uri="{FF2B5EF4-FFF2-40B4-BE49-F238E27FC236}">
                <a16:creationId xmlns:a16="http://schemas.microsoft.com/office/drawing/2014/main" id="{1D09A259-C68C-446F-B515-E3C95806E0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0001" y="1950108"/>
            <a:ext cx="3118108" cy="23039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ow Hate Groups Form">
            <a:extLst>
              <a:ext uri="{FF2B5EF4-FFF2-40B4-BE49-F238E27FC236}">
                <a16:creationId xmlns:a16="http://schemas.microsoft.com/office/drawing/2014/main" id="{B35C7D96-BDAE-4243-953A-8993ECF8A47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03884" y="1941040"/>
            <a:ext cx="3139424" cy="232124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Infographic: African Americans after Slavery: Lynchings | Gilder Lehrman  Institute of American History">
            <a:extLst>
              <a:ext uri="{FF2B5EF4-FFF2-40B4-BE49-F238E27FC236}">
                <a16:creationId xmlns:a16="http://schemas.microsoft.com/office/drawing/2014/main" id="{0D389A24-C069-4C26-AE02-EA920A1EA7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9928" y="4262284"/>
            <a:ext cx="3107337" cy="232154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DD30AFC6-EE68-483D-91C3-037B569F53B7}"/>
              </a:ext>
            </a:extLst>
          </p:cNvPr>
          <p:cNvSpPr txBox="1"/>
          <p:nvPr/>
        </p:nvSpPr>
        <p:spPr>
          <a:xfrm>
            <a:off x="-7342" y="6676413"/>
            <a:ext cx="6396134" cy="215444"/>
          </a:xfrm>
          <a:prstGeom prst="rect">
            <a:avLst/>
          </a:prstGeom>
          <a:noFill/>
        </p:spPr>
        <p:txBody>
          <a:bodyPr wrap="square">
            <a:spAutoFit/>
          </a:bodyPr>
          <a:lstStyle/>
          <a:p>
            <a:r>
              <a:rPr lang="en-US" sz="800" dirty="0"/>
              <a:t>https://www.theguardian.com/world/2015/jul/19/blacklivesmatter-birth-civil-rights-movement</a:t>
            </a:r>
          </a:p>
        </p:txBody>
      </p:sp>
      <p:sp>
        <p:nvSpPr>
          <p:cNvPr id="19" name="TextBox 18">
            <a:extLst>
              <a:ext uri="{FF2B5EF4-FFF2-40B4-BE49-F238E27FC236}">
                <a16:creationId xmlns:a16="http://schemas.microsoft.com/office/drawing/2014/main" id="{64B7D863-D31D-49CE-93CA-9039DCB37947}"/>
              </a:ext>
            </a:extLst>
          </p:cNvPr>
          <p:cNvSpPr txBox="1"/>
          <p:nvPr/>
        </p:nvSpPr>
        <p:spPr>
          <a:xfrm>
            <a:off x="5903251" y="6530328"/>
            <a:ext cx="6225702" cy="215444"/>
          </a:xfrm>
          <a:prstGeom prst="rect">
            <a:avLst/>
          </a:prstGeom>
          <a:noFill/>
        </p:spPr>
        <p:txBody>
          <a:bodyPr wrap="square">
            <a:spAutoFit/>
          </a:bodyPr>
          <a:lstStyle/>
          <a:p>
            <a:pPr algn="r"/>
            <a:r>
              <a:rPr lang="en-US" sz="800" dirty="0"/>
              <a:t>https://www.statista.com/statistics/737690/number-of-racist-hate-crime-victims-in-the-us-by-race/</a:t>
            </a:r>
          </a:p>
        </p:txBody>
      </p:sp>
      <p:sp>
        <p:nvSpPr>
          <p:cNvPr id="21" name="TextBox 20">
            <a:extLst>
              <a:ext uri="{FF2B5EF4-FFF2-40B4-BE49-F238E27FC236}">
                <a16:creationId xmlns:a16="http://schemas.microsoft.com/office/drawing/2014/main" id="{86BF0A35-A4A3-4E1C-A5C8-90CAF1B5D08C}"/>
              </a:ext>
            </a:extLst>
          </p:cNvPr>
          <p:cNvSpPr txBox="1"/>
          <p:nvPr/>
        </p:nvSpPr>
        <p:spPr>
          <a:xfrm>
            <a:off x="1480" y="6534718"/>
            <a:ext cx="6094520" cy="215444"/>
          </a:xfrm>
          <a:prstGeom prst="rect">
            <a:avLst/>
          </a:prstGeom>
          <a:noFill/>
        </p:spPr>
        <p:txBody>
          <a:bodyPr wrap="square">
            <a:spAutoFit/>
          </a:bodyPr>
          <a:lstStyle/>
          <a:p>
            <a:r>
              <a:rPr lang="en-US" sz="800" dirty="0"/>
              <a:t>https://www.economist.com/united-states/2016/12/10/the-apparent-rise-in-hate-crime-since-the-election-is-likely-to-be-short-lived</a:t>
            </a:r>
          </a:p>
        </p:txBody>
      </p:sp>
      <p:pic>
        <p:nvPicPr>
          <p:cNvPr id="1028" name="Picture 4" descr="Central Park Karen is back | /r/FuckYouKaren | Karen | Know Your Meme">
            <a:extLst>
              <a:ext uri="{FF2B5EF4-FFF2-40B4-BE49-F238E27FC236}">
                <a16:creationId xmlns:a16="http://schemas.microsoft.com/office/drawing/2014/main" id="{92192A35-C1EC-44DA-9945-12A0A5743C2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41390" y="2763732"/>
            <a:ext cx="1606833" cy="2077054"/>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4AFBC45C-2F83-41B4-8F28-09E47B1743B4}"/>
              </a:ext>
            </a:extLst>
          </p:cNvPr>
          <p:cNvSpPr txBox="1"/>
          <p:nvPr/>
        </p:nvSpPr>
        <p:spPr>
          <a:xfrm>
            <a:off x="-2019264" y="6437865"/>
            <a:ext cx="6241002" cy="215444"/>
          </a:xfrm>
          <a:prstGeom prst="rect">
            <a:avLst/>
          </a:prstGeom>
          <a:noFill/>
        </p:spPr>
        <p:txBody>
          <a:bodyPr wrap="square">
            <a:spAutoFit/>
          </a:bodyPr>
          <a:lstStyle/>
          <a:p>
            <a:pPr algn="r"/>
            <a:r>
              <a:rPr lang="en-US" sz="800" dirty="0"/>
              <a:t>https://www.complex.com/life/2020/05/white-antagonists-getting-in-the-way-black-lives-matter</a:t>
            </a:r>
          </a:p>
        </p:txBody>
      </p:sp>
      <p:sp>
        <p:nvSpPr>
          <p:cNvPr id="24" name="TextBox 4">
            <a:extLst>
              <a:ext uri="{FF2B5EF4-FFF2-40B4-BE49-F238E27FC236}">
                <a16:creationId xmlns:a16="http://schemas.microsoft.com/office/drawing/2014/main" id="{2C547EA7-6CC5-4495-85D9-79C5E9982F0E}"/>
              </a:ext>
            </a:extLst>
          </p:cNvPr>
          <p:cNvSpPr txBox="1">
            <a:spLocks noChangeArrowheads="1"/>
          </p:cNvSpPr>
          <p:nvPr/>
        </p:nvSpPr>
        <p:spPr bwMode="auto">
          <a:xfrm>
            <a:off x="4475513" y="6526526"/>
            <a:ext cx="45720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800" dirty="0"/>
              <a:t>https://www.pnas.org/content/115/19/E4330</a:t>
            </a:r>
          </a:p>
        </p:txBody>
      </p:sp>
      <p:pic>
        <p:nvPicPr>
          <p:cNvPr id="13" name="Picture 12">
            <a:extLst>
              <a:ext uri="{FF2B5EF4-FFF2-40B4-BE49-F238E27FC236}">
                <a16:creationId xmlns:a16="http://schemas.microsoft.com/office/drawing/2014/main" id="{C812F6B3-A8AE-4600-AB85-A6DD5EA79AB4}"/>
              </a:ext>
            </a:extLst>
          </p:cNvPr>
          <p:cNvPicPr>
            <a:picLocks noChangeAspect="1"/>
          </p:cNvPicPr>
          <p:nvPr/>
        </p:nvPicPr>
        <p:blipFill>
          <a:blip r:embed="rId7"/>
          <a:stretch>
            <a:fillRect/>
          </a:stretch>
        </p:blipFill>
        <p:spPr>
          <a:xfrm>
            <a:off x="9010001" y="4241354"/>
            <a:ext cx="3105419" cy="2321547"/>
          </a:xfrm>
          <a:prstGeom prst="rect">
            <a:avLst/>
          </a:prstGeom>
        </p:spPr>
      </p:pic>
      <p:pic>
        <p:nvPicPr>
          <p:cNvPr id="17" name="Picture 2" descr="It was a modern-day lynching&amp;#39;: Violent deaths reflect a brutal American  legacy | National Geographic">
            <a:extLst>
              <a:ext uri="{FF2B5EF4-FFF2-40B4-BE49-F238E27FC236}">
                <a16:creationId xmlns:a16="http://schemas.microsoft.com/office/drawing/2014/main" id="{5C47353F-F834-4108-A082-92B99730C4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22629" y="1962945"/>
            <a:ext cx="1683583" cy="461463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Alicia Garza, one of the founders of the #BlackLivesMatter movement, and fellow activists.">
            <a:extLst>
              <a:ext uri="{FF2B5EF4-FFF2-40B4-BE49-F238E27FC236}">
                <a16:creationId xmlns:a16="http://schemas.microsoft.com/office/drawing/2014/main" id="{FB2E401A-C59C-46E4-83E2-F3356A54CAD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69300" y="5673220"/>
            <a:ext cx="1285159" cy="889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383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3648" y="256019"/>
            <a:ext cx="7502652" cy="1508760"/>
          </a:xfrm>
          <a:solidFill>
            <a:schemeClr val="bg2">
              <a:lumMod val="75000"/>
            </a:schemeClr>
          </a:solidFill>
        </p:spPr>
        <p:txBody>
          <a:bodyPr>
            <a:normAutofit/>
          </a:bodyPr>
          <a:lstStyle/>
          <a:p>
            <a:pPr algn="ctr"/>
            <a:r>
              <a:rPr lang="en-US" b="1" dirty="0">
                <a:solidFill>
                  <a:srgbClr val="FFFF00"/>
                </a:solidFill>
              </a:rPr>
              <a:t>Critical race THEORY</a:t>
            </a:r>
            <a:br>
              <a:rPr lang="en-US" b="1" dirty="0"/>
            </a:br>
            <a:r>
              <a:rPr lang="en-US" sz="1100" i="1" dirty="0">
                <a:solidFill>
                  <a:schemeClr val="tx1"/>
                </a:solidFill>
              </a:rPr>
              <a:t>(Schaefer 2008)</a:t>
            </a:r>
          </a:p>
        </p:txBody>
      </p:sp>
      <p:sp>
        <p:nvSpPr>
          <p:cNvPr id="3" name="Content Placeholder 2"/>
          <p:cNvSpPr>
            <a:spLocks noGrp="1"/>
          </p:cNvSpPr>
          <p:nvPr>
            <p:ph idx="1"/>
          </p:nvPr>
        </p:nvSpPr>
        <p:spPr>
          <a:xfrm>
            <a:off x="-1" y="1854820"/>
            <a:ext cx="8733453" cy="4787735"/>
          </a:xfrm>
        </p:spPr>
        <p:txBody>
          <a:bodyPr>
            <a:noAutofit/>
          </a:bodyPr>
          <a:lstStyle/>
          <a:p>
            <a:pPr>
              <a:lnSpc>
                <a:spcPct val="100000"/>
              </a:lnSpc>
              <a:buClrTx/>
            </a:pPr>
            <a:r>
              <a:rPr lang="en-US" sz="2000" b="0" i="0" dirty="0">
                <a:effectLst/>
                <a:latin typeface="+mj-lt"/>
              </a:rPr>
              <a:t>collection of critical stances against the existing legal order from a race-based point of view: </a:t>
            </a:r>
            <a:r>
              <a:rPr lang="en-US" sz="2000" dirty="0">
                <a:latin typeface="+mj-lt"/>
                <a:ea typeface="Verdana" panose="020B0604030504040204" pitchFamily="34" charset="0"/>
              </a:rPr>
              <a:t>Racism is institutional, systemic and structural to privilege the interests and power of a dominant group against discriminated minority. </a:t>
            </a:r>
          </a:p>
          <a:p>
            <a:pPr>
              <a:lnSpc>
                <a:spcPct val="100000"/>
              </a:lnSpc>
              <a:buClrTx/>
            </a:pPr>
            <a:r>
              <a:rPr lang="en-US" sz="1800" b="1" dirty="0"/>
              <a:t>Critiquing Liberal Integration</a:t>
            </a:r>
            <a:r>
              <a:rPr lang="en-US" sz="1800" dirty="0"/>
              <a:t>: dissatisfied with slow pace of racial reform and seeming inability of liberal thinking to counter the erosion of civil rights accomplishments. </a:t>
            </a:r>
          </a:p>
          <a:p>
            <a:pPr>
              <a:lnSpc>
                <a:spcPct val="100000"/>
              </a:lnSpc>
              <a:buClrTx/>
            </a:pPr>
            <a:r>
              <a:rPr lang="en-US" sz="1800" b="1" dirty="0"/>
              <a:t>Race Consciousness</a:t>
            </a:r>
            <a:r>
              <a:rPr lang="en-US" sz="1800" dirty="0"/>
              <a:t>.—nondiscrimination, equality of opportunity, rule of law helped bring down legalized segregation but equal protection of individuals before the law presents obstacles to those acting against “racial hierarchy” </a:t>
            </a:r>
          </a:p>
          <a:p>
            <a:pPr>
              <a:lnSpc>
                <a:spcPct val="100000"/>
              </a:lnSpc>
              <a:buClrTx/>
            </a:pPr>
            <a:r>
              <a:rPr lang="en-US" sz="1800" b="1" dirty="0"/>
              <a:t>Standpoint Epistemology</a:t>
            </a:r>
            <a:r>
              <a:rPr lang="en-US" sz="1800" dirty="0"/>
              <a:t>: Marginalized/</a:t>
            </a:r>
            <a:r>
              <a:rPr lang="en-US" sz="1800" b="1" dirty="0">
                <a:solidFill>
                  <a:srgbClr val="FFFF00"/>
                </a:solidFill>
              </a:rPr>
              <a:t>Muted Groups </a:t>
            </a:r>
            <a:r>
              <a:rPr lang="en-US" sz="1800" dirty="0"/>
              <a:t>have competence &amp; authority to speak, and must be allowed to speak to expose bias &amp; express lived experience </a:t>
            </a:r>
          </a:p>
          <a:p>
            <a:pPr lvl="1">
              <a:lnSpc>
                <a:spcPct val="100000"/>
              </a:lnSpc>
              <a:buClrTx/>
            </a:pPr>
            <a:r>
              <a:rPr lang="en-US" sz="1800" dirty="0"/>
              <a:t>Object to speech protected irrespective of content. Speech acts linked with contexts  of intimidation and violence demands attention in assessment of potential harm such an act might inflict on its intended audience.</a:t>
            </a:r>
          </a:p>
          <a:p>
            <a:pPr>
              <a:lnSpc>
                <a:spcPct val="100000"/>
              </a:lnSpc>
              <a:buClrTx/>
            </a:pPr>
            <a:endParaRPr lang="en-US" sz="1400" b="1" dirty="0">
              <a:latin typeface="Verdana" panose="020B0604030504040204" pitchFamily="34" charset="0"/>
              <a:ea typeface="Verdana" panose="020B0604030504040204" pitchFamily="34" charset="0"/>
            </a:endParaRPr>
          </a:p>
        </p:txBody>
      </p:sp>
      <p:sp>
        <p:nvSpPr>
          <p:cNvPr id="6" name="AutoShape 2" descr="Image result for identity poli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7" descr="Image result for identity politic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Image result for identity politic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TextBox 15">
            <a:extLst>
              <a:ext uri="{FF2B5EF4-FFF2-40B4-BE49-F238E27FC236}">
                <a16:creationId xmlns:a16="http://schemas.microsoft.com/office/drawing/2014/main" id="{173FF7EA-33A4-406D-80AF-A2B17A33E42A}"/>
              </a:ext>
            </a:extLst>
          </p:cNvPr>
          <p:cNvSpPr txBox="1"/>
          <p:nvPr/>
        </p:nvSpPr>
        <p:spPr>
          <a:xfrm>
            <a:off x="2558850" y="6642556"/>
            <a:ext cx="6096000" cy="215444"/>
          </a:xfrm>
          <a:prstGeom prst="rect">
            <a:avLst/>
          </a:prstGeom>
          <a:noFill/>
        </p:spPr>
        <p:txBody>
          <a:bodyPr wrap="square">
            <a:spAutoFit/>
          </a:bodyPr>
          <a:lstStyle/>
          <a:p>
            <a:pPr algn="r"/>
            <a:r>
              <a:rPr lang="en-US" sz="800" dirty="0"/>
              <a:t>https://en.wikipedia.org/wiki/Critical_race_theory</a:t>
            </a:r>
          </a:p>
        </p:txBody>
      </p:sp>
      <p:pic>
        <p:nvPicPr>
          <p:cNvPr id="18" name="Picture 2" descr="Diagram of &amp;quot;intersection axes of privilege and oppression&amp;quot; from Coddling of  the American Mind very appropiately looks like a giant butthole. (do you  see the pun?): Jordan_Peterson_Memes">
            <a:extLst>
              <a:ext uri="{FF2B5EF4-FFF2-40B4-BE49-F238E27FC236}">
                <a16:creationId xmlns:a16="http://schemas.microsoft.com/office/drawing/2014/main" id="{768BED2D-D08F-4DBA-851C-74D7167D77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0585" y="1867132"/>
            <a:ext cx="3269561" cy="254459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F68DA84B-8BC7-40A2-B4BC-A129570DB548}"/>
              </a:ext>
            </a:extLst>
          </p:cNvPr>
          <p:cNvPicPr>
            <a:picLocks noChangeAspect="1"/>
          </p:cNvPicPr>
          <p:nvPr/>
        </p:nvPicPr>
        <p:blipFill>
          <a:blip r:embed="rId3"/>
          <a:stretch>
            <a:fillRect/>
          </a:stretch>
        </p:blipFill>
        <p:spPr>
          <a:xfrm>
            <a:off x="8800584" y="4449147"/>
            <a:ext cx="2414811" cy="2374963"/>
          </a:xfrm>
          <a:prstGeom prst="rect">
            <a:avLst/>
          </a:prstGeom>
        </p:spPr>
      </p:pic>
      <p:sp>
        <p:nvSpPr>
          <p:cNvPr id="22" name="Frame 21">
            <a:extLst>
              <a:ext uri="{FF2B5EF4-FFF2-40B4-BE49-F238E27FC236}">
                <a16:creationId xmlns:a16="http://schemas.microsoft.com/office/drawing/2014/main" id="{FD4DFB5B-C0D3-4734-857B-3F6879F17E3F}"/>
              </a:ext>
            </a:extLst>
          </p:cNvPr>
          <p:cNvSpPr/>
          <p:nvPr/>
        </p:nvSpPr>
        <p:spPr>
          <a:xfrm>
            <a:off x="9156624" y="2518809"/>
            <a:ext cx="2338690" cy="49424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3D2E12D-3852-4743-BFA0-27484BF1C03F}"/>
              </a:ext>
            </a:extLst>
          </p:cNvPr>
          <p:cNvSpPr/>
          <p:nvPr/>
        </p:nvSpPr>
        <p:spPr>
          <a:xfrm>
            <a:off x="10020276" y="1887478"/>
            <a:ext cx="609600" cy="1756911"/>
          </a:xfrm>
          <a:prstGeom prst="fram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3854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5912-099A-4A20-98A5-F48C3CDD33EE}"/>
              </a:ext>
            </a:extLst>
          </p:cNvPr>
          <p:cNvSpPr>
            <a:spLocks noGrp="1"/>
          </p:cNvSpPr>
          <p:nvPr>
            <p:ph type="title"/>
          </p:nvPr>
        </p:nvSpPr>
        <p:spPr>
          <a:xfrm>
            <a:off x="1203960" y="349932"/>
            <a:ext cx="9784080" cy="1508760"/>
          </a:xfrm>
        </p:spPr>
        <p:txBody>
          <a:bodyPr>
            <a:normAutofit/>
          </a:bodyPr>
          <a:lstStyle/>
          <a:p>
            <a:pPr algn="ctr"/>
            <a:r>
              <a:rPr lang="en-US" b="1" dirty="0"/>
              <a:t>“accountability/cancelling”:</a:t>
            </a:r>
            <a:br>
              <a:rPr lang="en-US" dirty="0"/>
            </a:br>
            <a:r>
              <a:rPr lang="en-US" sz="1800" dirty="0"/>
              <a:t>How much and by what process?</a:t>
            </a:r>
            <a:br>
              <a:rPr lang="en-US" sz="1800" dirty="0"/>
            </a:br>
            <a:endParaRPr lang="en-US" sz="1800" dirty="0"/>
          </a:p>
        </p:txBody>
      </p:sp>
      <p:sp>
        <p:nvSpPr>
          <p:cNvPr id="4" name="Content Placeholder 3">
            <a:extLst>
              <a:ext uri="{FF2B5EF4-FFF2-40B4-BE49-F238E27FC236}">
                <a16:creationId xmlns:a16="http://schemas.microsoft.com/office/drawing/2014/main" id="{10E56038-B6F8-42A9-A3D8-067743D9DB01}"/>
              </a:ext>
            </a:extLst>
          </p:cNvPr>
          <p:cNvSpPr>
            <a:spLocks noGrp="1"/>
          </p:cNvSpPr>
          <p:nvPr>
            <p:ph sz="half" idx="2"/>
          </p:nvPr>
        </p:nvSpPr>
        <p:spPr>
          <a:xfrm>
            <a:off x="4185078" y="1904629"/>
            <a:ext cx="5480173" cy="4206240"/>
          </a:xfrm>
        </p:spPr>
        <p:txBody>
          <a:bodyPr>
            <a:normAutofit fontScale="92500" lnSpcReduction="20000"/>
          </a:bodyPr>
          <a:lstStyle/>
          <a:p>
            <a:r>
              <a:rPr lang="en-US" dirty="0"/>
              <a:t>The Case of Statues: </a:t>
            </a:r>
          </a:p>
          <a:p>
            <a:pPr lvl="1"/>
            <a:r>
              <a:rPr lang="en-US" sz="1900" dirty="0">
                <a:latin typeface="Georgia" panose="02040502050405020303" pitchFamily="18" charset="0"/>
              </a:rPr>
              <a:t>Richmond’s </a:t>
            </a:r>
            <a:r>
              <a:rPr lang="en-US" sz="1900" dirty="0" err="1">
                <a:latin typeface="Georgia" panose="02040502050405020303" pitchFamily="18" charset="0"/>
              </a:rPr>
              <a:t>Jeffereson</a:t>
            </a:r>
            <a:r>
              <a:rPr lang="en-US" sz="1900" dirty="0">
                <a:latin typeface="Georgia" panose="02040502050405020303" pitchFamily="18" charset="0"/>
              </a:rPr>
              <a:t> Davis Statue pulled down by protesters </a:t>
            </a:r>
          </a:p>
          <a:p>
            <a:pPr lvl="1"/>
            <a:endParaRPr lang="en-US" sz="1900" dirty="0">
              <a:latin typeface="Georgia" panose="02040502050405020303" pitchFamily="18" charset="0"/>
            </a:endParaRPr>
          </a:p>
          <a:p>
            <a:pPr lvl="1"/>
            <a:endParaRPr lang="en-US" sz="1900" dirty="0">
              <a:latin typeface="Georgia" panose="02040502050405020303" pitchFamily="18" charset="0"/>
            </a:endParaRPr>
          </a:p>
          <a:p>
            <a:pPr lvl="1"/>
            <a:endParaRPr lang="en-US" sz="1900" dirty="0">
              <a:latin typeface="Georgia" panose="02040502050405020303" pitchFamily="18" charset="0"/>
            </a:endParaRPr>
          </a:p>
          <a:p>
            <a:pPr lvl="1"/>
            <a:endParaRPr lang="en-US" sz="1900" dirty="0">
              <a:latin typeface="Georgia" panose="02040502050405020303" pitchFamily="18" charset="0"/>
            </a:endParaRPr>
          </a:p>
          <a:p>
            <a:pPr lvl="1"/>
            <a:endParaRPr lang="en-US" sz="1900" dirty="0">
              <a:latin typeface="Georgia" panose="02040502050405020303" pitchFamily="18" charset="0"/>
            </a:endParaRPr>
          </a:p>
          <a:p>
            <a:pPr lvl="1"/>
            <a:endParaRPr lang="en-US" sz="1900" dirty="0">
              <a:latin typeface="Georgia" panose="02040502050405020303" pitchFamily="18" charset="0"/>
            </a:endParaRPr>
          </a:p>
          <a:p>
            <a:pPr lvl="1"/>
            <a:r>
              <a:rPr lang="en-US" sz="1900" dirty="0">
                <a:latin typeface="Georgia" panose="02040502050405020303" pitchFamily="18" charset="0"/>
              </a:rPr>
              <a:t>Richmond’s Lee Statue: Virginia </a:t>
            </a:r>
            <a:r>
              <a:rPr lang="en-US" sz="1900" b="0" i="0" dirty="0">
                <a:effectLst/>
                <a:latin typeface="Georgia" panose="02040502050405020303" pitchFamily="18" charset="0"/>
              </a:rPr>
              <a:t>Gov. calls for removal</a:t>
            </a:r>
            <a:r>
              <a:rPr lang="en-US" sz="1900" dirty="0">
                <a:latin typeface="Georgia" panose="02040502050405020303" pitchFamily="18" charset="0"/>
              </a:rPr>
              <a:t>,</a:t>
            </a:r>
            <a:r>
              <a:rPr lang="en-US" sz="1900" b="0" i="0" dirty="0">
                <a:effectLst/>
                <a:latin typeface="Georgia" panose="02040502050405020303" pitchFamily="18" charset="0"/>
              </a:rPr>
              <a:t> Supreme Court upheld. </a:t>
            </a:r>
            <a:r>
              <a:rPr lang="en-US" sz="1900" dirty="0">
                <a:latin typeface="Georgia" panose="02040502050405020303" pitchFamily="18" charset="0"/>
              </a:rPr>
              <a:t>In storage.</a:t>
            </a:r>
            <a:endParaRPr lang="en-US" sz="1900" dirty="0"/>
          </a:p>
        </p:txBody>
      </p:sp>
      <p:pic>
        <p:nvPicPr>
          <p:cNvPr id="4098" name="Picture 2" descr="Robert E. Lee statue in Richmond to be removed Wednesday">
            <a:extLst>
              <a:ext uri="{FF2B5EF4-FFF2-40B4-BE49-F238E27FC236}">
                <a16:creationId xmlns:a16="http://schemas.microsoft.com/office/drawing/2014/main" id="{767D16CB-E2CB-45C7-9EBC-889B65DB96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533" y="4729703"/>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What Comes After Richmond's Robert E. Lee Statue? | Time">
            <a:extLst>
              <a:ext uri="{FF2B5EF4-FFF2-40B4-BE49-F238E27FC236}">
                <a16:creationId xmlns:a16="http://schemas.microsoft.com/office/drawing/2014/main" id="{F30AC0F3-F25C-4D7C-BD0E-A9BF3942BB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9145" y="4727752"/>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1F446A0-91CE-4FBE-86A2-343DB8418CA0}"/>
              </a:ext>
            </a:extLst>
          </p:cNvPr>
          <p:cNvSpPr txBox="1"/>
          <p:nvPr/>
        </p:nvSpPr>
        <p:spPr>
          <a:xfrm>
            <a:off x="-403336" y="6615520"/>
            <a:ext cx="6094520" cy="215444"/>
          </a:xfrm>
          <a:prstGeom prst="rect">
            <a:avLst/>
          </a:prstGeom>
          <a:noFill/>
        </p:spPr>
        <p:txBody>
          <a:bodyPr wrap="square">
            <a:spAutoFit/>
          </a:bodyPr>
          <a:lstStyle/>
          <a:p>
            <a:pPr algn="r"/>
            <a:r>
              <a:rPr lang="en-US" sz="800" dirty="0">
                <a:hlinkClick r:id="rId5"/>
              </a:rPr>
              <a:t>https://www.npr.org/2021/09/08/1035004639/virginia-ready-to-remove-massive-robert-e-lee-statue-following-a-year-of-lawsuit</a:t>
            </a:r>
            <a:r>
              <a:rPr lang="en-US" sz="800" dirty="0"/>
              <a:t> </a:t>
            </a:r>
          </a:p>
        </p:txBody>
      </p:sp>
      <p:pic>
        <p:nvPicPr>
          <p:cNvPr id="4104" name="Picture 8">
            <a:extLst>
              <a:ext uri="{FF2B5EF4-FFF2-40B4-BE49-F238E27FC236}">
                <a16:creationId xmlns:a16="http://schemas.microsoft.com/office/drawing/2014/main" id="{724FFD10-AF85-40CE-AD8C-4E1094DC9E2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19096" y="2615452"/>
            <a:ext cx="2368712" cy="157914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2587D32-5A9D-49E5-B48C-55451BFD4E56}"/>
              </a:ext>
            </a:extLst>
          </p:cNvPr>
          <p:cNvSpPr txBox="1"/>
          <p:nvPr/>
        </p:nvSpPr>
        <p:spPr>
          <a:xfrm>
            <a:off x="149584" y="6507798"/>
            <a:ext cx="6298706" cy="215444"/>
          </a:xfrm>
          <a:prstGeom prst="rect">
            <a:avLst/>
          </a:prstGeom>
          <a:noFill/>
        </p:spPr>
        <p:txBody>
          <a:bodyPr wrap="square">
            <a:spAutoFit/>
          </a:bodyPr>
          <a:lstStyle/>
          <a:p>
            <a:r>
              <a:rPr lang="en-US" sz="800" dirty="0"/>
              <a:t>https://www.theatlantic.com/photo/2020/07/photos-statues-removed-george-floyd-protests-began/613774/</a:t>
            </a:r>
          </a:p>
        </p:txBody>
      </p:sp>
      <p:pic>
        <p:nvPicPr>
          <p:cNvPr id="4106" name="Picture 10">
            <a:extLst>
              <a:ext uri="{FF2B5EF4-FFF2-40B4-BE49-F238E27FC236}">
                <a16:creationId xmlns:a16="http://schemas.microsoft.com/office/drawing/2014/main" id="{29BBCABE-9E63-4B6F-BF6D-22A2954C311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61351" y="2615450"/>
            <a:ext cx="2368713" cy="1579143"/>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2">
            <a:extLst>
              <a:ext uri="{FF2B5EF4-FFF2-40B4-BE49-F238E27FC236}">
                <a16:creationId xmlns:a16="http://schemas.microsoft.com/office/drawing/2014/main" id="{349F0BB0-E17B-4ADE-9A9C-62E4FC8462AD}"/>
              </a:ext>
            </a:extLst>
          </p:cNvPr>
          <p:cNvSpPr>
            <a:spLocks noGrp="1"/>
          </p:cNvSpPr>
          <p:nvPr>
            <p:ph sz="half" idx="1"/>
          </p:nvPr>
        </p:nvSpPr>
        <p:spPr>
          <a:xfrm>
            <a:off x="-6717" y="1951467"/>
            <a:ext cx="4207342" cy="4711879"/>
          </a:xfrm>
        </p:spPr>
        <p:txBody>
          <a:bodyPr>
            <a:normAutofit fontScale="92500" lnSpcReduction="20000"/>
          </a:bodyPr>
          <a:lstStyle/>
          <a:p>
            <a:r>
              <a:rPr lang="en-US" b="1" dirty="0"/>
              <a:t>Who Decides what is inappropriate</a:t>
            </a:r>
            <a:r>
              <a:rPr lang="en-US" dirty="0"/>
              <a:t>?</a:t>
            </a:r>
          </a:p>
          <a:p>
            <a:pPr lvl="1"/>
            <a:r>
              <a:rPr lang="en-US" dirty="0"/>
              <a:t>Elected Officials and Courts?</a:t>
            </a:r>
          </a:p>
          <a:p>
            <a:pPr lvl="1"/>
            <a:r>
              <a:rPr lang="en-US" dirty="0"/>
              <a:t>Majority Public opinion </a:t>
            </a:r>
          </a:p>
          <a:p>
            <a:pPr lvl="1"/>
            <a:r>
              <a:rPr lang="en-US" dirty="0"/>
              <a:t>Opinion of targeted, offended community?</a:t>
            </a:r>
          </a:p>
          <a:p>
            <a:pPr lvl="1"/>
            <a:r>
              <a:rPr lang="en-US" dirty="0"/>
              <a:t>Social media trending</a:t>
            </a:r>
          </a:p>
          <a:p>
            <a:r>
              <a:rPr lang="en-US" b="1" dirty="0"/>
              <a:t>What measures are appropriate  to deal with the inappropriate?</a:t>
            </a:r>
          </a:p>
          <a:p>
            <a:pPr lvl="1"/>
            <a:r>
              <a:rPr lang="en-US" dirty="0"/>
              <a:t>Apologies</a:t>
            </a:r>
          </a:p>
          <a:p>
            <a:pPr lvl="1"/>
            <a:r>
              <a:rPr lang="en-US" dirty="0"/>
              <a:t>Whatever the law currently entails</a:t>
            </a:r>
          </a:p>
          <a:p>
            <a:pPr lvl="1"/>
            <a:r>
              <a:rPr lang="en-US" dirty="0"/>
              <a:t>Firings, Impeachments, resignations</a:t>
            </a:r>
          </a:p>
          <a:p>
            <a:r>
              <a:rPr lang="en-US" b="1" dirty="0"/>
              <a:t>By what process is the inappropriateness addressed?</a:t>
            </a:r>
          </a:p>
          <a:p>
            <a:pPr lvl="1"/>
            <a:r>
              <a:rPr lang="en-US" dirty="0"/>
              <a:t>Legal means and processes</a:t>
            </a:r>
          </a:p>
          <a:p>
            <a:pPr lvl="1"/>
            <a:r>
              <a:rPr lang="en-US" dirty="0"/>
              <a:t>Social media</a:t>
            </a:r>
          </a:p>
          <a:p>
            <a:pPr marL="228600" lvl="1" indent="0">
              <a:buNone/>
            </a:pPr>
            <a:endParaRPr lang="en-US" dirty="0"/>
          </a:p>
        </p:txBody>
      </p:sp>
      <p:pic>
        <p:nvPicPr>
          <p:cNvPr id="17" name="Picture 8" descr="apushcanvas [licensed for non-commercial use only] / On the Ground in 1865  - The Realities of Reconstruction">
            <a:extLst>
              <a:ext uri="{FF2B5EF4-FFF2-40B4-BE49-F238E27FC236}">
                <a16:creationId xmlns:a16="http://schemas.microsoft.com/office/drawing/2014/main" id="{D37D4F70-B0EF-4C29-A420-EC30D64A4C3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14511" y="2146128"/>
            <a:ext cx="5074009" cy="2546603"/>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3">
            <a:extLst>
              <a:ext uri="{FF2B5EF4-FFF2-40B4-BE49-F238E27FC236}">
                <a16:creationId xmlns:a16="http://schemas.microsoft.com/office/drawing/2014/main" id="{E1ECEC11-DDD9-4E2A-B4EC-0052749E405E}"/>
              </a:ext>
            </a:extLst>
          </p:cNvPr>
          <p:cNvSpPr txBox="1">
            <a:spLocks/>
          </p:cNvSpPr>
          <p:nvPr/>
        </p:nvSpPr>
        <p:spPr>
          <a:xfrm>
            <a:off x="9377265" y="1889161"/>
            <a:ext cx="2766923" cy="483408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lvl="1" algn="r"/>
            <a:r>
              <a:rPr lang="en-US" sz="1600" dirty="0">
                <a:latin typeface="Corbel" panose="020B0503020204020204" pitchFamily="34" charset="0"/>
              </a:rPr>
              <a:t>Lincoln statue by vote of the Boston Art Commission </a:t>
            </a:r>
          </a:p>
          <a:p>
            <a:pPr lvl="1" algn="r"/>
            <a:endParaRPr lang="en-US" sz="1600" dirty="0">
              <a:latin typeface="Corbel" panose="020B0503020204020204" pitchFamily="34" charset="0"/>
            </a:endParaRPr>
          </a:p>
          <a:p>
            <a:pPr lvl="1" algn="r"/>
            <a:endParaRPr lang="en-US" sz="1600" dirty="0">
              <a:latin typeface="Corbel" panose="020B0503020204020204" pitchFamily="34" charset="0"/>
            </a:endParaRPr>
          </a:p>
          <a:p>
            <a:pPr lvl="1" algn="r"/>
            <a:endParaRPr lang="en-US" sz="1600" dirty="0">
              <a:latin typeface="Corbel" panose="020B0503020204020204" pitchFamily="34" charset="0"/>
            </a:endParaRPr>
          </a:p>
          <a:p>
            <a:pPr lvl="1" algn="r"/>
            <a:endParaRPr lang="en-US" sz="1600" dirty="0">
              <a:latin typeface="Corbel" panose="020B0503020204020204" pitchFamily="34" charset="0"/>
            </a:endParaRPr>
          </a:p>
          <a:p>
            <a:pPr lvl="1" algn="r"/>
            <a:endParaRPr lang="en-US" sz="1600" dirty="0">
              <a:latin typeface="Corbel" panose="020B0503020204020204" pitchFamily="34" charset="0"/>
            </a:endParaRPr>
          </a:p>
          <a:p>
            <a:pPr lvl="1" algn="r"/>
            <a:endParaRPr lang="en-US" sz="800" dirty="0">
              <a:latin typeface="Corbel" panose="020B0503020204020204" pitchFamily="34" charset="0"/>
            </a:endParaRPr>
          </a:p>
          <a:p>
            <a:pPr lvl="1" algn="r"/>
            <a:r>
              <a:rPr lang="en-US" sz="1600" dirty="0">
                <a:latin typeface="Corbel" panose="020B0503020204020204" pitchFamily="34" charset="0"/>
              </a:rPr>
              <a:t>Lincoln in Portland by protesters</a:t>
            </a:r>
          </a:p>
        </p:txBody>
      </p:sp>
      <p:pic>
        <p:nvPicPr>
          <p:cNvPr id="13" name="Picture 2">
            <a:extLst>
              <a:ext uri="{FF2B5EF4-FFF2-40B4-BE49-F238E27FC236}">
                <a16:creationId xmlns:a16="http://schemas.microsoft.com/office/drawing/2014/main" id="{CF487870-BA55-4683-AF68-729D7252CF3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616574" y="2600425"/>
            <a:ext cx="2489872" cy="165714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Image">
            <a:extLst>
              <a:ext uri="{FF2B5EF4-FFF2-40B4-BE49-F238E27FC236}">
                <a16:creationId xmlns:a16="http://schemas.microsoft.com/office/drawing/2014/main" id="{34F735EE-7425-4644-BEDD-FBB1B64D1A2A}"/>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616574" y="4764723"/>
            <a:ext cx="2450195" cy="174307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9081D9E9-B0A8-40D1-94A5-9096E51000EA}"/>
              </a:ext>
            </a:extLst>
          </p:cNvPr>
          <p:cNvSpPr txBox="1"/>
          <p:nvPr/>
        </p:nvSpPr>
        <p:spPr>
          <a:xfrm>
            <a:off x="5691184" y="6649262"/>
            <a:ext cx="6294268" cy="215444"/>
          </a:xfrm>
          <a:prstGeom prst="rect">
            <a:avLst/>
          </a:prstGeom>
          <a:noFill/>
        </p:spPr>
        <p:txBody>
          <a:bodyPr wrap="square">
            <a:spAutoFit/>
          </a:bodyPr>
          <a:lstStyle/>
          <a:p>
            <a:pPr algn="r"/>
            <a:r>
              <a:rPr lang="en-US" sz="800" dirty="0"/>
              <a:t>https://www.opb.org/article/2020/10/12/portland-protesters-tear-down-roosevelt-lincoln-statues-during-day-of-rage/</a:t>
            </a:r>
          </a:p>
        </p:txBody>
      </p:sp>
    </p:spTree>
    <p:extLst>
      <p:ext uri="{BB962C8B-B14F-4D97-AF65-F5344CB8AC3E}">
        <p14:creationId xmlns:p14="http://schemas.microsoft.com/office/powerpoint/2010/main" val="36752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10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Identity politics I</a:t>
            </a:r>
            <a:endParaRPr lang="en-US" sz="2700" dirty="0"/>
          </a:p>
        </p:txBody>
      </p:sp>
      <p:sp>
        <p:nvSpPr>
          <p:cNvPr id="3" name="Content Placeholder 2"/>
          <p:cNvSpPr>
            <a:spLocks noGrp="1"/>
          </p:cNvSpPr>
          <p:nvPr>
            <p:ph idx="1"/>
          </p:nvPr>
        </p:nvSpPr>
        <p:spPr>
          <a:xfrm>
            <a:off x="337973" y="2029435"/>
            <a:ext cx="11516053" cy="4544389"/>
          </a:xfrm>
        </p:spPr>
        <p:txBody>
          <a:bodyPr>
            <a:noAutofit/>
          </a:bodyPr>
          <a:lstStyle/>
          <a:p>
            <a:pPr marL="0" indent="0">
              <a:lnSpc>
                <a:spcPct val="100000"/>
              </a:lnSpc>
              <a:spcBef>
                <a:spcPts val="0"/>
              </a:spcBef>
              <a:spcAft>
                <a:spcPts val="0"/>
              </a:spcAft>
              <a:buNone/>
            </a:pPr>
            <a:r>
              <a:rPr lang="en-US" sz="2800" b="1" dirty="0"/>
              <a:t>      I.  IDENTITY: RACE &amp; ETHNICITY </a:t>
            </a:r>
          </a:p>
          <a:p>
            <a:pPr marL="0" indent="0">
              <a:lnSpc>
                <a:spcPct val="100000"/>
              </a:lnSpc>
              <a:spcBef>
                <a:spcPts val="0"/>
              </a:spcBef>
              <a:spcAft>
                <a:spcPts val="0"/>
              </a:spcAft>
              <a:buNone/>
            </a:pPr>
            <a:r>
              <a:rPr lang="en-US" sz="2800" b="1" dirty="0"/>
              <a:t>     II.  INTERCULTURAL STRATEGIES OF SOCIETY    </a:t>
            </a:r>
          </a:p>
          <a:p>
            <a:pPr marL="0" indent="0">
              <a:lnSpc>
                <a:spcPct val="100000"/>
              </a:lnSpc>
              <a:spcBef>
                <a:spcPts val="0"/>
              </a:spcBef>
              <a:spcAft>
                <a:spcPts val="0"/>
              </a:spcAft>
              <a:buNone/>
            </a:pPr>
            <a:r>
              <a:rPr lang="en-US" sz="2800" b="1" dirty="0"/>
              <a:t>    III. RACIAL POLITICS IN THE USA</a:t>
            </a:r>
          </a:p>
          <a:p>
            <a:pPr marL="0" indent="0">
              <a:lnSpc>
                <a:spcPct val="100000"/>
              </a:lnSpc>
              <a:spcBef>
                <a:spcPts val="0"/>
              </a:spcBef>
              <a:spcAft>
                <a:spcPts val="0"/>
              </a:spcAft>
              <a:buNone/>
            </a:pPr>
            <a:endParaRPr lang="en-US" sz="2400" b="1" dirty="0"/>
          </a:p>
          <a:p>
            <a:pPr marL="0" indent="0">
              <a:lnSpc>
                <a:spcPct val="100000"/>
              </a:lnSpc>
              <a:spcBef>
                <a:spcPts val="0"/>
              </a:spcBef>
              <a:spcAft>
                <a:spcPts val="0"/>
              </a:spcAft>
              <a:buNone/>
            </a:pPr>
            <a:endParaRPr lang="en-US" sz="1000" b="1" dirty="0"/>
          </a:p>
          <a:p>
            <a:pPr marL="0" indent="0" algn="ctr">
              <a:lnSpc>
                <a:spcPct val="100000"/>
              </a:lnSpc>
              <a:spcBef>
                <a:spcPts val="0"/>
              </a:spcBef>
              <a:spcAft>
                <a:spcPts val="0"/>
              </a:spcAft>
              <a:buNone/>
            </a:pPr>
            <a:r>
              <a:rPr lang="en-US" sz="2400" b="1" dirty="0">
                <a:solidFill>
                  <a:srgbClr val="FFFF00"/>
                </a:solidFill>
              </a:rPr>
              <a:t>TERMS TO KNOW</a:t>
            </a:r>
          </a:p>
          <a:p>
            <a:pPr marL="0" indent="0">
              <a:buNone/>
            </a:pPr>
            <a:r>
              <a:rPr lang="en-US" sz="1800" dirty="0"/>
              <a:t>Assimilation			Status Threat		Plessy v. Ferguson		Brown v. Board of Ed</a:t>
            </a:r>
          </a:p>
          <a:p>
            <a:pPr marL="0" indent="0">
              <a:buNone/>
            </a:pPr>
            <a:r>
              <a:rPr lang="en-US" sz="1800" dirty="0"/>
              <a:t>Booker T. Washington		Marcus Garvey		Interculturalism		MLK</a:t>
            </a:r>
          </a:p>
          <a:p>
            <a:pPr marL="0" indent="0">
              <a:buNone/>
            </a:pPr>
            <a:r>
              <a:rPr lang="en-US" sz="1800" dirty="0"/>
              <a:t>Multiculturalism			Black Nationalism		Voting Rights Act (VRA)	13</a:t>
            </a:r>
            <a:r>
              <a:rPr lang="en-US" sz="1800" baseline="30000" dirty="0"/>
              <a:t>th</a:t>
            </a:r>
            <a:r>
              <a:rPr lang="en-US" sz="1800" dirty="0"/>
              <a:t> Amendment</a:t>
            </a:r>
          </a:p>
          <a:p>
            <a:pPr marL="0" indent="0">
              <a:buNone/>
            </a:pPr>
            <a:r>
              <a:rPr lang="en-US" sz="1800" dirty="0"/>
              <a:t>Apartheid			Hate Crime		CRT			15</a:t>
            </a:r>
            <a:r>
              <a:rPr lang="en-US" sz="1800" baseline="30000" dirty="0"/>
              <a:t>th</a:t>
            </a:r>
            <a:r>
              <a:rPr lang="en-US" sz="1800" dirty="0"/>
              <a:t> Amendment</a:t>
            </a:r>
          </a:p>
          <a:p>
            <a:pPr marL="0" indent="0">
              <a:buNone/>
            </a:pPr>
            <a:r>
              <a:rPr lang="en-US" sz="1800" dirty="0"/>
              <a:t>Liberal </a:t>
            </a:r>
            <a:r>
              <a:rPr lang="en-US" sz="1800" dirty="0" err="1"/>
              <a:t>Integrationism</a:t>
            </a:r>
            <a:r>
              <a:rPr lang="en-US" sz="1800" dirty="0"/>
              <a:t>		Black Conservatism	Muted Groups		</a:t>
            </a:r>
          </a:p>
          <a:p>
            <a:pPr marL="0" indent="0">
              <a:buNone/>
            </a:pPr>
            <a:r>
              <a:rPr lang="en-US" sz="1800" dirty="0"/>
              <a:t>			</a:t>
            </a:r>
          </a:p>
          <a:p>
            <a:pPr marL="0" indent="0">
              <a:buNone/>
            </a:pPr>
            <a:endParaRPr lang="en-US" sz="1800" dirty="0"/>
          </a:p>
          <a:p>
            <a:pPr marL="0" indent="0">
              <a:buNone/>
            </a:pPr>
            <a:r>
              <a:rPr lang="en-US" sz="1800" dirty="0"/>
              <a:t>			</a:t>
            </a:r>
          </a:p>
        </p:txBody>
      </p:sp>
    </p:spTree>
    <p:extLst>
      <p:ext uri="{BB962C8B-B14F-4D97-AF65-F5344CB8AC3E}">
        <p14:creationId xmlns:p14="http://schemas.microsoft.com/office/powerpoint/2010/main" val="1743576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bg>
      <p:bgPr>
        <a:solidFill>
          <a:schemeClr val="bg2">
            <a:lumMod val="75000"/>
          </a:schemeClr>
        </a:solidFill>
        <a:effectLst/>
      </p:bgPr>
    </p:bg>
    <p:spTree>
      <p:nvGrpSpPr>
        <p:cNvPr id="1" name=""/>
        <p:cNvGrpSpPr/>
        <p:nvPr/>
      </p:nvGrpSpPr>
      <p:grpSpPr>
        <a:xfrm>
          <a:off x="0" y="0"/>
          <a:ext cx="0" cy="0"/>
          <a:chOff x="0" y="0"/>
          <a:chExt cx="0" cy="0"/>
        </a:xfrm>
      </p:grpSpPr>
      <p:sp>
        <p:nvSpPr>
          <p:cNvPr id="7" name="Content Placeholder 4"/>
          <p:cNvSpPr>
            <a:spLocks noGrp="1"/>
          </p:cNvSpPr>
          <p:nvPr>
            <p:ph sz="half" idx="2"/>
          </p:nvPr>
        </p:nvSpPr>
        <p:spPr>
          <a:xfrm>
            <a:off x="69248" y="1993039"/>
            <a:ext cx="8968220" cy="5481638"/>
          </a:xfrm>
        </p:spPr>
        <p:txBody>
          <a:bodyPr/>
          <a:lstStyle/>
          <a:p>
            <a:pPr marL="342900" lvl="1" indent="-342900">
              <a:buClr>
                <a:schemeClr val="hlink"/>
              </a:buClr>
              <a:buSzPct val="70000"/>
              <a:buFont typeface="Wingdings" panose="05000000000000000000" pitchFamily="2" charset="2"/>
              <a:buChar char="n"/>
              <a:defRPr/>
            </a:pPr>
            <a:r>
              <a:rPr lang="en-US" sz="2800" b="1" dirty="0">
                <a:solidFill>
                  <a:srgbClr val="FFFF00"/>
                </a:solidFill>
              </a:rPr>
              <a:t>Identity</a:t>
            </a:r>
            <a:r>
              <a:rPr lang="en-US" sz="2800" dirty="0"/>
              <a:t>: That part of an individual’s self-concept derived from the value of membership in a social group</a:t>
            </a:r>
          </a:p>
          <a:p>
            <a:pPr lvl="1">
              <a:defRPr/>
            </a:pPr>
            <a:r>
              <a:rPr lang="en-US" b="1" dirty="0"/>
              <a:t>Characteristics of Identity:</a:t>
            </a:r>
          </a:p>
          <a:p>
            <a:pPr lvl="2">
              <a:defRPr/>
            </a:pPr>
            <a:r>
              <a:rPr lang="en-US" b="1" dirty="0"/>
              <a:t>Salience</a:t>
            </a:r>
            <a:r>
              <a:rPr lang="en-US" dirty="0"/>
              <a:t>: which identity matters when</a:t>
            </a:r>
          </a:p>
          <a:p>
            <a:pPr lvl="2">
              <a:defRPr/>
            </a:pPr>
            <a:r>
              <a:rPr lang="en-US" b="1" dirty="0"/>
              <a:t>Strength</a:t>
            </a:r>
            <a:r>
              <a:rPr lang="en-US" dirty="0"/>
              <a:t> (intensity of attachment)</a:t>
            </a:r>
          </a:p>
          <a:p>
            <a:pPr lvl="2">
              <a:defRPr/>
            </a:pPr>
            <a:r>
              <a:rPr lang="en-US" b="1" dirty="0"/>
              <a:t>Content</a:t>
            </a:r>
            <a:r>
              <a:rPr lang="en-US" dirty="0"/>
              <a:t> (group norms)</a:t>
            </a:r>
          </a:p>
          <a:p>
            <a:pPr lvl="2">
              <a:defRPr/>
            </a:pPr>
            <a:r>
              <a:rPr lang="en-US" b="1" dirty="0"/>
              <a:t>Boundaries</a:t>
            </a:r>
            <a:r>
              <a:rPr lang="en-US" dirty="0"/>
              <a:t> (membership):                                                                                                                      </a:t>
            </a:r>
            <a:r>
              <a:rPr lang="en-US" sz="2000" b="1" dirty="0"/>
              <a:t>In-group </a:t>
            </a:r>
            <a:r>
              <a:rPr lang="en-US" sz="2000" dirty="0"/>
              <a:t>&amp;</a:t>
            </a:r>
            <a:r>
              <a:rPr lang="en-US" sz="2000" b="1" dirty="0"/>
              <a:t> Out-group</a:t>
            </a:r>
          </a:p>
          <a:p>
            <a:pPr lvl="2">
              <a:defRPr/>
            </a:pPr>
            <a:endParaRPr lang="en-US" sz="1000" dirty="0"/>
          </a:p>
          <a:p>
            <a:pPr marL="342900" lvl="1" indent="-342900">
              <a:buClr>
                <a:schemeClr val="hlink"/>
              </a:buClr>
              <a:buSzPct val="70000"/>
              <a:buFont typeface="Wingdings" panose="05000000000000000000" pitchFamily="2" charset="2"/>
              <a:buChar char="n"/>
              <a:defRPr/>
            </a:pPr>
            <a:r>
              <a:rPr lang="en-US" sz="2800" i="1" dirty="0"/>
              <a:t>Nature or culture?</a:t>
            </a:r>
          </a:p>
          <a:p>
            <a:pPr marL="342900" lvl="1" indent="-342900">
              <a:buClr>
                <a:schemeClr val="hlink"/>
              </a:buClr>
              <a:buSzPct val="70000"/>
              <a:buFont typeface="Wingdings" panose="05000000000000000000" pitchFamily="2" charset="2"/>
              <a:buChar char="n"/>
              <a:defRPr/>
            </a:pPr>
            <a:r>
              <a:rPr lang="en-US" sz="2800" i="1" dirty="0"/>
              <a:t>Your choice or chosen by others?</a:t>
            </a:r>
          </a:p>
          <a:p>
            <a:pPr marL="342900" lvl="1" indent="-342900">
              <a:buClr>
                <a:schemeClr val="hlink"/>
              </a:buClr>
              <a:buSzPct val="70000"/>
              <a:buFont typeface="Wingdings" panose="05000000000000000000" pitchFamily="2" charset="2"/>
              <a:buChar char="n"/>
              <a:defRPr/>
            </a:pPr>
            <a:endParaRPr lang="en-US" sz="2800" dirty="0"/>
          </a:p>
          <a:p>
            <a:pPr lvl="1">
              <a:defRPr/>
            </a:pPr>
            <a:endParaRPr lang="en-US" sz="2000" dirty="0"/>
          </a:p>
        </p:txBody>
      </p:sp>
      <p:sp>
        <p:nvSpPr>
          <p:cNvPr id="6147" name="Rectangle 3"/>
          <p:cNvSpPr>
            <a:spLocks noChangeArrowheads="1"/>
          </p:cNvSpPr>
          <p:nvPr/>
        </p:nvSpPr>
        <p:spPr bwMode="auto">
          <a:xfrm>
            <a:off x="3704678" y="6642100"/>
            <a:ext cx="4572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tx1"/>
              </a:buClr>
              <a:buChar char="–"/>
              <a:defRPr sz="2000">
                <a:solidFill>
                  <a:schemeClr val="tx1"/>
                </a:solidFill>
                <a:latin typeface="Tahoma" panose="020B0604030504040204" pitchFamily="34"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800" dirty="0"/>
              <a:t>http://www.russellsage.org/visiting-scholars/susan-t-fiske-interview</a:t>
            </a:r>
          </a:p>
        </p:txBody>
      </p:sp>
      <p:sp>
        <p:nvSpPr>
          <p:cNvPr id="6" name="Title 1"/>
          <p:cNvSpPr>
            <a:spLocks noGrp="1"/>
          </p:cNvSpPr>
          <p:nvPr>
            <p:ph type="title"/>
          </p:nvPr>
        </p:nvSpPr>
        <p:spPr>
          <a:xfrm>
            <a:off x="2496845" y="550427"/>
            <a:ext cx="7543800" cy="914401"/>
          </a:xfrm>
        </p:spPr>
        <p:txBody>
          <a:bodyPr/>
          <a:lstStyle/>
          <a:p>
            <a:pPr algn="ctr">
              <a:defRPr/>
            </a:pPr>
            <a:r>
              <a:rPr lang="en-US" sz="3600" b="1" dirty="0">
                <a:solidFill>
                  <a:schemeClr val="bg1"/>
                </a:solidFill>
              </a:rPr>
              <a:t>I. IDENTITY: RACE &amp; ETHNICITY</a:t>
            </a:r>
          </a:p>
        </p:txBody>
      </p:sp>
      <p:pic>
        <p:nvPicPr>
          <p:cNvPr id="6149"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8785" y="1915496"/>
            <a:ext cx="2846641" cy="3402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4" descr="http://www.nssa.us/journals/2007-29-1/images/circl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541" y="2967644"/>
            <a:ext cx="4306928" cy="2350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473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C9BC6-E99F-4C12-831F-31D7852F6913}"/>
              </a:ext>
            </a:extLst>
          </p:cNvPr>
          <p:cNvSpPr>
            <a:spLocks noGrp="1"/>
          </p:cNvSpPr>
          <p:nvPr>
            <p:ph type="title"/>
          </p:nvPr>
        </p:nvSpPr>
        <p:spPr>
          <a:xfrm>
            <a:off x="1890714" y="476024"/>
            <a:ext cx="7543800" cy="892175"/>
          </a:xfrm>
        </p:spPr>
        <p:txBody>
          <a:bodyPr/>
          <a:lstStyle/>
          <a:p>
            <a:pPr algn="ctr">
              <a:defRPr/>
            </a:pPr>
            <a:r>
              <a:rPr lang="en-US" dirty="0"/>
              <a:t>RACE &amp; ETHNICITY</a:t>
            </a:r>
          </a:p>
        </p:txBody>
      </p:sp>
      <p:sp>
        <p:nvSpPr>
          <p:cNvPr id="3" name="Content Placeholder 2">
            <a:extLst>
              <a:ext uri="{FF2B5EF4-FFF2-40B4-BE49-F238E27FC236}">
                <a16:creationId xmlns:a16="http://schemas.microsoft.com/office/drawing/2014/main" id="{059A9013-7C74-46A2-A0FC-272B7C9C8871}"/>
              </a:ext>
            </a:extLst>
          </p:cNvPr>
          <p:cNvSpPr>
            <a:spLocks noGrp="1"/>
          </p:cNvSpPr>
          <p:nvPr>
            <p:ph idx="1"/>
          </p:nvPr>
        </p:nvSpPr>
        <p:spPr>
          <a:xfrm>
            <a:off x="38293" y="1847135"/>
            <a:ext cx="5812318" cy="5486400"/>
          </a:xfrm>
        </p:spPr>
        <p:txBody>
          <a:bodyPr>
            <a:normAutofit/>
          </a:bodyPr>
          <a:lstStyle/>
          <a:p>
            <a:pPr>
              <a:defRPr/>
            </a:pPr>
            <a:r>
              <a:rPr lang="en-US" sz="2000" b="1" dirty="0">
                <a:solidFill>
                  <a:srgbClr val="FFFF00"/>
                </a:solidFill>
              </a:rPr>
              <a:t>Nationality</a:t>
            </a:r>
            <a:r>
              <a:rPr lang="en-US" sz="2000" dirty="0"/>
              <a:t>: citizenship or descent based on country or historical land</a:t>
            </a:r>
          </a:p>
          <a:p>
            <a:pPr>
              <a:defRPr/>
            </a:pPr>
            <a:r>
              <a:rPr lang="en-US" sz="2000" b="1" dirty="0">
                <a:solidFill>
                  <a:srgbClr val="FFFF00"/>
                </a:solidFill>
              </a:rPr>
              <a:t>Ethnicity</a:t>
            </a:r>
            <a:r>
              <a:rPr lang="en-US" sz="2000" dirty="0"/>
              <a:t>: membership in an “ascriptive category – race, language, religion, country of origin- that includes   “cultural and psychological roots based on historical or shared backgrounds” </a:t>
            </a:r>
            <a:r>
              <a:rPr lang="en-US" sz="900" i="1" dirty="0"/>
              <a:t>(</a:t>
            </a:r>
            <a:r>
              <a:rPr lang="en-US" sz="900" i="1" dirty="0" err="1"/>
              <a:t>Holmsten</a:t>
            </a:r>
            <a:r>
              <a:rPr lang="en-US" sz="900" i="1" dirty="0"/>
              <a:t>)</a:t>
            </a:r>
          </a:p>
          <a:p>
            <a:pPr>
              <a:defRPr/>
            </a:pPr>
            <a:r>
              <a:rPr lang="en-US" sz="2000" b="1" dirty="0">
                <a:solidFill>
                  <a:srgbClr val="FFFF00"/>
                </a:solidFill>
              </a:rPr>
              <a:t>Race</a:t>
            </a:r>
            <a:r>
              <a:rPr lang="en-US" sz="2000" dirty="0"/>
              <a:t>: A social construct of a group of people argued to share similar, distinct characteristics </a:t>
            </a:r>
          </a:p>
          <a:p>
            <a:pPr lvl="1">
              <a:defRPr/>
            </a:pPr>
            <a:r>
              <a:rPr lang="en-US" sz="1600" dirty="0"/>
              <a:t>Biological Essentialism:</a:t>
            </a:r>
            <a:r>
              <a:rPr lang="en-US" sz="1600" b="1" dirty="0">
                <a:solidFill>
                  <a:srgbClr val="FFFF00"/>
                </a:solidFill>
              </a:rPr>
              <a:t> </a:t>
            </a:r>
            <a:r>
              <a:rPr lang="en-US" sz="1600" dirty="0"/>
              <a:t>taxonomies of groupings based on perceived traits deemed genetically or biologically based, categorically distinct, and associated with behaviors or aptitudes </a:t>
            </a:r>
            <a:r>
              <a:rPr lang="en-US" sz="1000" dirty="0"/>
              <a:t>(Madison Grant’s </a:t>
            </a:r>
            <a:r>
              <a:rPr lang="en-US" sz="1000" i="1" dirty="0"/>
              <a:t>Passing of the Great Race</a:t>
            </a:r>
            <a:r>
              <a:rPr lang="en-US" sz="1000" dirty="0"/>
              <a:t>: “Adolf Hitler’s Bible” - </a:t>
            </a:r>
            <a:r>
              <a:rPr lang="en-US" sz="1000" i="1" dirty="0" err="1"/>
              <a:t>Serwer</a:t>
            </a:r>
            <a:r>
              <a:rPr lang="en-US" sz="1000" i="1" dirty="0"/>
              <a:t> 2019)</a:t>
            </a:r>
          </a:p>
          <a:p>
            <a:pPr lvl="1">
              <a:defRPr/>
            </a:pPr>
            <a:r>
              <a:rPr lang="en-US" sz="1600" dirty="0"/>
              <a:t>Scientists affirm one human race genetically diversified due to environment and mating, and disavow racial explanations for   collective differentiation in physical  and behavioral traits</a:t>
            </a:r>
          </a:p>
          <a:p>
            <a:pPr>
              <a:defRPr/>
            </a:pPr>
            <a:endParaRPr lang="en-US" sz="1200" dirty="0"/>
          </a:p>
        </p:txBody>
      </p:sp>
      <p:sp>
        <p:nvSpPr>
          <p:cNvPr id="6148" name="Rectangle 3">
            <a:extLst>
              <a:ext uri="{FF2B5EF4-FFF2-40B4-BE49-F238E27FC236}">
                <a16:creationId xmlns:a16="http://schemas.microsoft.com/office/drawing/2014/main" id="{0DDFB39A-707F-41DB-A2B4-170B832CA786}"/>
              </a:ext>
            </a:extLst>
          </p:cNvPr>
          <p:cNvSpPr>
            <a:spLocks noChangeArrowheads="1"/>
          </p:cNvSpPr>
          <p:nvPr/>
        </p:nvSpPr>
        <p:spPr bwMode="auto">
          <a:xfrm>
            <a:off x="1495425" y="6651625"/>
            <a:ext cx="8686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tx1"/>
              </a:buClr>
              <a:buChar char="–"/>
              <a:defRPr sz="2000">
                <a:solidFill>
                  <a:schemeClr val="tx1"/>
                </a:solidFill>
                <a:latin typeface="Tahoma" panose="020B0604030504040204" pitchFamily="34"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800"/>
              <a:t>https://en.wikipedia.org/wiki/Race_(human_categorization)</a:t>
            </a:r>
          </a:p>
        </p:txBody>
      </p:sp>
      <p:sp>
        <p:nvSpPr>
          <p:cNvPr id="6150" name="Rectangle 4">
            <a:extLst>
              <a:ext uri="{FF2B5EF4-FFF2-40B4-BE49-F238E27FC236}">
                <a16:creationId xmlns:a16="http://schemas.microsoft.com/office/drawing/2014/main" id="{D54EF083-3FB4-4558-B6BE-DCE7D7812795}"/>
              </a:ext>
            </a:extLst>
          </p:cNvPr>
          <p:cNvSpPr>
            <a:spLocks noChangeArrowheads="1"/>
          </p:cNvSpPr>
          <p:nvPr/>
        </p:nvSpPr>
        <p:spPr bwMode="auto">
          <a:xfrm>
            <a:off x="-15551" y="6643460"/>
            <a:ext cx="9105901"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tx1"/>
              </a:buClr>
              <a:buChar char="–"/>
              <a:defRPr sz="2000">
                <a:solidFill>
                  <a:schemeClr val="tx1"/>
                </a:solidFill>
                <a:latin typeface="Tahoma" panose="020B0604030504040204" pitchFamily="34"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800" dirty="0"/>
              <a:t>Herrmann  </a:t>
            </a:r>
            <a:r>
              <a:rPr lang="en-US" altLang="en-US" sz="800" dirty="0" err="1"/>
              <a:t>Konversationslexikon</a:t>
            </a:r>
            <a:r>
              <a:rPr lang="en-US" altLang="en-US" sz="800" dirty="0"/>
              <a:t> (1885–1892), Public Domain, https://commons.wikimedia.org/w/index.php?curid=1094904</a:t>
            </a:r>
          </a:p>
        </p:txBody>
      </p:sp>
      <p:sp>
        <p:nvSpPr>
          <p:cNvPr id="6151" name="Rectangle 5">
            <a:extLst>
              <a:ext uri="{FF2B5EF4-FFF2-40B4-BE49-F238E27FC236}">
                <a16:creationId xmlns:a16="http://schemas.microsoft.com/office/drawing/2014/main" id="{64934668-39C5-44E8-ABB9-1C0F19D30DB0}"/>
              </a:ext>
            </a:extLst>
          </p:cNvPr>
          <p:cNvSpPr>
            <a:spLocks noChangeArrowheads="1"/>
          </p:cNvSpPr>
          <p:nvPr/>
        </p:nvSpPr>
        <p:spPr bwMode="auto">
          <a:xfrm>
            <a:off x="4721817" y="6648563"/>
            <a:ext cx="4572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tx1"/>
              </a:buClr>
              <a:buChar char="–"/>
              <a:defRPr sz="2000">
                <a:solidFill>
                  <a:schemeClr val="tx1"/>
                </a:solidFill>
                <a:latin typeface="Tahoma" panose="020B0604030504040204" pitchFamily="34"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800" dirty="0"/>
              <a:t>http://www.nerdgranny.com/wp-content/uploads/2009/09/skin-color-evo.gif</a:t>
            </a:r>
          </a:p>
        </p:txBody>
      </p:sp>
      <p:sp>
        <p:nvSpPr>
          <p:cNvPr id="6152" name="Rectangle 6">
            <a:extLst>
              <a:ext uri="{FF2B5EF4-FFF2-40B4-BE49-F238E27FC236}">
                <a16:creationId xmlns:a16="http://schemas.microsoft.com/office/drawing/2014/main" id="{86197BB8-7333-47B4-A4E1-71416A52A78B}"/>
              </a:ext>
            </a:extLst>
          </p:cNvPr>
          <p:cNvSpPr>
            <a:spLocks noChangeArrowheads="1"/>
          </p:cNvSpPr>
          <p:nvPr/>
        </p:nvSpPr>
        <p:spPr bwMode="auto">
          <a:xfrm>
            <a:off x="-948871" y="6515396"/>
            <a:ext cx="45720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tx1"/>
              </a:buClr>
              <a:buChar char="–"/>
              <a:defRPr sz="2000">
                <a:solidFill>
                  <a:schemeClr val="tx1"/>
                </a:solidFill>
                <a:latin typeface="Tahoma" panose="020B0604030504040204" pitchFamily="34"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900" dirty="0"/>
              <a:t>http://www.nature.com/milestones/skinbio4/full/skinbio20113a.html</a:t>
            </a:r>
          </a:p>
        </p:txBody>
      </p:sp>
      <p:pic>
        <p:nvPicPr>
          <p:cNvPr id="6155" name="Picture 10" descr="http://imgc.allpostersimages.com/images/P-473-488-90/72/7205/KEFN100Z/posters/stewart-stewart-1854-nott-gliddon-racist-anthropology-2.jpg">
            <a:extLst>
              <a:ext uri="{FF2B5EF4-FFF2-40B4-BE49-F238E27FC236}">
                <a16:creationId xmlns:a16="http://schemas.microsoft.com/office/drawing/2014/main" id="{934A9148-7024-47DB-9BFB-8E8002B0CD0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2379" y="4679904"/>
            <a:ext cx="1289152" cy="193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descr="Race and Ethnicity in the U.S. | Boundless Sociology">
            <a:extLst>
              <a:ext uri="{FF2B5EF4-FFF2-40B4-BE49-F238E27FC236}">
                <a16:creationId xmlns:a16="http://schemas.microsoft.com/office/drawing/2014/main" id="{F085C737-FF2C-44AB-B8EC-A6485AACB0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4455" y="1880727"/>
            <a:ext cx="2451437" cy="2765068"/>
          </a:xfrm>
          <a:prstGeom prst="rect">
            <a:avLst/>
          </a:prstGeom>
          <a:noFill/>
          <a:extLst>
            <a:ext uri="{909E8E84-426E-40DD-AFC4-6F175D3DCCD1}">
              <a14:hiddenFill xmlns:a14="http://schemas.microsoft.com/office/drawing/2010/main">
                <a:solidFill>
                  <a:srgbClr val="FFFFFF"/>
                </a:solidFill>
              </a14:hiddenFill>
            </a:ext>
          </a:extLst>
        </p:spPr>
      </p:pic>
      <p:pic>
        <p:nvPicPr>
          <p:cNvPr id="6153" name="Picture 8" descr="http://www.nature.com/milestones/skinbio4/images/skinbio20113f1.jpg">
            <a:extLst>
              <a:ext uri="{FF2B5EF4-FFF2-40B4-BE49-F238E27FC236}">
                <a16:creationId xmlns:a16="http://schemas.microsoft.com/office/drawing/2014/main" id="{47241E00-BE72-45BA-B7FD-474BFE6D51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2379" y="4671739"/>
            <a:ext cx="3708116" cy="193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856DBEA8-9259-4475-A40F-B954A34DE5CD}"/>
              </a:ext>
            </a:extLst>
          </p:cNvPr>
          <p:cNvSpPr txBox="1"/>
          <p:nvPr/>
        </p:nvSpPr>
        <p:spPr>
          <a:xfrm>
            <a:off x="1515661" y="6659401"/>
            <a:ext cx="10676339" cy="215444"/>
          </a:xfrm>
          <a:prstGeom prst="rect">
            <a:avLst/>
          </a:prstGeom>
          <a:noFill/>
        </p:spPr>
        <p:txBody>
          <a:bodyPr wrap="square">
            <a:spAutoFit/>
          </a:bodyPr>
          <a:lstStyle/>
          <a:p>
            <a:pPr algn="r"/>
            <a:r>
              <a:rPr lang="en-US" sz="800" dirty="0"/>
              <a:t>https://www.aecf.org/blog/what-the-data-say-about-race-ethnicity-and-american-youth</a:t>
            </a:r>
          </a:p>
        </p:txBody>
      </p:sp>
      <p:sp>
        <p:nvSpPr>
          <p:cNvPr id="4" name="Rectangle 3">
            <a:extLst>
              <a:ext uri="{FF2B5EF4-FFF2-40B4-BE49-F238E27FC236}">
                <a16:creationId xmlns:a16="http://schemas.microsoft.com/office/drawing/2014/main" id="{03123428-CDAA-44E0-A520-DA4855A00A7C}"/>
              </a:ext>
            </a:extLst>
          </p:cNvPr>
          <p:cNvSpPr/>
          <p:nvPr/>
        </p:nvSpPr>
        <p:spPr>
          <a:xfrm>
            <a:off x="-15551" y="6381621"/>
            <a:ext cx="6096000" cy="215444"/>
          </a:xfrm>
          <a:prstGeom prst="rect">
            <a:avLst/>
          </a:prstGeom>
        </p:spPr>
        <p:txBody>
          <a:bodyPr>
            <a:spAutoFit/>
          </a:bodyPr>
          <a:lstStyle/>
          <a:p>
            <a:r>
              <a:rPr lang="en-US" sz="800" dirty="0"/>
              <a:t>https://www.census.gov/data-tools/demo/race/MREAD_1790_2010.html</a:t>
            </a:r>
          </a:p>
        </p:txBody>
      </p:sp>
      <p:sp>
        <p:nvSpPr>
          <p:cNvPr id="5" name="Rectangle 4">
            <a:extLst>
              <a:ext uri="{FF2B5EF4-FFF2-40B4-BE49-F238E27FC236}">
                <a16:creationId xmlns:a16="http://schemas.microsoft.com/office/drawing/2014/main" id="{263249BB-3D49-4884-AF6C-7FFD8CF85EA7}"/>
              </a:ext>
            </a:extLst>
          </p:cNvPr>
          <p:cNvSpPr/>
          <p:nvPr/>
        </p:nvSpPr>
        <p:spPr>
          <a:xfrm>
            <a:off x="3451294" y="6527573"/>
            <a:ext cx="2670923" cy="215444"/>
          </a:xfrm>
          <a:prstGeom prst="rect">
            <a:avLst/>
          </a:prstGeom>
        </p:spPr>
        <p:txBody>
          <a:bodyPr wrap="none">
            <a:spAutoFit/>
          </a:bodyPr>
          <a:lstStyle/>
          <a:p>
            <a:pPr algn="r"/>
            <a:r>
              <a:rPr lang="en-US" sz="800" dirty="0"/>
              <a:t>https://statchatva.org/2014/11/04/what-race-are-hispanics/</a:t>
            </a:r>
          </a:p>
        </p:txBody>
      </p:sp>
      <p:pic>
        <p:nvPicPr>
          <p:cNvPr id="1028" name="Picture 4" descr="https://statchatva.org/wp-content/uploads/2014/11/4.jpg">
            <a:extLst>
              <a:ext uri="{FF2B5EF4-FFF2-40B4-BE49-F238E27FC236}">
                <a16:creationId xmlns:a16="http://schemas.microsoft.com/office/drawing/2014/main" id="{F80941EE-9A47-4C02-8253-B1ECC17DAA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2379" y="4480560"/>
            <a:ext cx="3554469" cy="21280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6DD5213-75BE-4698-96FA-6CEA3FEA3569}"/>
              </a:ext>
            </a:extLst>
          </p:cNvPr>
          <p:cNvPicPr>
            <a:picLocks noChangeAspect="1"/>
          </p:cNvPicPr>
          <p:nvPr/>
        </p:nvPicPr>
        <p:blipFill>
          <a:blip r:embed="rId6"/>
          <a:stretch>
            <a:fillRect/>
          </a:stretch>
        </p:blipFill>
        <p:spPr>
          <a:xfrm>
            <a:off x="9133569" y="1898206"/>
            <a:ext cx="2983984" cy="47288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5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94459"/>
            <a:ext cx="7255181" cy="4773100"/>
          </a:xfrm>
        </p:spPr>
        <p:txBody>
          <a:bodyPr>
            <a:noAutofit/>
          </a:bodyPr>
          <a:lstStyle/>
          <a:p>
            <a:r>
              <a:rPr lang="en-US" altLang="en-US" sz="2800" dirty="0"/>
              <a:t>How to Manage relationships among majority &amp; minority groups</a:t>
            </a:r>
          </a:p>
          <a:p>
            <a:pPr lvl="1"/>
            <a:r>
              <a:rPr lang="en-US" altLang="en-US" sz="2600" b="1" dirty="0">
                <a:solidFill>
                  <a:srgbClr val="FFFF00"/>
                </a:solidFill>
              </a:rPr>
              <a:t>Multiculturalism </a:t>
            </a:r>
            <a:r>
              <a:rPr lang="en-US" altLang="en-US" sz="1000" dirty="0"/>
              <a:t>(p.146-8)</a:t>
            </a:r>
          </a:p>
          <a:p>
            <a:pPr lvl="2"/>
            <a:r>
              <a:rPr lang="en-US" altLang="en-US" sz="1600" dirty="0"/>
              <a:t>Group rights to protect minority communities from “eroding effects of individual autonomy”</a:t>
            </a:r>
          </a:p>
          <a:p>
            <a:pPr lvl="2"/>
            <a:r>
              <a:rPr lang="en-US" altLang="en-US" sz="1600" dirty="0"/>
              <a:t>Self-governance (territorial autonomy), Polyethnic (languages, customs) and Representative rights (quotas, reserved seats)</a:t>
            </a:r>
          </a:p>
          <a:p>
            <a:pPr lvl="2"/>
            <a:r>
              <a:rPr lang="en-US" altLang="en-US" sz="1600" dirty="0"/>
              <a:t>cultural hegemony as discriminatory and fostering minority resentment</a:t>
            </a:r>
          </a:p>
          <a:p>
            <a:pPr lvl="1"/>
            <a:r>
              <a:rPr lang="en-US" altLang="en-US" sz="2600" b="1" dirty="0">
                <a:solidFill>
                  <a:srgbClr val="FFFF00"/>
                </a:solidFill>
              </a:rPr>
              <a:t>Melting Pot (Assimilation)</a:t>
            </a:r>
            <a:r>
              <a:rPr lang="en-US" altLang="en-US" sz="2600" dirty="0"/>
              <a:t>:</a:t>
            </a:r>
            <a:r>
              <a:rPr lang="en-US" altLang="en-US" sz="2600" b="1" dirty="0">
                <a:solidFill>
                  <a:srgbClr val="FFFF00"/>
                </a:solidFill>
              </a:rPr>
              <a:t> </a:t>
            </a:r>
          </a:p>
          <a:p>
            <a:pPr lvl="2"/>
            <a:r>
              <a:rPr lang="en-US" altLang="en-US" sz="1600" dirty="0"/>
              <a:t>Common framework enforced for all equally; minorities not recognized</a:t>
            </a:r>
          </a:p>
          <a:p>
            <a:pPr lvl="2"/>
            <a:r>
              <a:rPr lang="en-US" altLang="en-US" sz="1600" dirty="0"/>
              <a:t>Opposes multiculturalism as “corrosive of long-term political unity and social stability” (p.148)</a:t>
            </a:r>
          </a:p>
          <a:p>
            <a:pPr lvl="1"/>
            <a:r>
              <a:rPr lang="en-US" altLang="en-US" sz="2600" b="1" dirty="0">
                <a:solidFill>
                  <a:srgbClr val="FFFF00"/>
                </a:solidFill>
              </a:rPr>
              <a:t>Interculturalism</a:t>
            </a:r>
            <a:endParaRPr lang="en-US" altLang="en-US" sz="2600" b="1" dirty="0"/>
          </a:p>
          <a:p>
            <a:pPr lvl="2"/>
            <a:r>
              <a:rPr lang="en-US" altLang="en-US" dirty="0"/>
              <a:t>Liberalism and “reasonable pluralism” </a:t>
            </a:r>
            <a:r>
              <a:rPr lang="en-US" altLang="en-US" sz="700" b="1" dirty="0"/>
              <a:t>(p.147)</a:t>
            </a:r>
          </a:p>
          <a:p>
            <a:pPr marL="0" indent="0">
              <a:buNone/>
            </a:pPr>
            <a:endParaRPr lang="en-US" altLang="en-US" sz="2400" b="1" dirty="0">
              <a:solidFill>
                <a:srgbClr val="FFC000"/>
              </a:solidFill>
            </a:endParaRPr>
          </a:p>
          <a:p>
            <a:endParaRPr lang="en-US" altLang="en-US" sz="2400" b="1" dirty="0">
              <a:solidFill>
                <a:srgbClr val="FFC000"/>
              </a:solidFill>
            </a:endParaRPr>
          </a:p>
          <a:p>
            <a:endParaRPr lang="en-US" altLang="en-US" sz="2400" i="1" dirty="0"/>
          </a:p>
          <a:p>
            <a:endParaRPr lang="en-US" sz="2400" dirty="0"/>
          </a:p>
        </p:txBody>
      </p:sp>
      <p:sp>
        <p:nvSpPr>
          <p:cNvPr id="6" name="Rectangle 5"/>
          <p:cNvSpPr/>
          <p:nvPr/>
        </p:nvSpPr>
        <p:spPr>
          <a:xfrm>
            <a:off x="-1" y="6667559"/>
            <a:ext cx="2145139" cy="246221"/>
          </a:xfrm>
          <a:prstGeom prst="rect">
            <a:avLst/>
          </a:prstGeom>
        </p:spPr>
        <p:txBody>
          <a:bodyPr wrap="none">
            <a:spAutoFit/>
          </a:bodyPr>
          <a:lstStyle/>
          <a:p>
            <a:r>
              <a:rPr lang="en-US" sz="1000" dirty="0"/>
              <a:t>https://lanekenworthy.net/tolerance/</a:t>
            </a:r>
          </a:p>
        </p:txBody>
      </p:sp>
      <p:sp>
        <p:nvSpPr>
          <p:cNvPr id="7" name="AutoShape 2" descr="Image result for burkini ba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5" descr="Image result for burkini b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E8C489DF-1485-471F-A9DE-34B225929E7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55181" y="1894459"/>
            <a:ext cx="4129112" cy="2654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Frame 9">
            <a:extLst>
              <a:ext uri="{FF2B5EF4-FFF2-40B4-BE49-F238E27FC236}">
                <a16:creationId xmlns:a16="http://schemas.microsoft.com/office/drawing/2014/main" id="{9876E21D-8E1E-4929-A670-0A2A2339676B}"/>
              </a:ext>
            </a:extLst>
          </p:cNvPr>
          <p:cNvSpPr/>
          <p:nvPr/>
        </p:nvSpPr>
        <p:spPr>
          <a:xfrm>
            <a:off x="9876463" y="2721524"/>
            <a:ext cx="1385456" cy="39302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itle 1">
            <a:extLst>
              <a:ext uri="{FF2B5EF4-FFF2-40B4-BE49-F238E27FC236}">
                <a16:creationId xmlns:a16="http://schemas.microsoft.com/office/drawing/2014/main" id="{01344DD9-4A8D-4742-8BB2-A4C1CC86596D}"/>
              </a:ext>
            </a:extLst>
          </p:cNvPr>
          <p:cNvSpPr>
            <a:spLocks noGrp="1"/>
          </p:cNvSpPr>
          <p:nvPr>
            <p:ph type="title"/>
          </p:nvPr>
        </p:nvSpPr>
        <p:spPr>
          <a:xfrm>
            <a:off x="1379393" y="287316"/>
            <a:ext cx="9783763" cy="1509712"/>
          </a:xfrm>
        </p:spPr>
        <p:txBody>
          <a:bodyPr>
            <a:normAutofit/>
          </a:bodyPr>
          <a:lstStyle/>
          <a:p>
            <a:pPr algn="ctr"/>
            <a:r>
              <a:rPr lang="en-US" b="1" dirty="0"/>
              <a:t>ii. Intercultural strategies of society</a:t>
            </a:r>
            <a:endParaRPr lang="en-US" sz="2700" dirty="0"/>
          </a:p>
        </p:txBody>
      </p:sp>
      <p:pic>
        <p:nvPicPr>
          <p:cNvPr id="12" name="Picture 2" descr="Image result for multiculturalism assimilation integration">
            <a:extLst>
              <a:ext uri="{FF2B5EF4-FFF2-40B4-BE49-F238E27FC236}">
                <a16:creationId xmlns:a16="http://schemas.microsoft.com/office/drawing/2014/main" id="{7E62DC93-608F-4688-8B23-B82E6049CD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5181" y="4105472"/>
            <a:ext cx="4129112" cy="272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861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7115" y="367303"/>
            <a:ext cx="9784080" cy="1508760"/>
          </a:xfrm>
        </p:spPr>
        <p:txBody>
          <a:bodyPr>
            <a:normAutofit/>
          </a:bodyPr>
          <a:lstStyle/>
          <a:p>
            <a:pPr algn="ctr"/>
            <a:r>
              <a:rPr lang="en-US" b="1" dirty="0"/>
              <a:t>ii. Intercultural strategies of society</a:t>
            </a:r>
            <a:endParaRPr lang="en-US" sz="2700" dirty="0"/>
          </a:p>
        </p:txBody>
      </p:sp>
      <p:sp>
        <p:nvSpPr>
          <p:cNvPr id="3" name="Content Placeholder 2"/>
          <p:cNvSpPr>
            <a:spLocks noGrp="1"/>
          </p:cNvSpPr>
          <p:nvPr>
            <p:ph idx="1"/>
          </p:nvPr>
        </p:nvSpPr>
        <p:spPr>
          <a:xfrm>
            <a:off x="95415" y="1894459"/>
            <a:ext cx="4032701" cy="4773100"/>
          </a:xfrm>
        </p:spPr>
        <p:txBody>
          <a:bodyPr>
            <a:noAutofit/>
          </a:bodyPr>
          <a:lstStyle/>
          <a:p>
            <a:r>
              <a:rPr lang="en-US" altLang="en-US" sz="2400" dirty="0"/>
              <a:t>How to Manage relationships among majority &amp; minority groups</a:t>
            </a:r>
          </a:p>
          <a:p>
            <a:pPr lvl="1"/>
            <a:r>
              <a:rPr lang="en-US" altLang="en-US" sz="2800" b="1" dirty="0">
                <a:solidFill>
                  <a:srgbClr val="FFFF00"/>
                </a:solidFill>
              </a:rPr>
              <a:t>Exclusion</a:t>
            </a:r>
          </a:p>
          <a:p>
            <a:pPr lvl="2"/>
            <a:r>
              <a:rPr lang="en-US" altLang="en-US" sz="2800" b="1" dirty="0"/>
              <a:t>Nazi Germany </a:t>
            </a:r>
            <a:r>
              <a:rPr lang="en-US" altLang="en-US" sz="2800" dirty="0"/>
              <a:t>&amp; Fascist Italy: </a:t>
            </a:r>
            <a:r>
              <a:rPr lang="en-US" altLang="en-US" sz="2600" dirty="0"/>
              <a:t>ghettos, racial hierarchy, concentration camps and the Final Solution</a:t>
            </a:r>
          </a:p>
          <a:p>
            <a:pPr lvl="2"/>
            <a:endParaRPr lang="en-US" altLang="en-US" sz="2600" b="1" dirty="0">
              <a:solidFill>
                <a:srgbClr val="FFFF00"/>
              </a:solidFill>
            </a:endParaRPr>
          </a:p>
          <a:p>
            <a:endParaRPr lang="en-US" altLang="en-US" sz="2400" b="1" dirty="0">
              <a:solidFill>
                <a:srgbClr val="FFC000"/>
              </a:solidFill>
            </a:endParaRPr>
          </a:p>
          <a:p>
            <a:endParaRPr lang="en-US" altLang="en-US" sz="2400" i="1" dirty="0"/>
          </a:p>
          <a:p>
            <a:endParaRPr lang="en-US" sz="2400" dirty="0"/>
          </a:p>
        </p:txBody>
      </p:sp>
      <p:sp>
        <p:nvSpPr>
          <p:cNvPr id="6" name="Rectangle 5"/>
          <p:cNvSpPr/>
          <p:nvPr/>
        </p:nvSpPr>
        <p:spPr>
          <a:xfrm>
            <a:off x="-1" y="6667559"/>
            <a:ext cx="2145139" cy="246221"/>
          </a:xfrm>
          <a:prstGeom prst="rect">
            <a:avLst/>
          </a:prstGeom>
        </p:spPr>
        <p:txBody>
          <a:bodyPr wrap="none">
            <a:spAutoFit/>
          </a:bodyPr>
          <a:lstStyle/>
          <a:p>
            <a:r>
              <a:rPr lang="en-US" sz="1000" dirty="0"/>
              <a:t>https://lanekenworthy.net/tolerance/</a:t>
            </a:r>
          </a:p>
        </p:txBody>
      </p:sp>
      <p:sp>
        <p:nvSpPr>
          <p:cNvPr id="7" name="AutoShape 2" descr="Image result for burkini ba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5" descr="Image result for burkini b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92A04A95-CFE4-4A38-8D3C-798C51F2D95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0752" y="2132017"/>
            <a:ext cx="5411744" cy="3478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a:extLst>
              <a:ext uri="{FF2B5EF4-FFF2-40B4-BE49-F238E27FC236}">
                <a16:creationId xmlns:a16="http://schemas.microsoft.com/office/drawing/2014/main" id="{CF8288BF-2AB0-4141-B867-BF9E71431D78}"/>
              </a:ext>
            </a:extLst>
          </p:cNvPr>
          <p:cNvSpPr txBox="1"/>
          <p:nvPr/>
        </p:nvSpPr>
        <p:spPr>
          <a:xfrm>
            <a:off x="2134358" y="6682947"/>
            <a:ext cx="6096000" cy="215444"/>
          </a:xfrm>
          <a:prstGeom prst="rect">
            <a:avLst/>
          </a:prstGeom>
          <a:noFill/>
        </p:spPr>
        <p:txBody>
          <a:bodyPr wrap="square">
            <a:spAutoFit/>
          </a:bodyPr>
          <a:lstStyle/>
          <a:p>
            <a:r>
              <a:rPr lang="en-US" sz="800" dirty="0"/>
              <a:t>https://link.springer.com/article/10.1007/s11199-008-9424-4</a:t>
            </a:r>
          </a:p>
        </p:txBody>
      </p:sp>
      <p:sp>
        <p:nvSpPr>
          <p:cNvPr id="5" name="Frame 4">
            <a:extLst>
              <a:ext uri="{FF2B5EF4-FFF2-40B4-BE49-F238E27FC236}">
                <a16:creationId xmlns:a16="http://schemas.microsoft.com/office/drawing/2014/main" id="{EE8FCB75-6F4D-449F-B990-E8DCCAD93E1F}"/>
              </a:ext>
            </a:extLst>
          </p:cNvPr>
          <p:cNvSpPr/>
          <p:nvPr/>
        </p:nvSpPr>
        <p:spPr>
          <a:xfrm>
            <a:off x="8332451" y="3734894"/>
            <a:ext cx="825623" cy="39302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Picture 9">
            <a:extLst>
              <a:ext uri="{FF2B5EF4-FFF2-40B4-BE49-F238E27FC236}">
                <a16:creationId xmlns:a16="http://schemas.microsoft.com/office/drawing/2014/main" id="{E8C5913F-375E-4E36-87CD-F8B719EEDE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8115" y="2590555"/>
            <a:ext cx="3266983" cy="2613424"/>
          </a:xfrm>
          <a:prstGeom prst="rect">
            <a:avLst/>
          </a:prstGeom>
        </p:spPr>
      </p:pic>
      <p:pic>
        <p:nvPicPr>
          <p:cNvPr id="11" name="Picture 10">
            <a:extLst>
              <a:ext uri="{FF2B5EF4-FFF2-40B4-BE49-F238E27FC236}">
                <a16:creationId xmlns:a16="http://schemas.microsoft.com/office/drawing/2014/main" id="{91D4B117-79FA-43A9-9976-FC6A0C01CE7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00964" y="2132017"/>
            <a:ext cx="2224789" cy="3478670"/>
          </a:xfrm>
          <a:prstGeom prst="rect">
            <a:avLst/>
          </a:prstGeom>
        </p:spPr>
      </p:pic>
    </p:spTree>
    <p:extLst>
      <p:ext uri="{BB962C8B-B14F-4D97-AF65-F5344CB8AC3E}">
        <p14:creationId xmlns:p14="http://schemas.microsoft.com/office/powerpoint/2010/main" val="169965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7115" y="367303"/>
            <a:ext cx="9784080" cy="1508760"/>
          </a:xfrm>
        </p:spPr>
        <p:txBody>
          <a:bodyPr>
            <a:normAutofit/>
          </a:bodyPr>
          <a:lstStyle/>
          <a:p>
            <a:pPr algn="ctr"/>
            <a:r>
              <a:rPr lang="en-US" b="1" dirty="0"/>
              <a:t>ii. Intercultural strategies of society</a:t>
            </a:r>
            <a:endParaRPr lang="en-US" sz="2700" dirty="0"/>
          </a:p>
        </p:txBody>
      </p:sp>
      <p:sp>
        <p:nvSpPr>
          <p:cNvPr id="3" name="Content Placeholder 2"/>
          <p:cNvSpPr>
            <a:spLocks noGrp="1"/>
          </p:cNvSpPr>
          <p:nvPr>
            <p:ph idx="1"/>
          </p:nvPr>
        </p:nvSpPr>
        <p:spPr>
          <a:xfrm>
            <a:off x="1" y="1894459"/>
            <a:ext cx="2685714" cy="4773100"/>
          </a:xfrm>
        </p:spPr>
        <p:txBody>
          <a:bodyPr>
            <a:noAutofit/>
          </a:bodyPr>
          <a:lstStyle/>
          <a:p>
            <a:r>
              <a:rPr lang="en-US" altLang="en-US" sz="2800" b="1" dirty="0">
                <a:solidFill>
                  <a:srgbClr val="FFFF00"/>
                </a:solidFill>
              </a:rPr>
              <a:t>Segregation </a:t>
            </a:r>
          </a:p>
          <a:p>
            <a:pPr lvl="1"/>
            <a:r>
              <a:rPr lang="en-US" altLang="en-US" sz="2400" b="1" dirty="0">
                <a:solidFill>
                  <a:srgbClr val="FFFF00"/>
                </a:solidFill>
              </a:rPr>
              <a:t>Apartheid </a:t>
            </a:r>
            <a:r>
              <a:rPr lang="en-US" altLang="en-US" sz="2400" b="1" dirty="0"/>
              <a:t>South Africa: </a:t>
            </a:r>
            <a:r>
              <a:rPr lang="en-US" altLang="en-US" sz="2400" dirty="0"/>
              <a:t>racialized classes and segregation</a:t>
            </a:r>
          </a:p>
          <a:p>
            <a:pPr lvl="1"/>
            <a:r>
              <a:rPr lang="en-US" altLang="en-US" sz="2400" b="1" dirty="0"/>
              <a:t>Israel</a:t>
            </a:r>
            <a:r>
              <a:rPr lang="en-US" altLang="en-US" sz="2400" dirty="0"/>
              <a:t>? Multicultural democracy or Jewish supremacy             and Palestinian oppression</a:t>
            </a:r>
            <a:r>
              <a:rPr lang="en-US" altLang="en-US" dirty="0"/>
              <a:t>? </a:t>
            </a:r>
          </a:p>
          <a:p>
            <a:pPr marL="228600" lvl="1" indent="0">
              <a:buNone/>
            </a:pPr>
            <a:endParaRPr lang="en-US" altLang="en-US" sz="2200" b="1" dirty="0">
              <a:solidFill>
                <a:srgbClr val="FFC000"/>
              </a:solidFill>
            </a:endParaRPr>
          </a:p>
          <a:p>
            <a:endParaRPr lang="en-US" altLang="en-US" sz="2400" i="1" dirty="0"/>
          </a:p>
          <a:p>
            <a:endParaRPr lang="en-US" sz="2400" dirty="0"/>
          </a:p>
        </p:txBody>
      </p:sp>
      <p:sp>
        <p:nvSpPr>
          <p:cNvPr id="7" name="AutoShape 2" descr="Image result for burkini ba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5" descr="Image result for burkini b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upload.wikimedia.org/wikipedia/commons/8/81/DurbanSign1989.jpg">
            <a:extLst>
              <a:ext uri="{FF2B5EF4-FFF2-40B4-BE49-F238E27FC236}">
                <a16:creationId xmlns:a16="http://schemas.microsoft.com/office/drawing/2014/main" id="{139A63BA-6F4E-4029-AD04-29F2764B41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995" y="4090645"/>
            <a:ext cx="2001752" cy="275941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262D787D-A414-4D2A-9C3C-74B95FB7BE7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3016" y="1876063"/>
            <a:ext cx="5411744" cy="3478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Frame 12">
            <a:extLst>
              <a:ext uri="{FF2B5EF4-FFF2-40B4-BE49-F238E27FC236}">
                <a16:creationId xmlns:a16="http://schemas.microsoft.com/office/drawing/2014/main" id="{033EDD96-E5C6-4BD7-90B9-C467BD965DC8}"/>
              </a:ext>
            </a:extLst>
          </p:cNvPr>
          <p:cNvSpPr/>
          <p:nvPr/>
        </p:nvSpPr>
        <p:spPr>
          <a:xfrm>
            <a:off x="6096000" y="3418886"/>
            <a:ext cx="825623" cy="39302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8">
            <a:extLst>
              <a:ext uri="{FF2B5EF4-FFF2-40B4-BE49-F238E27FC236}">
                <a16:creationId xmlns:a16="http://schemas.microsoft.com/office/drawing/2014/main" id="{9622A1A2-2B7C-441D-A1EA-030D58474D18}"/>
              </a:ext>
            </a:extLst>
          </p:cNvPr>
          <p:cNvPicPr>
            <a:picLocks noChangeAspect="1"/>
          </p:cNvPicPr>
          <p:nvPr/>
        </p:nvPicPr>
        <p:blipFill>
          <a:blip r:embed="rId4"/>
          <a:stretch>
            <a:fillRect/>
          </a:stretch>
        </p:blipFill>
        <p:spPr>
          <a:xfrm>
            <a:off x="3673613" y="2345162"/>
            <a:ext cx="2344632" cy="2528175"/>
          </a:xfrm>
          <a:prstGeom prst="rect">
            <a:avLst/>
          </a:prstGeom>
        </p:spPr>
      </p:pic>
      <p:pic>
        <p:nvPicPr>
          <p:cNvPr id="6" name="Picture 5">
            <a:extLst>
              <a:ext uri="{FF2B5EF4-FFF2-40B4-BE49-F238E27FC236}">
                <a16:creationId xmlns:a16="http://schemas.microsoft.com/office/drawing/2014/main" id="{5D47874F-CB2A-4BBD-B976-1843FD0B71FC}"/>
              </a:ext>
            </a:extLst>
          </p:cNvPr>
          <p:cNvPicPr>
            <a:picLocks noChangeAspect="1"/>
          </p:cNvPicPr>
          <p:nvPr/>
        </p:nvPicPr>
        <p:blipFill>
          <a:blip r:embed="rId5"/>
          <a:stretch>
            <a:fillRect/>
          </a:stretch>
        </p:blipFill>
        <p:spPr>
          <a:xfrm>
            <a:off x="8297097" y="1883313"/>
            <a:ext cx="3781295" cy="2918117"/>
          </a:xfrm>
          <a:prstGeom prst="rect">
            <a:avLst/>
          </a:prstGeom>
        </p:spPr>
      </p:pic>
      <p:pic>
        <p:nvPicPr>
          <p:cNvPr id="11" name="Picture 6" descr="Israeli Authorities and the Crimes of Apartheid and Persecution | HRW">
            <a:extLst>
              <a:ext uri="{FF2B5EF4-FFF2-40B4-BE49-F238E27FC236}">
                <a16:creationId xmlns:a16="http://schemas.microsoft.com/office/drawing/2014/main" id="{0B3681E6-96F2-43E2-8757-3A0CA3ACDCA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97097" y="1894458"/>
            <a:ext cx="3781295" cy="497489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acts and Figures: Islam in Israel">
            <a:extLst>
              <a:ext uri="{FF2B5EF4-FFF2-40B4-BE49-F238E27FC236}">
                <a16:creationId xmlns:a16="http://schemas.microsoft.com/office/drawing/2014/main" id="{BD44E6E7-3389-4C32-BA36-38BBEC0D01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3016" y="4090645"/>
            <a:ext cx="3092490" cy="25281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Muslim Brotherhood&amp;#39;s true colors on display as Arab Islamist party joins  Jewish nationalists in Israeli coalition | Arab News">
            <a:extLst>
              <a:ext uri="{FF2B5EF4-FFF2-40B4-BE49-F238E27FC236}">
                <a16:creationId xmlns:a16="http://schemas.microsoft.com/office/drawing/2014/main" id="{D97493FE-4F53-4DE0-A705-6B0A49152A5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23662" y="4072249"/>
            <a:ext cx="2812009" cy="2528176"/>
          </a:xfrm>
          <a:prstGeom prst="rect">
            <a:avLst/>
          </a:prstGeom>
          <a:noFill/>
          <a:extLst>
            <a:ext uri="{909E8E84-426E-40DD-AFC4-6F175D3DCCD1}">
              <a14:hiddenFill xmlns:a14="http://schemas.microsoft.com/office/drawing/2010/main">
                <a:solidFill>
                  <a:srgbClr val="FFFFFF"/>
                </a:solidFill>
              </a14:hiddenFill>
            </a:ext>
          </a:extLst>
        </p:spPr>
      </p:pic>
      <p:sp>
        <p:nvSpPr>
          <p:cNvPr id="15" name="Frame 14">
            <a:extLst>
              <a:ext uri="{FF2B5EF4-FFF2-40B4-BE49-F238E27FC236}">
                <a16:creationId xmlns:a16="http://schemas.microsoft.com/office/drawing/2014/main" id="{EDA1262A-F063-41E3-A088-4748325A9BC1}"/>
              </a:ext>
            </a:extLst>
          </p:cNvPr>
          <p:cNvSpPr/>
          <p:nvPr/>
        </p:nvSpPr>
        <p:spPr>
          <a:xfrm>
            <a:off x="5723662" y="5662172"/>
            <a:ext cx="928076" cy="39302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6431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0" presetClass="exit" presetSubtype="0" fill="hold" nodeType="withEffect">
                                  <p:stCondLst>
                                    <p:cond delay="0"/>
                                  </p:stCondLst>
                                  <p:childTnLst>
                                    <p:animEffect transition="out" filter="fade">
                                      <p:cBhvr>
                                        <p:cTn id="8" dur="500"/>
                                        <p:tgtEl>
                                          <p:spTgt spid="1026"/>
                                        </p:tgtEl>
                                      </p:cBhvr>
                                    </p:animEffect>
                                    <p:set>
                                      <p:cBhvr>
                                        <p:cTn id="9" dur="1" fill="hold">
                                          <p:stCondLst>
                                            <p:cond delay="499"/>
                                          </p:stCondLst>
                                        </p:cTn>
                                        <p:tgtEl>
                                          <p:spTgt spid="1026"/>
                                        </p:tgtEl>
                                        <p:attrNameLst>
                                          <p:attrName>style.visibility</p:attrName>
                                        </p:attrNameLst>
                                      </p:cBhvr>
                                      <p:to>
                                        <p:strVal val="hidden"/>
                                      </p:to>
                                    </p:set>
                                  </p:childTnLst>
                                </p:cTn>
                              </p:par>
                              <p:par>
                                <p:cTn id="10" presetID="1"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15563" y="256701"/>
            <a:ext cx="9784080" cy="1508760"/>
          </a:xfrm>
          <a:solidFill>
            <a:schemeClr val="bg2">
              <a:lumMod val="75000"/>
            </a:schemeClr>
          </a:solidFill>
        </p:spPr>
        <p:txBody>
          <a:bodyPr>
            <a:normAutofit/>
          </a:bodyPr>
          <a:lstStyle/>
          <a:p>
            <a:pPr algn="ctr"/>
            <a:r>
              <a:rPr lang="en-US" b="1" dirty="0">
                <a:solidFill>
                  <a:srgbClr val="FFFF00"/>
                </a:solidFill>
              </a:rPr>
              <a:t>Segregation</a:t>
            </a:r>
            <a:r>
              <a:rPr lang="en-US" b="1" dirty="0"/>
              <a:t> </a:t>
            </a:r>
            <a:r>
              <a:rPr lang="en-US" b="1" dirty="0">
                <a:solidFill>
                  <a:schemeClr val="tx1"/>
                </a:solidFill>
              </a:rPr>
              <a:t>in the </a:t>
            </a:r>
            <a:r>
              <a:rPr lang="en-US" b="1" dirty="0" err="1">
                <a:solidFill>
                  <a:schemeClr val="tx1"/>
                </a:solidFill>
              </a:rPr>
              <a:t>usa</a:t>
            </a:r>
            <a:endParaRPr lang="en-US" sz="2700" dirty="0">
              <a:solidFill>
                <a:schemeClr val="tx1"/>
              </a:solidFill>
            </a:endParaRPr>
          </a:p>
        </p:txBody>
      </p:sp>
      <p:sp>
        <p:nvSpPr>
          <p:cNvPr id="3" name="Content Placeholder 2"/>
          <p:cNvSpPr>
            <a:spLocks noGrp="1"/>
          </p:cNvSpPr>
          <p:nvPr>
            <p:ph idx="1"/>
          </p:nvPr>
        </p:nvSpPr>
        <p:spPr>
          <a:xfrm>
            <a:off x="155575" y="1854787"/>
            <a:ext cx="8966447" cy="4773100"/>
          </a:xfrm>
        </p:spPr>
        <p:txBody>
          <a:bodyPr>
            <a:noAutofit/>
          </a:bodyPr>
          <a:lstStyle/>
          <a:p>
            <a:r>
              <a:rPr lang="en-US" sz="2400" dirty="0">
                <a:latin typeface="AGaramondPro"/>
              </a:rPr>
              <a:t>America’s “rival principles of national unity”: </a:t>
            </a:r>
            <a:r>
              <a:rPr lang="en-US" sz="2000" dirty="0">
                <a:latin typeface="AGaramondPro"/>
              </a:rPr>
              <a:t>(1) the U.S. is the champion of the poor and the dispossessed, a nation that draws its strength from its pluralism, but (2) America’s greatness is the result of its white and Christian origins, the erosion of which spells doom for the national experiment. </a:t>
            </a:r>
            <a:r>
              <a:rPr lang="en-US" sz="1000" i="1" dirty="0">
                <a:latin typeface="AGaramondPro"/>
              </a:rPr>
              <a:t>(Serwer 2019)</a:t>
            </a:r>
            <a:endParaRPr lang="en-US" altLang="en-US" sz="1100" i="1" dirty="0"/>
          </a:p>
          <a:p>
            <a:pPr lvl="1"/>
            <a:r>
              <a:rPr lang="en-US" b="1" dirty="0"/>
              <a:t>Not Full Citizens: Slavery, 3/5 Compromise </a:t>
            </a:r>
            <a:r>
              <a:rPr lang="en-US" dirty="0"/>
              <a:t>&amp; </a:t>
            </a:r>
            <a:r>
              <a:rPr lang="en-US" b="1" dirty="0"/>
              <a:t>Dred Scott Decision</a:t>
            </a:r>
            <a:r>
              <a:rPr lang="en-US" dirty="0"/>
              <a:t> </a:t>
            </a:r>
          </a:p>
          <a:p>
            <a:pPr lvl="1"/>
            <a:r>
              <a:rPr lang="en-US" sz="1800" b="1" dirty="0"/>
              <a:t>The Free North? </a:t>
            </a:r>
            <a:r>
              <a:rPr lang="en-US" sz="1800" dirty="0"/>
              <a:t>“African Americans…were active participants in society, enlisted as soldiers, fought in the American Revolution; owned land, homes, businesses, and paid taxes. In some cities, for brief periods of time, black property owners voted.”</a:t>
            </a:r>
          </a:p>
          <a:p>
            <a:pPr lvl="3"/>
            <a:r>
              <a:rPr lang="en-US" b="1" dirty="0">
                <a:solidFill>
                  <a:srgbClr val="FFFF00"/>
                </a:solidFill>
              </a:rPr>
              <a:t> </a:t>
            </a:r>
            <a:r>
              <a:rPr lang="en-US" sz="1800" dirty="0"/>
              <a:t>“Free, yet never fully free, frozen in a state of civic ambiguity…included in the census as residents but nothing more”</a:t>
            </a:r>
          </a:p>
          <a:p>
            <a:pPr lvl="1"/>
            <a:r>
              <a:rPr lang="en-US" altLang="en-US" b="1" dirty="0"/>
              <a:t>Segregationist South</a:t>
            </a:r>
          </a:p>
          <a:p>
            <a:pPr lvl="2"/>
            <a:r>
              <a:rPr lang="en-US" altLang="en-US" sz="2000" b="1" i="1" dirty="0">
                <a:solidFill>
                  <a:srgbClr val="FFFF00"/>
                </a:solidFill>
              </a:rPr>
              <a:t>Plessy v. Ferguson </a:t>
            </a:r>
            <a:r>
              <a:rPr lang="en-US" altLang="en-US" sz="2000" b="1" dirty="0"/>
              <a:t>(1896): </a:t>
            </a:r>
            <a:r>
              <a:rPr lang="en-US" altLang="en-US" sz="2000" dirty="0"/>
              <a:t>Plessy’s one great grandparent was black, and he was imprisoned for sitting in the white section of a train</a:t>
            </a:r>
          </a:p>
          <a:p>
            <a:pPr lvl="3"/>
            <a:r>
              <a:rPr lang="en-US" altLang="en-US" sz="2000" dirty="0"/>
              <a:t>Court ruled Separate But Equal is constitutional </a:t>
            </a:r>
          </a:p>
          <a:p>
            <a:pPr lvl="3"/>
            <a:r>
              <a:rPr lang="en-US" altLang="en-US" sz="2000" b="1" i="1" dirty="0">
                <a:solidFill>
                  <a:srgbClr val="FFFF00"/>
                </a:solidFill>
              </a:rPr>
              <a:t>Brown v. Board of Education </a:t>
            </a:r>
            <a:r>
              <a:rPr lang="en-US" altLang="en-US" sz="2000" b="1" dirty="0"/>
              <a:t>(1954) </a:t>
            </a:r>
            <a:r>
              <a:rPr lang="en-US" altLang="en-US" sz="2000" dirty="0"/>
              <a:t>ends separate but equal</a:t>
            </a:r>
          </a:p>
          <a:p>
            <a:pPr lvl="1"/>
            <a:endParaRPr lang="en-US" altLang="en-US" sz="2400" b="1" dirty="0"/>
          </a:p>
          <a:p>
            <a:pPr lvl="1"/>
            <a:endParaRPr lang="en-US" altLang="en-US" sz="2200" b="1" dirty="0">
              <a:solidFill>
                <a:srgbClr val="FFC000"/>
              </a:solidFill>
            </a:endParaRPr>
          </a:p>
          <a:p>
            <a:pPr lvl="2"/>
            <a:endParaRPr lang="en-US" altLang="en-US" sz="2200" dirty="0"/>
          </a:p>
          <a:p>
            <a:pPr lvl="1"/>
            <a:endParaRPr lang="en-US" altLang="en-US" sz="2200" b="1" dirty="0">
              <a:solidFill>
                <a:srgbClr val="FFC000"/>
              </a:solidFill>
            </a:endParaRPr>
          </a:p>
          <a:p>
            <a:endParaRPr lang="en-US" altLang="en-US" sz="2400" i="1" dirty="0"/>
          </a:p>
          <a:p>
            <a:endParaRPr lang="en-US" sz="2400" dirty="0"/>
          </a:p>
        </p:txBody>
      </p:sp>
      <p:sp>
        <p:nvSpPr>
          <p:cNvPr id="7" name="AutoShape 2" descr="Image result for burkini ba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5" descr="Image result for burkini b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Jim Crow Laws – African American Civil Rights Movement">
            <a:extLst>
              <a:ext uri="{FF2B5EF4-FFF2-40B4-BE49-F238E27FC236}">
                <a16:creationId xmlns:a16="http://schemas.microsoft.com/office/drawing/2014/main" id="{DE008764-43A1-4688-AB54-7B04AEEE86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16136" y="467648"/>
            <a:ext cx="1536563" cy="107559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5E6228B-A0B9-4251-88BA-66F63EF6A3EB}"/>
              </a:ext>
            </a:extLst>
          </p:cNvPr>
          <p:cNvSpPr txBox="1"/>
          <p:nvPr/>
        </p:nvSpPr>
        <p:spPr>
          <a:xfrm>
            <a:off x="2893012" y="6642556"/>
            <a:ext cx="6152028" cy="215444"/>
          </a:xfrm>
          <a:prstGeom prst="rect">
            <a:avLst/>
          </a:prstGeom>
          <a:noFill/>
        </p:spPr>
        <p:txBody>
          <a:bodyPr wrap="square">
            <a:spAutoFit/>
          </a:bodyPr>
          <a:lstStyle/>
          <a:p>
            <a:pPr algn="r"/>
            <a:r>
              <a:rPr lang="en-US" sz="800" dirty="0"/>
              <a:t>https://www.yourvoteyourvoicemn.org/past/communities/african-americans-past/voting-rights-civil-war</a:t>
            </a:r>
          </a:p>
        </p:txBody>
      </p:sp>
      <p:sp>
        <p:nvSpPr>
          <p:cNvPr id="18" name="TextBox 17">
            <a:extLst>
              <a:ext uri="{FF2B5EF4-FFF2-40B4-BE49-F238E27FC236}">
                <a16:creationId xmlns:a16="http://schemas.microsoft.com/office/drawing/2014/main" id="{CA38399B-F92C-4E04-9D22-FBA8ED8390BD}"/>
              </a:ext>
            </a:extLst>
          </p:cNvPr>
          <p:cNvSpPr txBox="1"/>
          <p:nvPr/>
        </p:nvSpPr>
        <p:spPr>
          <a:xfrm>
            <a:off x="155575" y="6642556"/>
            <a:ext cx="6152028" cy="215444"/>
          </a:xfrm>
          <a:prstGeom prst="rect">
            <a:avLst/>
          </a:prstGeom>
          <a:noFill/>
        </p:spPr>
        <p:txBody>
          <a:bodyPr wrap="square">
            <a:spAutoFit/>
          </a:bodyPr>
          <a:lstStyle/>
          <a:p>
            <a:r>
              <a:rPr lang="en-US" sz="800" dirty="0"/>
              <a:t>https://www.loc.gov/exhibits/african-american-odyssey/free-blacks-in-the-antebellum-period.html</a:t>
            </a:r>
          </a:p>
        </p:txBody>
      </p:sp>
      <p:pic>
        <p:nvPicPr>
          <p:cNvPr id="10" name="Picture 4" descr="https://upload.wikimedia.org/wikipedia/commons/1/14/We_want_white_tenants.jpg">
            <a:extLst>
              <a:ext uri="{FF2B5EF4-FFF2-40B4-BE49-F238E27FC236}">
                <a16:creationId xmlns:a16="http://schemas.microsoft.com/office/drawing/2014/main" id="{53A3B401-CA59-4BF1-B292-98FA4488B99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9129" y="381210"/>
            <a:ext cx="1464043" cy="11620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52D3469-86D9-470F-AA09-BFF0A701265D}"/>
              </a:ext>
            </a:extLst>
          </p:cNvPr>
          <p:cNvPicPr>
            <a:picLocks noChangeAspect="1"/>
          </p:cNvPicPr>
          <p:nvPr/>
        </p:nvPicPr>
        <p:blipFill>
          <a:blip r:embed="rId4"/>
          <a:stretch>
            <a:fillRect/>
          </a:stretch>
        </p:blipFill>
        <p:spPr>
          <a:xfrm>
            <a:off x="9232142" y="1854787"/>
            <a:ext cx="2546770" cy="2415970"/>
          </a:xfrm>
          <a:prstGeom prst="rect">
            <a:avLst/>
          </a:prstGeom>
        </p:spPr>
      </p:pic>
      <p:pic>
        <p:nvPicPr>
          <p:cNvPr id="9" name="Picture 8">
            <a:extLst>
              <a:ext uri="{FF2B5EF4-FFF2-40B4-BE49-F238E27FC236}">
                <a16:creationId xmlns:a16="http://schemas.microsoft.com/office/drawing/2014/main" id="{B005F7CA-9AD4-45DA-B951-CE9A273A5053}"/>
              </a:ext>
            </a:extLst>
          </p:cNvPr>
          <p:cNvPicPr>
            <a:picLocks noChangeAspect="1"/>
          </p:cNvPicPr>
          <p:nvPr/>
        </p:nvPicPr>
        <p:blipFill>
          <a:blip r:embed="rId5"/>
          <a:stretch>
            <a:fillRect/>
          </a:stretch>
        </p:blipFill>
        <p:spPr>
          <a:xfrm>
            <a:off x="9232142" y="4332650"/>
            <a:ext cx="2546770" cy="2437063"/>
          </a:xfrm>
          <a:prstGeom prst="rect">
            <a:avLst/>
          </a:prstGeom>
        </p:spPr>
      </p:pic>
    </p:spTree>
    <p:extLst>
      <p:ext uri="{BB962C8B-B14F-4D97-AF65-F5344CB8AC3E}">
        <p14:creationId xmlns:p14="http://schemas.microsoft.com/office/powerpoint/2010/main" val="181315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err="1"/>
              <a:t>iiI</a:t>
            </a:r>
            <a:r>
              <a:rPr lang="en-US" b="1" dirty="0"/>
              <a:t>. racial politics in the </a:t>
            </a:r>
            <a:r>
              <a:rPr lang="en-US" b="1" dirty="0" err="1"/>
              <a:t>usa</a:t>
            </a:r>
            <a:endParaRPr lang="en-US" dirty="0"/>
          </a:p>
        </p:txBody>
      </p:sp>
      <p:sp>
        <p:nvSpPr>
          <p:cNvPr id="3" name="Content Placeholder 2"/>
          <p:cNvSpPr>
            <a:spLocks noGrp="1"/>
          </p:cNvSpPr>
          <p:nvPr>
            <p:ph idx="1"/>
          </p:nvPr>
        </p:nvSpPr>
        <p:spPr>
          <a:xfrm>
            <a:off x="89424" y="1890386"/>
            <a:ext cx="8326607" cy="4504003"/>
          </a:xfrm>
        </p:spPr>
        <p:txBody>
          <a:bodyPr>
            <a:noAutofit/>
          </a:bodyPr>
          <a:lstStyle/>
          <a:p>
            <a:pPr lvl="1"/>
            <a:endParaRPr lang="en-US" altLang="en-US" sz="3000" dirty="0"/>
          </a:p>
          <a:p>
            <a:endParaRPr lang="en-US" altLang="en-US" sz="3200" dirty="0"/>
          </a:p>
          <a:p>
            <a:pPr lvl="1"/>
            <a:endParaRPr lang="en-US" altLang="en-US" sz="800" dirty="0"/>
          </a:p>
          <a:p>
            <a:endParaRPr lang="en-US" sz="2400" dirty="0"/>
          </a:p>
        </p:txBody>
      </p:sp>
      <p:sp>
        <p:nvSpPr>
          <p:cNvPr id="4" name="AutoShape 2" descr="There is a wide and persistent gap in wealth between white and black families.">
            <a:extLst>
              <a:ext uri="{FF2B5EF4-FFF2-40B4-BE49-F238E27FC236}">
                <a16:creationId xmlns:a16="http://schemas.microsoft.com/office/drawing/2014/main" id="{8FBC8906-C884-4C6A-B2FA-0C2E7F3E817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2">
            <a:extLst>
              <a:ext uri="{FF2B5EF4-FFF2-40B4-BE49-F238E27FC236}">
                <a16:creationId xmlns:a16="http://schemas.microsoft.com/office/drawing/2014/main" id="{3128173F-CC03-4F99-B6A5-2DFBFE9B0AF0}"/>
              </a:ext>
            </a:extLst>
          </p:cNvPr>
          <p:cNvSpPr txBox="1">
            <a:spLocks/>
          </p:cNvSpPr>
          <p:nvPr/>
        </p:nvSpPr>
        <p:spPr>
          <a:xfrm>
            <a:off x="59673" y="1873794"/>
            <a:ext cx="6235929" cy="498420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r>
              <a:rPr lang="en-US" altLang="en-US" sz="2400" dirty="0"/>
              <a:t>Why Racial Political, Economic and Social Disparities?</a:t>
            </a:r>
          </a:p>
          <a:p>
            <a:r>
              <a:rPr lang="en-US" sz="2400" dirty="0">
                <a:latin typeface="arial" panose="020B0604020202020204" pitchFamily="34" charset="0"/>
              </a:rPr>
              <a:t>Black political thought: </a:t>
            </a:r>
          </a:p>
          <a:p>
            <a:pPr lvl="1"/>
            <a:r>
              <a:rPr lang="en-US" sz="1800" dirty="0">
                <a:latin typeface="arial" panose="020B0604020202020204" pitchFamily="34" charset="0"/>
              </a:rPr>
              <a:t>a set of critical tools to help explain the political distinctiveness of black life-worlds and how this distinctiveness is structured by relations between individual and community, state and society</a:t>
            </a:r>
          </a:p>
          <a:p>
            <a:pPr lvl="1"/>
            <a:r>
              <a:rPr lang="en-US" sz="1800" b="1" dirty="0">
                <a:latin typeface="arial" panose="020B0604020202020204" pitchFamily="34" charset="0"/>
              </a:rPr>
              <a:t>race </a:t>
            </a:r>
            <a:r>
              <a:rPr lang="en-US" sz="1800" dirty="0">
                <a:latin typeface="arial" panose="020B0604020202020204" pitchFamily="34" charset="0"/>
              </a:rPr>
              <a:t>as a relational concept, a dynamic interaction between two or more putatively distinct groups</a:t>
            </a:r>
          </a:p>
          <a:p>
            <a:pPr lvl="1"/>
            <a:r>
              <a:rPr lang="en-US" sz="1800" b="1" dirty="0">
                <a:latin typeface="arial" panose="020B0604020202020204" pitchFamily="34" charset="0"/>
              </a:rPr>
              <a:t>racism</a:t>
            </a:r>
            <a:r>
              <a:rPr lang="en-US" sz="1800" dirty="0">
                <a:latin typeface="arial" panose="020B0604020202020204" pitchFamily="34" charset="0"/>
              </a:rPr>
              <a:t> as conditioned &amp; articulated through politics: </a:t>
            </a:r>
            <a:r>
              <a:rPr lang="en-US" sz="1600" dirty="0">
                <a:latin typeface="arial" panose="020B0604020202020204" pitchFamily="34" charset="0"/>
              </a:rPr>
              <a:t>distinctive trajectories of black politics emerged from spaces  of exclusion and subordination in Western polities. </a:t>
            </a:r>
          </a:p>
          <a:p>
            <a:pPr lvl="1"/>
            <a:r>
              <a:rPr lang="en-US" sz="1800" dirty="0">
                <a:latin typeface="arial" panose="020B0604020202020204" pitchFamily="34" charset="0"/>
              </a:rPr>
              <a:t>How black peoples have conceptualized, created and engaged in politics, political communities, and their articulation:  </a:t>
            </a:r>
            <a:r>
              <a:rPr lang="en-US" sz="1800" b="1" dirty="0">
                <a:solidFill>
                  <a:srgbClr val="FFFF00"/>
                </a:solidFill>
                <a:latin typeface="arial" panose="020B0604020202020204" pitchFamily="34" charset="0"/>
              </a:rPr>
              <a:t>Strategies of Ethnocultural minorities</a:t>
            </a:r>
          </a:p>
          <a:p>
            <a:pPr lvl="1"/>
            <a:endParaRPr lang="en-US" sz="1400" dirty="0"/>
          </a:p>
          <a:p>
            <a:pPr lvl="1"/>
            <a:endParaRPr lang="en-US" sz="1400" dirty="0">
              <a:latin typeface="arial" panose="020B0604020202020204" pitchFamily="34" charset="0"/>
            </a:endParaRPr>
          </a:p>
        </p:txBody>
      </p:sp>
      <p:pic>
        <p:nvPicPr>
          <p:cNvPr id="10" name="Picture 9">
            <a:extLst>
              <a:ext uri="{FF2B5EF4-FFF2-40B4-BE49-F238E27FC236}">
                <a16:creationId xmlns:a16="http://schemas.microsoft.com/office/drawing/2014/main" id="{8ECB1BB8-11B5-4D38-88AC-BC2F02B4255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4155316"/>
            <a:ext cx="3329708" cy="2140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ircle: Hollow 10">
            <a:extLst>
              <a:ext uri="{FF2B5EF4-FFF2-40B4-BE49-F238E27FC236}">
                <a16:creationId xmlns:a16="http://schemas.microsoft.com/office/drawing/2014/main" id="{F117DFA0-3A4B-453F-A2FC-294E8F6E1515}"/>
              </a:ext>
            </a:extLst>
          </p:cNvPr>
          <p:cNvSpPr/>
          <p:nvPr/>
        </p:nvSpPr>
        <p:spPr>
          <a:xfrm>
            <a:off x="6579207" y="4363253"/>
            <a:ext cx="1667018" cy="1719590"/>
          </a:xfrm>
          <a:prstGeom prst="donut">
            <a:avLst>
              <a:gd name="adj" fmla="val 45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CADB6DEB-D22A-4CD5-A819-844FB143B997}"/>
              </a:ext>
            </a:extLst>
          </p:cNvPr>
          <p:cNvSpPr txBox="1"/>
          <p:nvPr/>
        </p:nvSpPr>
        <p:spPr>
          <a:xfrm>
            <a:off x="3962236" y="6634791"/>
            <a:ext cx="6094520" cy="215444"/>
          </a:xfrm>
          <a:prstGeom prst="rect">
            <a:avLst/>
          </a:prstGeom>
          <a:noFill/>
        </p:spPr>
        <p:txBody>
          <a:bodyPr wrap="square">
            <a:spAutoFit/>
          </a:bodyPr>
          <a:lstStyle/>
          <a:p>
            <a:pPr algn="ctr"/>
            <a:r>
              <a:rPr lang="en-US" sz="800" dirty="0"/>
              <a:t>https://slate.com/culture/2021/06/woke-critical-race-theory-definition-history-meaningless.html</a:t>
            </a:r>
          </a:p>
        </p:txBody>
      </p:sp>
      <p:sp>
        <p:nvSpPr>
          <p:cNvPr id="15" name="TextBox 14">
            <a:extLst>
              <a:ext uri="{FF2B5EF4-FFF2-40B4-BE49-F238E27FC236}">
                <a16:creationId xmlns:a16="http://schemas.microsoft.com/office/drawing/2014/main" id="{65D9B602-669A-42E3-B483-656E02C63AD4}"/>
              </a:ext>
            </a:extLst>
          </p:cNvPr>
          <p:cNvSpPr txBox="1"/>
          <p:nvPr/>
        </p:nvSpPr>
        <p:spPr>
          <a:xfrm>
            <a:off x="5289083" y="6642556"/>
            <a:ext cx="6780320" cy="215444"/>
          </a:xfrm>
          <a:prstGeom prst="rect">
            <a:avLst/>
          </a:prstGeom>
          <a:noFill/>
        </p:spPr>
        <p:txBody>
          <a:bodyPr wrap="square">
            <a:spAutoFit/>
          </a:bodyPr>
          <a:lstStyle/>
          <a:p>
            <a:pPr algn="r"/>
            <a:r>
              <a:rPr lang="en-US" sz="800" dirty="0"/>
              <a:t>https://journals.sagepub.com/doi/abs/10.1177/0090591710366379</a:t>
            </a:r>
          </a:p>
        </p:txBody>
      </p:sp>
      <p:pic>
        <p:nvPicPr>
          <p:cNvPr id="12" name="Picture 11">
            <a:extLst>
              <a:ext uri="{FF2B5EF4-FFF2-40B4-BE49-F238E27FC236}">
                <a16:creationId xmlns:a16="http://schemas.microsoft.com/office/drawing/2014/main" id="{BCD0DC36-8FAB-44E8-9005-A44BD7AFA105}"/>
              </a:ext>
            </a:extLst>
          </p:cNvPr>
          <p:cNvPicPr>
            <a:picLocks noChangeAspect="1"/>
          </p:cNvPicPr>
          <p:nvPr/>
        </p:nvPicPr>
        <p:blipFill>
          <a:blip r:embed="rId3"/>
          <a:stretch>
            <a:fillRect/>
          </a:stretch>
        </p:blipFill>
        <p:spPr>
          <a:xfrm>
            <a:off x="5597635" y="1909523"/>
            <a:ext cx="3828074" cy="2193084"/>
          </a:xfrm>
          <a:prstGeom prst="rect">
            <a:avLst/>
          </a:prstGeom>
        </p:spPr>
      </p:pic>
      <p:sp>
        <p:nvSpPr>
          <p:cNvPr id="14" name="TextBox 13">
            <a:extLst>
              <a:ext uri="{FF2B5EF4-FFF2-40B4-BE49-F238E27FC236}">
                <a16:creationId xmlns:a16="http://schemas.microsoft.com/office/drawing/2014/main" id="{A806AD2C-31CD-4F29-8526-D25D8A2FA487}"/>
              </a:ext>
            </a:extLst>
          </p:cNvPr>
          <p:cNvSpPr txBox="1"/>
          <p:nvPr/>
        </p:nvSpPr>
        <p:spPr>
          <a:xfrm>
            <a:off x="65893" y="6655035"/>
            <a:ext cx="6121152" cy="215444"/>
          </a:xfrm>
          <a:prstGeom prst="rect">
            <a:avLst/>
          </a:prstGeom>
          <a:noFill/>
        </p:spPr>
        <p:txBody>
          <a:bodyPr wrap="square">
            <a:spAutoFit/>
          </a:bodyPr>
          <a:lstStyle/>
          <a:p>
            <a:r>
              <a:rPr lang="en-US" sz="800" dirty="0"/>
              <a:t>mckinsey.com/industries/public-and-social-sector/our-insights/the-economic-impact-of-closing-the-racial-wealth-gap</a:t>
            </a:r>
          </a:p>
        </p:txBody>
      </p:sp>
      <p:pic>
        <p:nvPicPr>
          <p:cNvPr id="16" name="Picture 2" descr="On Views of Race and Inequality, Blacks and Whites Are Worlds Apart | Pew  Research Center">
            <a:extLst>
              <a:ext uri="{FF2B5EF4-FFF2-40B4-BE49-F238E27FC236}">
                <a16:creationId xmlns:a16="http://schemas.microsoft.com/office/drawing/2014/main" id="{6EA8E62C-47AE-428B-878F-52E3A6127F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8312" y="1909522"/>
            <a:ext cx="2634015" cy="3080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09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1840</TotalTime>
  <Words>2315</Words>
  <Application>Microsoft Macintosh PowerPoint</Application>
  <PresentationFormat>Widescreen</PresentationFormat>
  <Paragraphs>202</Paragraphs>
  <Slides>16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AGaramondPro</vt:lpstr>
      <vt:lpstr>Arial</vt:lpstr>
      <vt:lpstr>Calibri</vt:lpstr>
      <vt:lpstr>Corbel</vt:lpstr>
      <vt:lpstr>Georgia</vt:lpstr>
      <vt:lpstr>Open Sans</vt:lpstr>
      <vt:lpstr>Tahoma</vt:lpstr>
      <vt:lpstr>Verdana</vt:lpstr>
      <vt:lpstr>Wingdings</vt:lpstr>
      <vt:lpstr>Banded</vt:lpstr>
      <vt:lpstr>Pls 2000 power &amp; politics dr. shannon</vt:lpstr>
      <vt:lpstr>Identity politics I</vt:lpstr>
      <vt:lpstr>I. IDENTITY: RACE &amp; ETHNICITY</vt:lpstr>
      <vt:lpstr>RACE &amp; ETHNICITY</vt:lpstr>
      <vt:lpstr>ii. Intercultural strategies of society</vt:lpstr>
      <vt:lpstr>ii. Intercultural strategies of society</vt:lpstr>
      <vt:lpstr>ii. Intercultural strategies of society</vt:lpstr>
      <vt:lpstr>Segregation in the usa</vt:lpstr>
      <vt:lpstr>iiI. racial politics in the usa</vt:lpstr>
      <vt:lpstr>BLACK POLITICAL THOUGHT</vt:lpstr>
      <vt:lpstr>Black nationalism</vt:lpstr>
      <vt:lpstr>Liberal integrationism</vt:lpstr>
      <vt:lpstr>Opportunities &amp; obstacles</vt:lpstr>
      <vt:lpstr>POST-RACIAL, COLORBLIND AMERICA? </vt:lpstr>
      <vt:lpstr>Critical race THEORY (Schaefer 2008)</vt:lpstr>
      <vt:lpstr>“accountability/cancelling”: How much and by what process?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Pls 2000 power &amp; politics</dc:title>
  <dc:creator>Amanda Shannon</dc:creator>
  <cp:lastModifiedBy>Yeoh, Alex</cp:lastModifiedBy>
  <cp:revision>181</cp:revision>
  <dcterms:created xsi:type="dcterms:W3CDTF">2016-04-05T20:20:23Z</dcterms:created>
  <dcterms:modified xsi:type="dcterms:W3CDTF">2021-10-26T16:12:48Z</dcterms:modified>
</cp:coreProperties>
</file>