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360" r:id="rId4"/>
    <p:sldId id="272" r:id="rId5"/>
    <p:sldId id="370" r:id="rId6"/>
    <p:sldId id="372" r:id="rId7"/>
    <p:sldId id="342" r:id="rId8"/>
    <p:sldId id="340" r:id="rId9"/>
    <p:sldId id="34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7" autoAdjust="0"/>
    <p:restoredTop sz="94660"/>
  </p:normalViewPr>
  <p:slideViewPr>
    <p:cSldViewPr snapToGrid="0">
      <p:cViewPr varScale="1">
        <p:scale>
          <a:sx n="99" d="100"/>
          <a:sy n="99" d="100"/>
        </p:scale>
        <p:origin x="38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101454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04045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A15E28C-3C31-4F85-AD2B-0E7EDB828D70}" type="datetimeFigureOut">
              <a:rPr lang="en-US" smtClean="0"/>
              <a:t>10/28/2021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5809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9162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A15E28C-3C31-4F85-AD2B-0E7EDB828D70}" type="datetimeFigureOut">
              <a:rPr lang="en-US" smtClean="0"/>
              <a:t>10/28/2021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442001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5E28C-3C31-4F85-AD2B-0E7EDB828D70}"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720899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5E28C-3C31-4F85-AD2B-0E7EDB828D70}"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5664279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5E28C-3C31-4F85-AD2B-0E7EDB828D70}"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0361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5E28C-3C31-4F85-AD2B-0E7EDB828D70}"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73542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713439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27317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A15E28C-3C31-4F85-AD2B-0E7EDB828D70}" type="datetimeFigureOut">
              <a:rPr lang="en-US" smtClean="0"/>
              <a:t>10/28/2021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0293773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tereotype_threat#/media/File:Stereotype_threat_-_osborne_2007.png"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vox.com/2018/3/20/16955588/feminism-waves-explained-first-second-third-fourth" TargetMode="Externa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www.vox.com/2018/3/20/16955588/feminism-waves-explained-first-second-third-fourth" TargetMode="Externa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hyperlink" Target="https://www.theatlantic.com/international/archive/2020/05/believe-women-bad-slogan-joe-biden-tara-reade/611617/" TargetMode="External"/><Relationship Id="rId4" Type="http://schemas.openxmlformats.org/officeDocument/2006/relationships/hyperlink" Target="https://www.nbcnews.com/storyline/isla-vista-rampage/yesallwomen-twitter-responds-isla-vista-shooting-tragedy-n11414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a:t>Pls 2000</a:t>
            </a:r>
            <a:br>
              <a:rPr lang="en-US" sz="3200" b="1" dirty="0"/>
            </a:br>
            <a:r>
              <a:rPr lang="en-US" sz="3200" b="1" dirty="0"/>
              <a:t>power &amp; politics</a:t>
            </a:r>
            <a:br>
              <a:rPr lang="en-US" sz="3200" b="1" dirty="0"/>
            </a:br>
            <a:r>
              <a:rPr lang="en-US" sz="1600" b="1" dirty="0"/>
              <a:t>dr. </a:t>
            </a:r>
            <a:r>
              <a:rPr lang="en-US" sz="1600" b="1" dirty="0" err="1"/>
              <a:t>shannon</a:t>
            </a:r>
            <a:endParaRPr lang="en-US" sz="1600" b="1" dirty="0"/>
          </a:p>
        </p:txBody>
      </p:sp>
      <p:sp>
        <p:nvSpPr>
          <p:cNvPr id="3" name="Subtitle 2"/>
          <p:cNvSpPr>
            <a:spLocks noGrp="1"/>
          </p:cNvSpPr>
          <p:nvPr>
            <p:ph type="subTitle" idx="1"/>
          </p:nvPr>
        </p:nvSpPr>
        <p:spPr>
          <a:xfrm>
            <a:off x="1559169" y="4435865"/>
            <a:ext cx="9144000" cy="1309255"/>
          </a:xfrm>
        </p:spPr>
        <p:txBody>
          <a:bodyPr>
            <a:normAutofit/>
          </a:bodyPr>
          <a:lstStyle/>
          <a:p>
            <a:r>
              <a:rPr lang="en-US" sz="3200" dirty="0"/>
              <a:t>Identity Politics II: </a:t>
            </a:r>
          </a:p>
          <a:p>
            <a:r>
              <a:rPr lang="en-US" sz="3200" dirty="0"/>
              <a:t>Gender &amp; Sexual Orientation</a:t>
            </a:r>
          </a:p>
        </p:txBody>
      </p:sp>
    </p:spTree>
    <p:extLst>
      <p:ext uri="{BB962C8B-B14F-4D97-AF65-F5344CB8AC3E}">
        <p14:creationId xmlns:p14="http://schemas.microsoft.com/office/powerpoint/2010/main" val="326648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Identity politics, Pt. II</a:t>
            </a:r>
            <a:endParaRPr lang="en-US" sz="2700" dirty="0"/>
          </a:p>
        </p:txBody>
      </p:sp>
      <p:sp>
        <p:nvSpPr>
          <p:cNvPr id="3" name="Content Placeholder 2"/>
          <p:cNvSpPr>
            <a:spLocks noGrp="1"/>
          </p:cNvSpPr>
          <p:nvPr>
            <p:ph idx="1"/>
          </p:nvPr>
        </p:nvSpPr>
        <p:spPr>
          <a:xfrm>
            <a:off x="559294" y="2011680"/>
            <a:ext cx="11029326" cy="4206240"/>
          </a:xfrm>
        </p:spPr>
        <p:txBody>
          <a:bodyPr>
            <a:noAutofit/>
          </a:bodyPr>
          <a:lstStyle/>
          <a:p>
            <a:r>
              <a:rPr lang="en-US" sz="2400" b="1" dirty="0"/>
              <a:t>  I.  SEX, GENDER &amp; IDENTITY</a:t>
            </a:r>
          </a:p>
          <a:p>
            <a:r>
              <a:rPr lang="en-US" sz="2400" b="1" dirty="0"/>
              <a:t> II. FEMINISMS</a:t>
            </a:r>
          </a:p>
          <a:p>
            <a:r>
              <a:rPr lang="en-US" sz="2400" b="1" dirty="0"/>
              <a:t>III. ISSUES OF INTERSECTIONALITY</a:t>
            </a:r>
          </a:p>
          <a:p>
            <a:endParaRPr lang="en-US" b="1" dirty="0"/>
          </a:p>
          <a:p>
            <a:pPr marL="0" indent="0" algn="ctr">
              <a:buNone/>
            </a:pPr>
            <a:r>
              <a:rPr lang="en-US" sz="2400" b="1" dirty="0">
                <a:solidFill>
                  <a:srgbClr val="FFFF00"/>
                </a:solidFill>
              </a:rPr>
              <a:t>TERMS TO KNOW</a:t>
            </a:r>
          </a:p>
          <a:p>
            <a:pPr marL="0" indent="0" algn="ctr">
              <a:buNone/>
            </a:pPr>
            <a:endParaRPr lang="en-US" sz="800" b="1" dirty="0">
              <a:solidFill>
                <a:srgbClr val="FFFF00"/>
              </a:solidFill>
            </a:endParaRPr>
          </a:p>
          <a:p>
            <a:pPr marL="0" indent="0">
              <a:lnSpc>
                <a:spcPct val="100000"/>
              </a:lnSpc>
              <a:spcBef>
                <a:spcPts val="0"/>
              </a:spcBef>
              <a:spcAft>
                <a:spcPts val="0"/>
              </a:spcAft>
              <a:buNone/>
            </a:pPr>
            <a:r>
              <a:rPr lang="en-US" sz="2000" dirty="0"/>
              <a:t>Feminisms: Types and Waves	#MeToo				</a:t>
            </a:r>
          </a:p>
          <a:p>
            <a:pPr marL="0" indent="0">
              <a:lnSpc>
                <a:spcPct val="100000"/>
              </a:lnSpc>
              <a:spcBef>
                <a:spcPts val="0"/>
              </a:spcBef>
              <a:spcAft>
                <a:spcPts val="0"/>
              </a:spcAft>
              <a:buNone/>
            </a:pPr>
            <a:r>
              <a:rPr lang="en-US" sz="2000" dirty="0"/>
              <a:t>19</a:t>
            </a:r>
            <a:r>
              <a:rPr lang="en-US" sz="2000" baseline="30000" dirty="0"/>
              <a:t>th</a:t>
            </a:r>
            <a:r>
              <a:rPr lang="en-US" sz="2000" dirty="0"/>
              <a:t> Amendment 			Gender Binary</a:t>
            </a:r>
          </a:p>
          <a:p>
            <a:pPr marL="0" indent="0">
              <a:lnSpc>
                <a:spcPct val="100000"/>
              </a:lnSpc>
              <a:spcBef>
                <a:spcPts val="0"/>
              </a:spcBef>
              <a:spcAft>
                <a:spcPts val="0"/>
              </a:spcAft>
              <a:buNone/>
            </a:pPr>
            <a:r>
              <a:rPr lang="en-US" sz="2000" dirty="0"/>
              <a:t>Heteronormativity		</a:t>
            </a:r>
            <a:r>
              <a:rPr lang="en-US" sz="2000" b="0" i="0" dirty="0">
                <a:effectLst/>
                <a:latin typeface="AGaramondPro"/>
              </a:rPr>
              <a:t>Hostile Sexism			</a:t>
            </a:r>
          </a:p>
          <a:p>
            <a:pPr marL="0" indent="0">
              <a:lnSpc>
                <a:spcPct val="100000"/>
              </a:lnSpc>
              <a:spcBef>
                <a:spcPts val="0"/>
              </a:spcBef>
              <a:spcAft>
                <a:spcPts val="0"/>
              </a:spcAft>
              <a:buNone/>
            </a:pPr>
            <a:r>
              <a:rPr lang="en-US" sz="2000" i="1" dirty="0"/>
              <a:t>Obergefell v. Hodges </a:t>
            </a:r>
            <a:r>
              <a:rPr lang="en-US" sz="2000" dirty="0"/>
              <a:t>(2015) </a:t>
            </a:r>
            <a:r>
              <a:rPr lang="en-US" sz="2000" dirty="0">
                <a:latin typeface="AGaramondPro"/>
              </a:rPr>
              <a:t>	</a:t>
            </a:r>
            <a:r>
              <a:rPr lang="en-US" sz="2000" b="0" i="0" dirty="0">
                <a:effectLst/>
                <a:latin typeface="AGaramondPro"/>
              </a:rPr>
              <a:t>Benevolent Sexism</a:t>
            </a:r>
            <a:endParaRPr lang="en-US" sz="2000" dirty="0">
              <a:latin typeface="AGaramondPro"/>
            </a:endParaRPr>
          </a:p>
          <a:p>
            <a:pPr marL="0" indent="0">
              <a:lnSpc>
                <a:spcPct val="100000"/>
              </a:lnSpc>
              <a:spcBef>
                <a:spcPts val="0"/>
              </a:spcBef>
              <a:spcAft>
                <a:spcPts val="0"/>
              </a:spcAft>
              <a:buNone/>
            </a:pPr>
            <a:r>
              <a:rPr lang="en-US" sz="2000" b="0" i="0" dirty="0">
                <a:effectLst/>
                <a:latin typeface="AGaramondPro"/>
              </a:rPr>
              <a:t>DOMA				DADT</a:t>
            </a:r>
            <a:endParaRPr lang="en-US" sz="2000" dirty="0"/>
          </a:p>
          <a:p>
            <a:pPr marL="0" indent="0">
              <a:lnSpc>
                <a:spcPct val="100000"/>
              </a:lnSpc>
              <a:spcBef>
                <a:spcPts val="0"/>
              </a:spcBef>
              <a:spcAft>
                <a:spcPts val="0"/>
              </a:spcAft>
              <a:buNone/>
            </a:pPr>
            <a:r>
              <a:rPr lang="en-US" sz="2000" dirty="0"/>
              <a:t>			</a:t>
            </a:r>
          </a:p>
        </p:txBody>
      </p:sp>
    </p:spTree>
    <p:extLst>
      <p:ext uri="{BB962C8B-B14F-4D97-AF65-F5344CB8AC3E}">
        <p14:creationId xmlns:p14="http://schemas.microsoft.com/office/powerpoint/2010/main" val="174357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1026" name="Picture 2" descr="An external file that holds a picture, illustration, etc.&#10;Object name is kcib-11-01-1427399-g001.jpg">
            <a:extLst>
              <a:ext uri="{FF2B5EF4-FFF2-40B4-BE49-F238E27FC236}">
                <a16:creationId xmlns:a16="http://schemas.microsoft.com/office/drawing/2014/main" id="{05815E28-B402-428E-B37E-7FAD26F0E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22" y="1985336"/>
            <a:ext cx="5297914" cy="21889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546D0C3-9A1B-4DA1-96A8-A2FAE94CA347}"/>
              </a:ext>
            </a:extLst>
          </p:cNvPr>
          <p:cNvSpPr>
            <a:spLocks noGrp="1"/>
          </p:cNvSpPr>
          <p:nvPr>
            <p:ph type="title"/>
          </p:nvPr>
        </p:nvSpPr>
        <p:spPr>
          <a:xfrm>
            <a:off x="2552700" y="225426"/>
            <a:ext cx="7543800" cy="1431925"/>
          </a:xfrm>
        </p:spPr>
        <p:txBody>
          <a:bodyPr>
            <a:normAutofit/>
          </a:bodyPr>
          <a:lstStyle/>
          <a:p>
            <a:pPr algn="ctr">
              <a:defRPr/>
            </a:pPr>
            <a:r>
              <a:rPr lang="en-US" sz="3600" b="1" dirty="0"/>
              <a:t>I. sex, GENDER AND IDENTITY</a:t>
            </a:r>
          </a:p>
        </p:txBody>
      </p:sp>
      <p:sp>
        <p:nvSpPr>
          <p:cNvPr id="3" name="Content Placeholder 2">
            <a:extLst>
              <a:ext uri="{FF2B5EF4-FFF2-40B4-BE49-F238E27FC236}">
                <a16:creationId xmlns:a16="http://schemas.microsoft.com/office/drawing/2014/main" id="{E337539B-2B43-4333-9FCF-1A7199325F43}"/>
              </a:ext>
            </a:extLst>
          </p:cNvPr>
          <p:cNvSpPr>
            <a:spLocks noGrp="1"/>
          </p:cNvSpPr>
          <p:nvPr>
            <p:ph idx="1"/>
          </p:nvPr>
        </p:nvSpPr>
        <p:spPr>
          <a:xfrm>
            <a:off x="0" y="1880878"/>
            <a:ext cx="6384022" cy="4693918"/>
          </a:xfrm>
        </p:spPr>
        <p:txBody>
          <a:bodyPr>
            <a:normAutofit fontScale="92500"/>
          </a:bodyPr>
          <a:lstStyle/>
          <a:p>
            <a:pPr lvl="1">
              <a:defRPr/>
            </a:pPr>
            <a:r>
              <a:rPr lang="en-US" sz="2800" b="1" dirty="0"/>
              <a:t>Biological Sex</a:t>
            </a:r>
            <a:r>
              <a:rPr lang="en-US" sz="2800" dirty="0"/>
              <a:t>: </a:t>
            </a:r>
            <a:r>
              <a:rPr lang="en-US" sz="2400" dirty="0"/>
              <a:t>Male, Female…</a:t>
            </a:r>
          </a:p>
          <a:p>
            <a:pPr lvl="2">
              <a:defRPr/>
            </a:pPr>
            <a:r>
              <a:rPr lang="en-US" sz="2100" b="1" dirty="0"/>
              <a:t>female </a:t>
            </a:r>
            <a:r>
              <a:rPr lang="en-US" sz="2100" dirty="0"/>
              <a:t>type</a:t>
            </a:r>
            <a:r>
              <a:rPr lang="en-US" sz="2100" b="1" dirty="0"/>
              <a:t> </a:t>
            </a:r>
            <a:r>
              <a:rPr lang="en-US" dirty="0"/>
              <a:t>(two X chromosomes, ovaries, anatomical features favoring pregnancy and fetal development, breasts) </a:t>
            </a:r>
          </a:p>
          <a:p>
            <a:pPr lvl="2">
              <a:defRPr/>
            </a:pPr>
            <a:r>
              <a:rPr lang="en-US" sz="2100" b="1" dirty="0"/>
              <a:t>male</a:t>
            </a:r>
            <a:r>
              <a:rPr lang="en-US" sz="2100" dirty="0"/>
              <a:t> type </a:t>
            </a:r>
            <a:r>
              <a:rPr lang="en-US" dirty="0"/>
              <a:t>(one X and one Y chromosome, a penis and testicles, internal ducts for transportation of urine and sperm)</a:t>
            </a:r>
            <a:endParaRPr lang="en-US" sz="2200" dirty="0"/>
          </a:p>
          <a:p>
            <a:pPr lvl="2">
              <a:defRPr/>
            </a:pPr>
            <a:r>
              <a:rPr lang="en-US" sz="2100" b="1" dirty="0"/>
              <a:t>Intersex</a:t>
            </a:r>
            <a:r>
              <a:rPr lang="en-US" sz="2100" dirty="0"/>
              <a:t>: 1+% do not conform to the two gender types that characterize the immense majority of humans</a:t>
            </a:r>
          </a:p>
          <a:p>
            <a:pPr lvl="3">
              <a:defRPr/>
            </a:pPr>
            <a:r>
              <a:rPr lang="en-US" sz="1900" dirty="0"/>
              <a:t>Diversity of forms of sexual development and the atypical types that occur, of chromosomal, hormonal or environmental origin</a:t>
            </a:r>
          </a:p>
          <a:p>
            <a:pPr lvl="1">
              <a:defRPr/>
            </a:pPr>
            <a:r>
              <a:rPr lang="en-US" sz="2200" b="1" dirty="0"/>
              <a:t>Sexual Preference: </a:t>
            </a:r>
            <a:r>
              <a:rPr lang="en-US" sz="2200" dirty="0"/>
              <a:t>Heterosexual, Homosexual, Bisexual...</a:t>
            </a:r>
          </a:p>
          <a:p>
            <a:pPr lvl="1">
              <a:defRPr/>
            </a:pPr>
            <a:r>
              <a:rPr lang="en-US" sz="2200" b="1" dirty="0"/>
              <a:t>Gender Identity</a:t>
            </a:r>
            <a:r>
              <a:rPr lang="en-US" sz="2200" dirty="0"/>
              <a:t>: Do you identify with the sex assigned at birth? Cisgender, Transgender, Gender-fluid… </a:t>
            </a:r>
          </a:p>
          <a:p>
            <a:pPr lvl="2">
              <a:defRPr/>
            </a:pPr>
            <a:endParaRPr lang="en-US" sz="1100" b="1" dirty="0">
              <a:solidFill>
                <a:srgbClr val="FFFF00"/>
              </a:solidFill>
            </a:endParaRPr>
          </a:p>
          <a:p>
            <a:pPr lvl="1">
              <a:defRPr/>
            </a:pPr>
            <a:endParaRPr lang="en-US" sz="2800" dirty="0"/>
          </a:p>
          <a:p>
            <a:pPr lvl="1">
              <a:defRPr/>
            </a:pPr>
            <a:endParaRPr lang="en-US" dirty="0"/>
          </a:p>
          <a:p>
            <a:pPr lvl="1">
              <a:defRPr/>
            </a:pPr>
            <a:endParaRPr lang="en-US" dirty="0"/>
          </a:p>
          <a:p>
            <a:pPr marL="457200" lvl="1" indent="0">
              <a:buNone/>
              <a:defRPr/>
            </a:pPr>
            <a:endParaRPr lang="en-US" dirty="0"/>
          </a:p>
          <a:p>
            <a:pPr lvl="1">
              <a:defRPr/>
            </a:pPr>
            <a:endParaRPr lang="en-US" dirty="0"/>
          </a:p>
          <a:p>
            <a:pPr marL="457200" lvl="1" indent="0">
              <a:buNone/>
              <a:defRPr/>
            </a:pPr>
            <a:endParaRPr lang="en-US" dirty="0"/>
          </a:p>
          <a:p>
            <a:pPr lvl="1">
              <a:defRPr/>
            </a:pPr>
            <a:endParaRPr lang="en-US" dirty="0"/>
          </a:p>
        </p:txBody>
      </p:sp>
      <p:sp>
        <p:nvSpPr>
          <p:cNvPr id="8196" name="Rectangle 1">
            <a:extLst>
              <a:ext uri="{FF2B5EF4-FFF2-40B4-BE49-F238E27FC236}">
                <a16:creationId xmlns:a16="http://schemas.microsoft.com/office/drawing/2014/main" id="{72AD76DC-B439-4A3F-9512-E640F5A5E07B}"/>
              </a:ext>
            </a:extLst>
          </p:cNvPr>
          <p:cNvSpPr>
            <a:spLocks noChangeArrowheads="1"/>
          </p:cNvSpPr>
          <p:nvPr/>
        </p:nvSpPr>
        <p:spPr bwMode="auto">
          <a:xfrm>
            <a:off x="5758343" y="6620258"/>
            <a:ext cx="6324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800" dirty="0">
                <a:hlinkClick r:id="rId3"/>
              </a:rPr>
              <a:t>https://en.wikipedia.org/wiki/Stereotype_threat#/media/File:Stereotype_threat_-_osborne_2007.png</a:t>
            </a:r>
            <a:endParaRPr lang="en-US" altLang="en-US" sz="800" dirty="0"/>
          </a:p>
        </p:txBody>
      </p:sp>
      <p:pic>
        <p:nvPicPr>
          <p:cNvPr id="11" name="Picture 8" descr="Image result for sexual orientation vs. gender identity">
            <a:extLst>
              <a:ext uri="{FF2B5EF4-FFF2-40B4-BE49-F238E27FC236}">
                <a16:creationId xmlns:a16="http://schemas.microsoft.com/office/drawing/2014/main" id="{BA1EEFE6-34C1-4F9A-AC72-DE22C3F1A4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22" y="1985336"/>
            <a:ext cx="5656976" cy="3509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descr="LGBT Foundation - Non-Binary Inclusion">
            <a:extLst>
              <a:ext uri="{FF2B5EF4-FFF2-40B4-BE49-F238E27FC236}">
                <a16:creationId xmlns:a16="http://schemas.microsoft.com/office/drawing/2014/main" id="{A3362DD6-36D2-44C4-BA90-0DC909ED61D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0519" y="5042135"/>
            <a:ext cx="2072479" cy="12442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926883A-1423-4843-BE50-E1A4206C673E}"/>
              </a:ext>
            </a:extLst>
          </p:cNvPr>
          <p:cNvSpPr/>
          <p:nvPr/>
        </p:nvSpPr>
        <p:spPr>
          <a:xfrm>
            <a:off x="0" y="6580868"/>
            <a:ext cx="6096000" cy="215444"/>
          </a:xfrm>
          <a:prstGeom prst="rect">
            <a:avLst/>
          </a:prstGeom>
        </p:spPr>
        <p:txBody>
          <a:bodyPr>
            <a:spAutoFit/>
          </a:bodyPr>
          <a:lstStyle/>
          <a:p>
            <a:r>
              <a:rPr lang="en-US" sz="800" dirty="0"/>
              <a:t>https://www.ncbi.nlm.nih.gov/pmc/articles/PMC5824932/figure/f0001/</a:t>
            </a:r>
          </a:p>
        </p:txBody>
      </p:sp>
      <p:sp>
        <p:nvSpPr>
          <p:cNvPr id="5" name="Rectangle 4">
            <a:extLst>
              <a:ext uri="{FF2B5EF4-FFF2-40B4-BE49-F238E27FC236}">
                <a16:creationId xmlns:a16="http://schemas.microsoft.com/office/drawing/2014/main" id="{16EE7641-7664-46F4-A489-61B4E0510CF6}"/>
              </a:ext>
            </a:extLst>
          </p:cNvPr>
          <p:cNvSpPr/>
          <p:nvPr/>
        </p:nvSpPr>
        <p:spPr>
          <a:xfrm>
            <a:off x="4154992" y="6613055"/>
            <a:ext cx="2624436" cy="215444"/>
          </a:xfrm>
          <a:prstGeom prst="rect">
            <a:avLst/>
          </a:prstGeom>
        </p:spPr>
        <p:txBody>
          <a:bodyPr wrap="none">
            <a:spAutoFit/>
          </a:bodyPr>
          <a:lstStyle/>
          <a:p>
            <a:r>
              <a:rPr lang="en-US" sz="800" dirty="0"/>
              <a:t>https://www.ncbi.nlm.nih.gov/pmc/articles/PMC5824932/</a:t>
            </a:r>
          </a:p>
        </p:txBody>
      </p:sp>
      <p:sp>
        <p:nvSpPr>
          <p:cNvPr id="6" name="Rectangle 5">
            <a:extLst>
              <a:ext uri="{FF2B5EF4-FFF2-40B4-BE49-F238E27FC236}">
                <a16:creationId xmlns:a16="http://schemas.microsoft.com/office/drawing/2014/main" id="{1A868508-06E1-48D9-A5EE-6B800DFCA7E6}"/>
              </a:ext>
            </a:extLst>
          </p:cNvPr>
          <p:cNvSpPr/>
          <p:nvPr/>
        </p:nvSpPr>
        <p:spPr>
          <a:xfrm>
            <a:off x="9564305" y="6450482"/>
            <a:ext cx="2518638" cy="215444"/>
          </a:xfrm>
          <a:prstGeom prst="rect">
            <a:avLst/>
          </a:prstGeom>
        </p:spPr>
        <p:txBody>
          <a:bodyPr wrap="none">
            <a:spAutoFit/>
          </a:bodyPr>
          <a:lstStyle/>
          <a:p>
            <a:pPr algn="r"/>
            <a:r>
              <a:rPr lang="en-US" sz="800" dirty="0"/>
              <a:t>https://news.cnrs.fr/articles/how-many-sexes-are-there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73940" y="367691"/>
            <a:ext cx="5426693" cy="1250272"/>
          </a:xfrm>
          <a:solidFill>
            <a:schemeClr val="bg2">
              <a:lumMod val="75000"/>
            </a:schemeClr>
          </a:solidFill>
        </p:spPr>
        <p:txBody>
          <a:bodyPr>
            <a:normAutofit/>
          </a:bodyPr>
          <a:lstStyle/>
          <a:p>
            <a:pPr algn="ctr"/>
            <a:r>
              <a:rPr lang="en-US" b="1" dirty="0">
                <a:solidFill>
                  <a:srgbClr val="FFFF00"/>
                </a:solidFill>
              </a:rPr>
              <a:t>heteronormativity</a:t>
            </a:r>
          </a:p>
        </p:txBody>
      </p:sp>
      <p:sp>
        <p:nvSpPr>
          <p:cNvPr id="3" name="Content Placeholder 2"/>
          <p:cNvSpPr>
            <a:spLocks noGrp="1"/>
          </p:cNvSpPr>
          <p:nvPr>
            <p:ph idx="1"/>
          </p:nvPr>
        </p:nvSpPr>
        <p:spPr>
          <a:xfrm>
            <a:off x="0" y="1868118"/>
            <a:ext cx="4924338" cy="4923040"/>
          </a:xfrm>
        </p:spPr>
        <p:txBody>
          <a:bodyPr>
            <a:noAutofit/>
          </a:bodyPr>
          <a:lstStyle/>
          <a:p>
            <a:pPr lvl="1">
              <a:defRPr/>
            </a:pPr>
            <a:r>
              <a:rPr lang="en-US" sz="2400" dirty="0"/>
              <a:t>Cultural naturalization and normalization of heterosexuality as normal under a </a:t>
            </a:r>
            <a:r>
              <a:rPr lang="en-US" sz="2400" b="1" dirty="0">
                <a:solidFill>
                  <a:srgbClr val="FFFF00"/>
                </a:solidFill>
              </a:rPr>
              <a:t>gender binary </a:t>
            </a:r>
            <a:r>
              <a:rPr lang="en-US" sz="2400" dirty="0"/>
              <a:t>(male/female) with sex-gender matched  &amp; assigned at birth</a:t>
            </a:r>
          </a:p>
          <a:p>
            <a:pPr lvl="2">
              <a:defRPr/>
            </a:pPr>
            <a:r>
              <a:rPr lang="en-US" dirty="0"/>
              <a:t>Deviations stigmatized or punished</a:t>
            </a:r>
          </a:p>
          <a:p>
            <a:pPr lvl="2"/>
            <a:endParaRPr lang="en-US" altLang="en-US" b="1" dirty="0"/>
          </a:p>
          <a:p>
            <a:pPr lvl="2"/>
            <a:endParaRPr lang="en-US" altLang="en-US" b="1" dirty="0"/>
          </a:p>
        </p:txBody>
      </p:sp>
      <p:sp>
        <p:nvSpPr>
          <p:cNvPr id="6" name="AutoShape 2" descr="Image result for identity poli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Image result for identity politic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Image result for identity politic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7" descr="Image result for heteronormative">
            <a:extLst>
              <a:ext uri="{FF2B5EF4-FFF2-40B4-BE49-F238E27FC236}">
                <a16:creationId xmlns:a16="http://schemas.microsoft.com/office/drawing/2014/main" id="{2BA85C79-C224-45CB-92A9-DD8DD5D02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139" y="1875519"/>
            <a:ext cx="3468187" cy="23142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ttacks against LGBT community rarely prosecuted as hate crimes">
            <a:extLst>
              <a:ext uri="{FF2B5EF4-FFF2-40B4-BE49-F238E27FC236}">
                <a16:creationId xmlns:a16="http://schemas.microsoft.com/office/drawing/2014/main" id="{C3C69F69-E0FD-4DFB-8148-A5B828B97A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0916" y="4246027"/>
            <a:ext cx="3531920" cy="2528235"/>
          </a:xfrm>
          <a:prstGeom prst="rect">
            <a:avLst/>
          </a:prstGeom>
          <a:solidFill>
            <a:schemeClr val="tx1"/>
          </a:solidFill>
        </p:spPr>
      </p:pic>
      <p:pic>
        <p:nvPicPr>
          <p:cNvPr id="4098" name="Picture 2">
            <a:extLst>
              <a:ext uri="{FF2B5EF4-FFF2-40B4-BE49-F238E27FC236}">
                <a16:creationId xmlns:a16="http://schemas.microsoft.com/office/drawing/2014/main" id="{836569CB-7B83-44E1-9D2B-80562F8BF5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575" y="4005367"/>
            <a:ext cx="4535088" cy="27857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mage result for heteronormative">
            <a:extLst>
              <a:ext uri="{FF2B5EF4-FFF2-40B4-BE49-F238E27FC236}">
                <a16:creationId xmlns:a16="http://schemas.microsoft.com/office/drawing/2014/main" id="{F01771FC-D17E-443F-B90C-1C7A9B1538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0916" y="1875520"/>
            <a:ext cx="2185763" cy="231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Anti-gay hate crimes on the rise, FBI says, and they likely undercount">
            <a:extLst>
              <a:ext uri="{FF2B5EF4-FFF2-40B4-BE49-F238E27FC236}">
                <a16:creationId xmlns:a16="http://schemas.microsoft.com/office/drawing/2014/main" id="{C0422339-2859-469A-B35D-84A95CB746F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62814" y="4005367"/>
            <a:ext cx="2986480" cy="276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43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10" descr="Image result for gay marriage generational">
            <a:extLst>
              <a:ext uri="{FF2B5EF4-FFF2-40B4-BE49-F238E27FC236}">
                <a16:creationId xmlns:a16="http://schemas.microsoft.com/office/drawing/2014/main" id="{E1737DDD-28A9-40D6-9381-D1EC70395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3784" y="1913739"/>
            <a:ext cx="2220276" cy="4533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34810B78-471D-42C1-957F-E1ABB4061A0C}"/>
              </a:ext>
            </a:extLst>
          </p:cNvPr>
          <p:cNvSpPr>
            <a:spLocks noGrp="1"/>
          </p:cNvSpPr>
          <p:nvPr>
            <p:ph type="title"/>
          </p:nvPr>
        </p:nvSpPr>
        <p:spPr>
          <a:xfrm>
            <a:off x="2590799" y="261191"/>
            <a:ext cx="7543800" cy="1431925"/>
          </a:xfrm>
        </p:spPr>
        <p:txBody>
          <a:bodyPr/>
          <a:lstStyle/>
          <a:p>
            <a:pPr algn="ctr">
              <a:defRPr/>
            </a:pPr>
            <a:r>
              <a:rPr lang="en-US" sz="3200" dirty="0" err="1"/>
              <a:t>Depathologizing</a:t>
            </a:r>
            <a:r>
              <a:rPr lang="en-US" sz="3200" dirty="0"/>
              <a:t> Homosexuality</a:t>
            </a:r>
          </a:p>
        </p:txBody>
      </p:sp>
      <p:sp>
        <p:nvSpPr>
          <p:cNvPr id="3" name="Content Placeholder 2">
            <a:extLst>
              <a:ext uri="{FF2B5EF4-FFF2-40B4-BE49-F238E27FC236}">
                <a16:creationId xmlns:a16="http://schemas.microsoft.com/office/drawing/2014/main" id="{DE4C9185-5C51-4F2D-BA98-370044F576A8}"/>
              </a:ext>
            </a:extLst>
          </p:cNvPr>
          <p:cNvSpPr>
            <a:spLocks noGrp="1"/>
          </p:cNvSpPr>
          <p:nvPr>
            <p:ph idx="1"/>
          </p:nvPr>
        </p:nvSpPr>
        <p:spPr>
          <a:xfrm>
            <a:off x="79899" y="1898705"/>
            <a:ext cx="4282551" cy="4478820"/>
          </a:xfrm>
        </p:spPr>
        <p:txBody>
          <a:bodyPr>
            <a:normAutofit/>
          </a:bodyPr>
          <a:lstStyle/>
          <a:p>
            <a:pPr>
              <a:defRPr/>
            </a:pPr>
            <a:r>
              <a:rPr lang="en-US" sz="2400" dirty="0"/>
              <a:t>From Sin/Crime… </a:t>
            </a:r>
            <a:r>
              <a:rPr lang="en-US" sz="1400" dirty="0"/>
              <a:t>(Biblical times </a:t>
            </a:r>
            <a:r>
              <a:rPr lang="en-US" sz="1400" dirty="0" err="1"/>
              <a:t>til</a:t>
            </a:r>
            <a:r>
              <a:rPr lang="en-US" sz="1400" dirty="0"/>
              <a:t> ?)</a:t>
            </a:r>
          </a:p>
          <a:p>
            <a:pPr>
              <a:defRPr/>
            </a:pPr>
            <a:r>
              <a:rPr lang="en-US" sz="2400" dirty="0"/>
              <a:t>…To Disorder </a:t>
            </a:r>
            <a:r>
              <a:rPr lang="en-US" sz="1400" dirty="0"/>
              <a:t>(1968-)…</a:t>
            </a:r>
          </a:p>
          <a:p>
            <a:pPr>
              <a:defRPr/>
            </a:pPr>
            <a:r>
              <a:rPr lang="en-US" sz="2400" dirty="0"/>
              <a:t>…To Sexual Orientation </a:t>
            </a:r>
            <a:r>
              <a:rPr lang="en-US" sz="1400" dirty="0"/>
              <a:t>(1973- )</a:t>
            </a:r>
          </a:p>
          <a:p>
            <a:pPr>
              <a:defRPr/>
            </a:pPr>
            <a:endParaRPr lang="en-US" sz="800" dirty="0"/>
          </a:p>
          <a:p>
            <a:pPr>
              <a:defRPr/>
            </a:pPr>
            <a:r>
              <a:rPr lang="en-US" dirty="0"/>
              <a:t>Right to Marry, Serve, and Work?</a:t>
            </a:r>
          </a:p>
          <a:p>
            <a:pPr lvl="2">
              <a:defRPr/>
            </a:pPr>
            <a:r>
              <a:rPr lang="en-US" sz="2000" b="1" dirty="0">
                <a:solidFill>
                  <a:srgbClr val="FFFF00"/>
                </a:solidFill>
              </a:rPr>
              <a:t>Don’t Ask Don’t Tell </a:t>
            </a:r>
            <a:r>
              <a:rPr lang="en-US" sz="2000" dirty="0">
                <a:solidFill>
                  <a:srgbClr val="FFFF00"/>
                </a:solidFill>
              </a:rPr>
              <a:t>(</a:t>
            </a:r>
            <a:r>
              <a:rPr lang="en-US" sz="2000" b="1" dirty="0">
                <a:solidFill>
                  <a:srgbClr val="FFFF00"/>
                </a:solidFill>
              </a:rPr>
              <a:t>DADT</a:t>
            </a:r>
            <a:r>
              <a:rPr lang="en-US" sz="2000" dirty="0">
                <a:solidFill>
                  <a:srgbClr val="FFFF00"/>
                </a:solidFill>
              </a:rPr>
              <a:t>)</a:t>
            </a:r>
          </a:p>
          <a:p>
            <a:pPr lvl="3">
              <a:defRPr/>
            </a:pPr>
            <a:r>
              <a:rPr lang="en-US" sz="1800" dirty="0"/>
              <a:t>Repealed 2010</a:t>
            </a:r>
          </a:p>
          <a:p>
            <a:pPr lvl="3">
              <a:defRPr/>
            </a:pPr>
            <a:r>
              <a:rPr lang="en-US" sz="1800" dirty="0"/>
              <a:t>Trump’s Trans Ban; Biden restores</a:t>
            </a:r>
          </a:p>
          <a:p>
            <a:pPr lvl="2">
              <a:defRPr/>
            </a:pPr>
            <a:r>
              <a:rPr lang="en-US" sz="2000" b="1" dirty="0">
                <a:solidFill>
                  <a:srgbClr val="FFFF00"/>
                </a:solidFill>
              </a:rPr>
              <a:t>Defense of Marriage Act </a:t>
            </a:r>
            <a:r>
              <a:rPr lang="en-US" sz="2000" dirty="0">
                <a:solidFill>
                  <a:srgbClr val="FFFF00"/>
                </a:solidFill>
              </a:rPr>
              <a:t>(</a:t>
            </a:r>
            <a:r>
              <a:rPr lang="en-US" sz="2000" b="1" dirty="0">
                <a:solidFill>
                  <a:srgbClr val="FFFF00"/>
                </a:solidFill>
              </a:rPr>
              <a:t>DOMA</a:t>
            </a:r>
            <a:r>
              <a:rPr lang="en-US" sz="2000" dirty="0">
                <a:solidFill>
                  <a:srgbClr val="FFFF00"/>
                </a:solidFill>
              </a:rPr>
              <a:t>)</a:t>
            </a:r>
            <a:r>
              <a:rPr lang="en-US" sz="2000" dirty="0"/>
              <a:t>:</a:t>
            </a:r>
            <a:r>
              <a:rPr lang="en-US" sz="2000" dirty="0">
                <a:solidFill>
                  <a:srgbClr val="FFFF00"/>
                </a:solidFill>
              </a:rPr>
              <a:t> </a:t>
            </a:r>
            <a:r>
              <a:rPr lang="en-US" sz="2000" dirty="0"/>
              <a:t>“man and a woman”</a:t>
            </a:r>
          </a:p>
          <a:p>
            <a:pPr lvl="3">
              <a:defRPr/>
            </a:pPr>
            <a:r>
              <a:rPr lang="en-US" sz="1800" b="1" i="1" dirty="0">
                <a:solidFill>
                  <a:srgbClr val="FFFF00"/>
                </a:solidFill>
              </a:rPr>
              <a:t>Obergefell v. Hodges </a:t>
            </a:r>
            <a:r>
              <a:rPr lang="en-US" sz="1800" dirty="0"/>
              <a:t>(2015) legalizes </a:t>
            </a:r>
            <a:r>
              <a:rPr lang="en-US" sz="1800"/>
              <a:t>same-sex marriage</a:t>
            </a:r>
            <a:endParaRPr lang="en-US" sz="2000" dirty="0"/>
          </a:p>
        </p:txBody>
      </p:sp>
      <p:sp>
        <p:nvSpPr>
          <p:cNvPr id="12292" name="Rectangle 4">
            <a:extLst>
              <a:ext uri="{FF2B5EF4-FFF2-40B4-BE49-F238E27FC236}">
                <a16:creationId xmlns:a16="http://schemas.microsoft.com/office/drawing/2014/main" id="{38823C29-C81E-41F1-A0D0-DDE9FD2083D6}"/>
              </a:ext>
            </a:extLst>
          </p:cNvPr>
          <p:cNvSpPr>
            <a:spLocks noChangeArrowheads="1"/>
          </p:cNvSpPr>
          <p:nvPr/>
        </p:nvSpPr>
        <p:spPr bwMode="auto">
          <a:xfrm>
            <a:off x="0" y="6624687"/>
            <a:ext cx="914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800"/>
              <a:t>https://www.psychologytoday.com/us/blog/hide-and-seek/201509/when-homosexuality-stopped-being-mental-disorder</a:t>
            </a:r>
          </a:p>
        </p:txBody>
      </p:sp>
      <p:pic>
        <p:nvPicPr>
          <p:cNvPr id="10246" name="Picture 2" descr="Image result for turing benedict cumberbatch chemical castration">
            <a:extLst>
              <a:ext uri="{FF2B5EF4-FFF2-40B4-BE49-F238E27FC236}">
                <a16:creationId xmlns:a16="http://schemas.microsoft.com/office/drawing/2014/main" id="{FD49D016-83C6-4D66-AE9F-759506EBB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451" y="1913739"/>
            <a:ext cx="2705100" cy="1974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Image result for homosexuality is not a choice">
            <a:extLst>
              <a:ext uri="{FF2B5EF4-FFF2-40B4-BE49-F238E27FC236}">
                <a16:creationId xmlns:a16="http://schemas.microsoft.com/office/drawing/2014/main" id="{22CD9982-2500-40E0-A87D-C47C2FF038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450" y="3943075"/>
            <a:ext cx="2705101" cy="250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Image result for gays serving in military">
            <a:extLst>
              <a:ext uri="{FF2B5EF4-FFF2-40B4-BE49-F238E27FC236}">
                <a16:creationId xmlns:a16="http://schemas.microsoft.com/office/drawing/2014/main" id="{AB23B9AD-9143-4F3C-BB89-122854A4C4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9510" y="1913739"/>
            <a:ext cx="2752316" cy="239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New policy that could lead to hundreds of service members being discharged.">
            <a:extLst>
              <a:ext uri="{FF2B5EF4-FFF2-40B4-BE49-F238E27FC236}">
                <a16:creationId xmlns:a16="http://schemas.microsoft.com/office/drawing/2014/main" id="{6C3DFF82-000C-40A1-9C84-710AE3817B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39510" y="3983472"/>
            <a:ext cx="2752315" cy="24638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8E72A61-44B4-487D-A24F-C6FBEE90F16E}"/>
              </a:ext>
            </a:extLst>
          </p:cNvPr>
          <p:cNvSpPr txBox="1"/>
          <p:nvPr/>
        </p:nvSpPr>
        <p:spPr>
          <a:xfrm>
            <a:off x="5891213" y="6661209"/>
            <a:ext cx="6181724" cy="215444"/>
          </a:xfrm>
          <a:prstGeom prst="rect">
            <a:avLst/>
          </a:prstGeom>
          <a:noFill/>
        </p:spPr>
        <p:txBody>
          <a:bodyPr wrap="square">
            <a:spAutoFit/>
          </a:bodyPr>
          <a:lstStyle/>
          <a:p>
            <a:pPr algn="r"/>
            <a:r>
              <a:rPr lang="en-US" sz="800" dirty="0"/>
              <a:t>https://apnews.com/article/north-america-donald-trump-ap-top-news-coast-guard-armed-forces-997b57d4cd444bc48d67a0dbcab19373</a:t>
            </a:r>
          </a:p>
        </p:txBody>
      </p:sp>
      <p:pic>
        <p:nvPicPr>
          <p:cNvPr id="2050" name="Picture 2" descr="May be an image of text that says 'SUPREME COURT OF THE UNITED STATES OBERGEFELL V. HODGES The Supreme Court of the US (SCOTUS) ruled 5-4 that the right to marry is guaranteed to same-sex couples under the 14th Amendment of the United States Constitution. The Obergefell V. Hodges' ruling officially made marriage equality the law of the land. Argued April 28, 2015 Decided June 26, 2015 နင'">
            <a:extLst>
              <a:ext uri="{FF2B5EF4-FFF2-40B4-BE49-F238E27FC236}">
                <a16:creationId xmlns:a16="http://schemas.microsoft.com/office/drawing/2014/main" id="{332BD4F1-5477-4F73-80D2-600A5B95FD4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62449" y="3945178"/>
            <a:ext cx="2705100" cy="25021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80DEC1A-655E-4C2F-81AE-674F344D4AA1}"/>
              </a:ext>
            </a:extLst>
          </p:cNvPr>
          <p:cNvSpPr/>
          <p:nvPr/>
        </p:nvSpPr>
        <p:spPr>
          <a:xfrm>
            <a:off x="9360335" y="6516965"/>
            <a:ext cx="2712602" cy="215444"/>
          </a:xfrm>
          <a:prstGeom prst="rect">
            <a:avLst/>
          </a:prstGeom>
        </p:spPr>
        <p:txBody>
          <a:bodyPr wrap="none">
            <a:spAutoFit/>
          </a:bodyPr>
          <a:lstStyle/>
          <a:p>
            <a:r>
              <a:rPr lang="en-US" sz="800" dirty="0"/>
              <a:t>https://www.britannica.com/topic/Defense-of-Marriage-Act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43BD6ED-472B-4C8C-9AAC-E69E364EF89F}"/>
              </a:ext>
            </a:extLst>
          </p:cNvPr>
          <p:cNvSpPr>
            <a:spLocks noGrp="1"/>
          </p:cNvSpPr>
          <p:nvPr>
            <p:ph type="title"/>
          </p:nvPr>
        </p:nvSpPr>
        <p:spPr>
          <a:xfrm>
            <a:off x="2667000" y="312738"/>
            <a:ext cx="7543800" cy="1431925"/>
          </a:xfrm>
          <a:solidFill>
            <a:schemeClr val="bg2">
              <a:lumMod val="75000"/>
            </a:schemeClr>
          </a:solidFill>
        </p:spPr>
        <p:txBody>
          <a:bodyPr/>
          <a:lstStyle/>
          <a:p>
            <a:pPr algn="ctr">
              <a:defRPr/>
            </a:pPr>
            <a:r>
              <a:rPr lang="en-US" b="1" dirty="0">
                <a:solidFill>
                  <a:srgbClr val="FFFF00"/>
                </a:solidFill>
              </a:rPr>
              <a:t>Sexism</a:t>
            </a:r>
            <a:endParaRPr lang="en-US" dirty="0">
              <a:solidFill>
                <a:srgbClr val="FFC000"/>
              </a:solidFill>
            </a:endParaRPr>
          </a:p>
        </p:txBody>
      </p:sp>
      <p:sp>
        <p:nvSpPr>
          <p:cNvPr id="3" name="Content Placeholder 2">
            <a:extLst>
              <a:ext uri="{FF2B5EF4-FFF2-40B4-BE49-F238E27FC236}">
                <a16:creationId xmlns:a16="http://schemas.microsoft.com/office/drawing/2014/main" id="{0847CF85-7A4C-463B-BDE2-309E6CEE6FFA}"/>
              </a:ext>
            </a:extLst>
          </p:cNvPr>
          <p:cNvSpPr>
            <a:spLocks noGrp="1"/>
          </p:cNvSpPr>
          <p:nvPr>
            <p:ph sz="half" idx="1"/>
          </p:nvPr>
        </p:nvSpPr>
        <p:spPr>
          <a:xfrm>
            <a:off x="0" y="1828800"/>
            <a:ext cx="4429125" cy="4876800"/>
          </a:xfrm>
        </p:spPr>
        <p:txBody>
          <a:bodyPr>
            <a:normAutofit/>
          </a:bodyPr>
          <a:lstStyle/>
          <a:p>
            <a:pPr>
              <a:defRPr/>
            </a:pPr>
            <a:r>
              <a:rPr lang="en-US" sz="2400" dirty="0"/>
              <a:t>stereotyping, prejudice and discrimination involving negative attitudes and behavior towards members of a gender </a:t>
            </a:r>
          </a:p>
          <a:p>
            <a:pPr>
              <a:defRPr/>
            </a:pPr>
            <a:r>
              <a:rPr lang="en-US" sz="2400" b="1" dirty="0">
                <a:solidFill>
                  <a:srgbClr val="FFFF00"/>
                </a:solidFill>
              </a:rPr>
              <a:t>Hostile sexism</a:t>
            </a:r>
            <a:r>
              <a:rPr lang="en-US" sz="2400" dirty="0"/>
              <a:t>:</a:t>
            </a:r>
            <a:r>
              <a:rPr lang="en-US" sz="2400" b="1" dirty="0">
                <a:solidFill>
                  <a:srgbClr val="FFC000"/>
                </a:solidFill>
              </a:rPr>
              <a:t> </a:t>
            </a:r>
            <a:r>
              <a:rPr lang="en-US" sz="2000" dirty="0"/>
              <a:t>Antipathy     toward women and women viewed    as usurping men’s power</a:t>
            </a:r>
          </a:p>
          <a:p>
            <a:pPr>
              <a:defRPr/>
            </a:pPr>
            <a:r>
              <a:rPr lang="en-US" sz="2400" b="1" dirty="0">
                <a:solidFill>
                  <a:srgbClr val="FFFF00"/>
                </a:solidFill>
              </a:rPr>
              <a:t>Benevolent sexism</a:t>
            </a:r>
            <a:r>
              <a:rPr lang="en-US" sz="2400" dirty="0"/>
              <a:t>:</a:t>
            </a:r>
            <a:r>
              <a:rPr lang="en-US" sz="2400" b="1" dirty="0">
                <a:solidFill>
                  <a:srgbClr val="FFC000"/>
                </a:solidFill>
              </a:rPr>
              <a:t> </a:t>
            </a:r>
            <a:r>
              <a:rPr lang="en-US" sz="2000" dirty="0"/>
              <a:t>Chivalrous ideology that offers protection and affection to women who embrace conventional roles</a:t>
            </a:r>
          </a:p>
          <a:p>
            <a:pPr lvl="1">
              <a:defRPr/>
            </a:pPr>
            <a:r>
              <a:rPr lang="en-US" sz="2400" i="1" dirty="0"/>
              <a:t>Implicit Bias Revisited</a:t>
            </a:r>
          </a:p>
          <a:p>
            <a:pPr lvl="1">
              <a:defRPr/>
            </a:pPr>
            <a:endParaRPr lang="en-US" dirty="0"/>
          </a:p>
          <a:p>
            <a:pPr>
              <a:defRPr/>
            </a:pPr>
            <a:endParaRPr lang="en-US" sz="2400" dirty="0"/>
          </a:p>
        </p:txBody>
      </p:sp>
      <p:sp>
        <p:nvSpPr>
          <p:cNvPr id="13316" name="AutoShape 10" descr="Image result for all men are rapists">
            <a:extLst>
              <a:ext uri="{FF2B5EF4-FFF2-40B4-BE49-F238E27FC236}">
                <a16:creationId xmlns:a16="http://schemas.microsoft.com/office/drawing/2014/main" id="{C00A3A21-FB87-4928-9015-106188C14E77}"/>
              </a:ext>
            </a:extLst>
          </p:cNvPr>
          <p:cNvSpPr>
            <a:spLocks noChangeAspect="1" noChangeArrowheads="1"/>
          </p:cNvSpPr>
          <p:nvPr/>
        </p:nvSpPr>
        <p:spPr bwMode="auto">
          <a:xfrm>
            <a:off x="168751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3317" name="AutoShape 13" descr="Image result for all men are rapists">
            <a:extLst>
              <a:ext uri="{FF2B5EF4-FFF2-40B4-BE49-F238E27FC236}">
                <a16:creationId xmlns:a16="http://schemas.microsoft.com/office/drawing/2014/main" id="{DBE20CAB-6FC3-4F1A-B88D-D6B3EB9B57B5}"/>
              </a:ext>
            </a:extLst>
          </p:cNvPr>
          <p:cNvSpPr>
            <a:spLocks noChangeAspect="1" noChangeArrowheads="1"/>
          </p:cNvSpPr>
          <p:nvPr/>
        </p:nvSpPr>
        <p:spPr bwMode="auto">
          <a:xfrm>
            <a:off x="1839913"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14" name="Picture 6">
            <a:extLst>
              <a:ext uri="{FF2B5EF4-FFF2-40B4-BE49-F238E27FC236}">
                <a16:creationId xmlns:a16="http://schemas.microsoft.com/office/drawing/2014/main" id="{AA6343A2-0CC5-4568-846A-0D8D1A822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089" y="1946687"/>
            <a:ext cx="3766115" cy="213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a:extLst>
              <a:ext uri="{FF2B5EF4-FFF2-40B4-BE49-F238E27FC236}">
                <a16:creationId xmlns:a16="http://schemas.microsoft.com/office/drawing/2014/main" id="{A5F6AFF8-320B-4F56-A21C-12E593B45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3088" y="4170361"/>
            <a:ext cx="3761367" cy="253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Fighting Violence Against Women: Laws, Norms &amp;amp; Challenges Ahead | American  Academy of Arts and Sciences">
            <a:extLst>
              <a:ext uri="{FF2B5EF4-FFF2-40B4-BE49-F238E27FC236}">
                <a16:creationId xmlns:a16="http://schemas.microsoft.com/office/drawing/2014/main" id="{BDBB4A3D-4F10-4C72-9CBB-0AB1432C67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4827" y="1944293"/>
            <a:ext cx="3613150" cy="23958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descr="Image result for implicit sexism">
            <a:extLst>
              <a:ext uri="{FF2B5EF4-FFF2-40B4-BE49-F238E27FC236}">
                <a16:creationId xmlns:a16="http://schemas.microsoft.com/office/drawing/2014/main" id="{5A0E2178-E4AB-46E8-8B5D-53D9BD3255E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5328" y="3802085"/>
            <a:ext cx="3639275" cy="289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A58FB6AE-7F0E-4409-8E2A-CC4D10591F3C}"/>
              </a:ext>
            </a:extLst>
          </p:cNvPr>
          <p:cNvPicPr>
            <a:picLocks noChangeAspect="1"/>
          </p:cNvPicPr>
          <p:nvPr/>
        </p:nvPicPr>
        <p:blipFill>
          <a:blip r:embed="rId6"/>
          <a:stretch>
            <a:fillRect/>
          </a:stretch>
        </p:blipFill>
        <p:spPr>
          <a:xfrm>
            <a:off x="8120078" y="1944293"/>
            <a:ext cx="3613149" cy="18577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3960" y="160338"/>
            <a:ext cx="9784080" cy="1508760"/>
          </a:xfrm>
        </p:spPr>
        <p:txBody>
          <a:bodyPr>
            <a:normAutofit/>
          </a:bodyPr>
          <a:lstStyle/>
          <a:p>
            <a:pPr algn="ctr"/>
            <a:r>
              <a:rPr lang="en-US" dirty="0"/>
              <a:t> </a:t>
            </a:r>
            <a:r>
              <a:rPr lang="en-US" b="1" dirty="0" err="1"/>
              <a:t>Ii</a:t>
            </a:r>
            <a:r>
              <a:rPr lang="en-US" b="1" dirty="0"/>
              <a:t>. Feminisms</a:t>
            </a:r>
          </a:p>
        </p:txBody>
      </p:sp>
      <p:sp>
        <p:nvSpPr>
          <p:cNvPr id="4" name="Content Placeholder 3"/>
          <p:cNvSpPr>
            <a:spLocks noGrp="1"/>
          </p:cNvSpPr>
          <p:nvPr>
            <p:ph sz="half" idx="1"/>
          </p:nvPr>
        </p:nvSpPr>
        <p:spPr>
          <a:xfrm>
            <a:off x="1" y="1908698"/>
            <a:ext cx="5416657" cy="4864963"/>
          </a:xfrm>
        </p:spPr>
        <p:txBody>
          <a:bodyPr>
            <a:normAutofit/>
          </a:bodyPr>
          <a:lstStyle/>
          <a:p>
            <a:r>
              <a:rPr lang="en-US" dirty="0"/>
              <a:t>Explains “why disparity” – social and economic differences, with reference to discrimination against women under political and social structures of </a:t>
            </a:r>
            <a:r>
              <a:rPr lang="en-US" b="1" dirty="0"/>
              <a:t>patriarchy</a:t>
            </a:r>
            <a:r>
              <a:rPr lang="en-US" b="1" dirty="0">
                <a:solidFill>
                  <a:srgbClr val="FFFF00"/>
                </a:solidFill>
              </a:rPr>
              <a:t> </a:t>
            </a:r>
            <a:r>
              <a:rPr lang="en-US" dirty="0"/>
              <a:t>(male created &amp; perpetuated dominance)</a:t>
            </a:r>
          </a:p>
          <a:p>
            <a:pPr lvl="1"/>
            <a:r>
              <a:rPr lang="en-US" b="1" dirty="0">
                <a:solidFill>
                  <a:srgbClr val="FFFF00"/>
                </a:solidFill>
              </a:rPr>
              <a:t>Liberal Feminism</a:t>
            </a:r>
            <a:r>
              <a:rPr lang="en-US" dirty="0"/>
              <a:t>:</a:t>
            </a:r>
            <a:r>
              <a:rPr lang="en-US" b="1" dirty="0">
                <a:solidFill>
                  <a:srgbClr val="FFFF00"/>
                </a:solidFill>
              </a:rPr>
              <a:t> </a:t>
            </a:r>
            <a:r>
              <a:rPr lang="en-US" dirty="0"/>
              <a:t>Political Rights and Economic equality of Opportunity in the public sphere </a:t>
            </a:r>
          </a:p>
          <a:p>
            <a:pPr lvl="1"/>
            <a:r>
              <a:rPr lang="en-US" b="1" dirty="0">
                <a:solidFill>
                  <a:srgbClr val="FFFF00"/>
                </a:solidFill>
              </a:rPr>
              <a:t>Marxist/Socialist Feminism</a:t>
            </a:r>
            <a:r>
              <a:rPr lang="en-US" dirty="0"/>
              <a:t>:</a:t>
            </a:r>
            <a:r>
              <a:rPr lang="en-US" b="1" dirty="0">
                <a:solidFill>
                  <a:srgbClr val="FFFF00"/>
                </a:solidFill>
              </a:rPr>
              <a:t> </a:t>
            </a:r>
            <a:r>
              <a:rPr lang="en-US" dirty="0"/>
              <a:t>Economic equality of outcome to redress foregone income, pay gaps, and uncompensated domestic labor</a:t>
            </a:r>
          </a:p>
          <a:p>
            <a:pPr lvl="1"/>
            <a:r>
              <a:rPr lang="en-US" b="1" dirty="0">
                <a:solidFill>
                  <a:srgbClr val="FFFF00"/>
                </a:solidFill>
              </a:rPr>
              <a:t>Radical Feminism</a:t>
            </a:r>
            <a:r>
              <a:rPr lang="en-US" dirty="0"/>
              <a:t>: Liberation in the Private Sphere and goals of androgynous equality, cultural femininity or even separatism</a:t>
            </a:r>
          </a:p>
          <a:p>
            <a:endParaRPr lang="en-US" dirty="0"/>
          </a:p>
        </p:txBody>
      </p:sp>
      <p:sp>
        <p:nvSpPr>
          <p:cNvPr id="5" name="AutoShape 2" descr="Image result for suff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9BFA263-34A0-4876-8242-C1B34D937507}"/>
              </a:ext>
            </a:extLst>
          </p:cNvPr>
          <p:cNvPicPr>
            <a:picLocks noChangeAspect="1"/>
          </p:cNvPicPr>
          <p:nvPr/>
        </p:nvPicPr>
        <p:blipFill>
          <a:blip r:embed="rId2"/>
          <a:stretch>
            <a:fillRect/>
          </a:stretch>
        </p:blipFill>
        <p:spPr>
          <a:xfrm>
            <a:off x="5540154" y="1974722"/>
            <a:ext cx="6405537" cy="3627915"/>
          </a:xfrm>
          <a:prstGeom prst="rect">
            <a:avLst/>
          </a:prstGeom>
        </p:spPr>
      </p:pic>
      <p:sp>
        <p:nvSpPr>
          <p:cNvPr id="9" name="TextBox 8">
            <a:extLst>
              <a:ext uri="{FF2B5EF4-FFF2-40B4-BE49-F238E27FC236}">
                <a16:creationId xmlns:a16="http://schemas.microsoft.com/office/drawing/2014/main" id="{88353411-8A14-49D1-9F36-D1EDBE2E569D}"/>
              </a:ext>
            </a:extLst>
          </p:cNvPr>
          <p:cNvSpPr txBox="1"/>
          <p:nvPr/>
        </p:nvSpPr>
        <p:spPr>
          <a:xfrm>
            <a:off x="752475" y="6621092"/>
            <a:ext cx="6096000" cy="215444"/>
          </a:xfrm>
          <a:prstGeom prst="rect">
            <a:avLst/>
          </a:prstGeom>
          <a:noFill/>
        </p:spPr>
        <p:txBody>
          <a:bodyPr wrap="square">
            <a:spAutoFit/>
          </a:bodyPr>
          <a:lstStyle/>
          <a:p>
            <a:pPr algn="r"/>
            <a:r>
              <a:rPr lang="en-US" sz="800" dirty="0"/>
              <a:t>https://link.springer.com/article/10.1007/s11199-008-9424-4</a:t>
            </a:r>
          </a:p>
        </p:txBody>
      </p:sp>
      <p:sp>
        <p:nvSpPr>
          <p:cNvPr id="10" name="TextBox 9">
            <a:extLst>
              <a:ext uri="{FF2B5EF4-FFF2-40B4-BE49-F238E27FC236}">
                <a16:creationId xmlns:a16="http://schemas.microsoft.com/office/drawing/2014/main" id="{56011577-D23B-46CA-A1B9-CCE52FE7E9D0}"/>
              </a:ext>
            </a:extLst>
          </p:cNvPr>
          <p:cNvSpPr txBox="1"/>
          <p:nvPr/>
        </p:nvSpPr>
        <p:spPr>
          <a:xfrm>
            <a:off x="117003" y="6620224"/>
            <a:ext cx="6267450" cy="215444"/>
          </a:xfrm>
          <a:prstGeom prst="rect">
            <a:avLst/>
          </a:prstGeom>
          <a:noFill/>
        </p:spPr>
        <p:txBody>
          <a:bodyPr wrap="square">
            <a:spAutoFit/>
          </a:bodyPr>
          <a:lstStyle/>
          <a:p>
            <a:r>
              <a:rPr lang="en-US" sz="800" dirty="0"/>
              <a:t>https://revisesociology.com/2017/02/03/feminist-theory-summary-sociology/</a:t>
            </a:r>
          </a:p>
        </p:txBody>
      </p:sp>
    </p:spTree>
    <p:extLst>
      <p:ext uri="{BB962C8B-B14F-4D97-AF65-F5344CB8AC3E}">
        <p14:creationId xmlns:p14="http://schemas.microsoft.com/office/powerpoint/2010/main" val="26793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Waves of FEMINISM</a:t>
            </a:r>
            <a:br>
              <a:rPr lang="en-US" dirty="0"/>
            </a:br>
            <a:r>
              <a:rPr lang="en-US" sz="1600" i="1" dirty="0">
                <a:hlinkClick r:id="rId2"/>
              </a:rPr>
              <a:t>The waves of feminism, and why people keep fighting over them, explained - Vox</a:t>
            </a:r>
            <a:endParaRPr lang="en-US" sz="3600" b="1" i="1" dirty="0"/>
          </a:p>
        </p:txBody>
      </p:sp>
      <p:sp>
        <p:nvSpPr>
          <p:cNvPr id="4" name="Content Placeholder 3"/>
          <p:cNvSpPr>
            <a:spLocks noGrp="1"/>
          </p:cNvSpPr>
          <p:nvPr>
            <p:ph sz="half" idx="1"/>
          </p:nvPr>
        </p:nvSpPr>
        <p:spPr>
          <a:xfrm>
            <a:off x="85157" y="1851965"/>
            <a:ext cx="7253290" cy="4931682"/>
          </a:xfrm>
        </p:spPr>
        <p:txBody>
          <a:bodyPr>
            <a:normAutofit/>
          </a:bodyPr>
          <a:lstStyle/>
          <a:p>
            <a:r>
              <a:rPr lang="en-US" u="sng" dirty="0"/>
              <a:t>Waves</a:t>
            </a:r>
            <a:r>
              <a:rPr lang="en-US" dirty="0"/>
              <a:t>: linking movements to the past as a “new chapter in a grand history of women fighting together for their rights”</a:t>
            </a:r>
          </a:p>
          <a:p>
            <a:pPr marL="228600" lvl="1" indent="0">
              <a:buNone/>
            </a:pPr>
            <a:endParaRPr lang="en-US" sz="800" dirty="0"/>
          </a:p>
          <a:p>
            <a:pPr lvl="1"/>
            <a:r>
              <a:rPr lang="en-US" sz="2600" b="1" dirty="0">
                <a:solidFill>
                  <a:srgbClr val="FFFF00"/>
                </a:solidFill>
              </a:rPr>
              <a:t>1</a:t>
            </a:r>
            <a:r>
              <a:rPr lang="en-US" sz="2600" b="1" baseline="30000" dirty="0">
                <a:solidFill>
                  <a:srgbClr val="FFFF00"/>
                </a:solidFill>
              </a:rPr>
              <a:t>st</a:t>
            </a:r>
            <a:r>
              <a:rPr lang="en-US" sz="2600" b="1" dirty="0">
                <a:solidFill>
                  <a:srgbClr val="FFFF00"/>
                </a:solidFill>
              </a:rPr>
              <a:t> wave </a:t>
            </a:r>
            <a:r>
              <a:rPr lang="en-US" dirty="0"/>
              <a:t>(1848-1920): Suffrage First, the Rest will Follow</a:t>
            </a:r>
          </a:p>
          <a:p>
            <a:pPr lvl="2"/>
            <a:r>
              <a:rPr lang="en-US" dirty="0"/>
              <a:t>Seneca Falls: 200 women and 12 resolutions calling for rights</a:t>
            </a:r>
          </a:p>
          <a:p>
            <a:pPr lvl="2"/>
            <a:r>
              <a:rPr lang="en-US" dirty="0"/>
              <a:t>Suffrage: Lucretia Mott, Elizabeth Cady Stanton, Susan B. Anthony</a:t>
            </a:r>
          </a:p>
          <a:p>
            <a:pPr lvl="3"/>
            <a:r>
              <a:rPr lang="en-US" sz="1900" b="1" dirty="0">
                <a:solidFill>
                  <a:srgbClr val="FFFF00"/>
                </a:solidFill>
              </a:rPr>
              <a:t>19</a:t>
            </a:r>
            <a:r>
              <a:rPr lang="en-US" sz="1900" b="1" baseline="30000" dirty="0">
                <a:solidFill>
                  <a:srgbClr val="FFFF00"/>
                </a:solidFill>
              </a:rPr>
              <a:t>th</a:t>
            </a:r>
            <a:r>
              <a:rPr lang="en-US" sz="1900" b="1" dirty="0">
                <a:solidFill>
                  <a:srgbClr val="FFFF00"/>
                </a:solidFill>
              </a:rPr>
              <a:t> Amendment</a:t>
            </a:r>
          </a:p>
          <a:p>
            <a:pPr lvl="1"/>
            <a:r>
              <a:rPr lang="en-US" sz="2600" b="1" dirty="0">
                <a:solidFill>
                  <a:srgbClr val="FFFF00"/>
                </a:solidFill>
              </a:rPr>
              <a:t>2</a:t>
            </a:r>
            <a:r>
              <a:rPr lang="en-US" sz="2600" b="1" baseline="30000" dirty="0">
                <a:solidFill>
                  <a:srgbClr val="FFFF00"/>
                </a:solidFill>
              </a:rPr>
              <a:t>nd</a:t>
            </a:r>
            <a:r>
              <a:rPr lang="en-US" sz="2600" b="1" dirty="0">
                <a:solidFill>
                  <a:srgbClr val="FFFF00"/>
                </a:solidFill>
              </a:rPr>
              <a:t> wave </a:t>
            </a:r>
            <a:r>
              <a:rPr lang="en-US" dirty="0"/>
              <a:t>(1963-1980s): The Personal is Political</a:t>
            </a:r>
          </a:p>
          <a:p>
            <a:pPr lvl="2"/>
            <a:r>
              <a:rPr lang="en-US" sz="1900" dirty="0"/>
              <a:t>Systemic sexism, role expectations &amp; opportunity: “the world                       that refused to allow them to exercise their creative, intellectual                      faculties”</a:t>
            </a:r>
          </a:p>
          <a:p>
            <a:pPr lvl="3"/>
            <a:r>
              <a:rPr lang="en-US" sz="1900" dirty="0"/>
              <a:t>Reproductive choice (The Pill, Roe v. Wade), Educational            Opportunity (Title IX)</a:t>
            </a:r>
          </a:p>
          <a:p>
            <a:pPr marL="685800" lvl="3" indent="0">
              <a:buNone/>
            </a:pPr>
            <a:endParaRPr lang="en-US" sz="1900" dirty="0"/>
          </a:p>
        </p:txBody>
      </p:sp>
      <p:sp>
        <p:nvSpPr>
          <p:cNvPr id="5" name="AutoShape 2" descr="Image result for suff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7839286-9D9B-4FCA-AB71-69C457D35F0E}"/>
              </a:ext>
            </a:extLst>
          </p:cNvPr>
          <p:cNvPicPr>
            <a:picLocks noChangeAspect="1"/>
          </p:cNvPicPr>
          <p:nvPr/>
        </p:nvPicPr>
        <p:blipFill>
          <a:blip r:embed="rId3"/>
          <a:stretch>
            <a:fillRect/>
          </a:stretch>
        </p:blipFill>
        <p:spPr>
          <a:xfrm>
            <a:off x="7338447" y="4679647"/>
            <a:ext cx="2476869" cy="2104000"/>
          </a:xfrm>
          <a:prstGeom prst="rect">
            <a:avLst/>
          </a:prstGeom>
        </p:spPr>
      </p:pic>
      <p:pic>
        <p:nvPicPr>
          <p:cNvPr id="8" name="Picture 2" descr="Feminist theories.">
            <a:extLst>
              <a:ext uri="{FF2B5EF4-FFF2-40B4-BE49-F238E27FC236}">
                <a16:creationId xmlns:a16="http://schemas.microsoft.com/office/drawing/2014/main" id="{214A78AC-1211-4D64-A73A-0C8735B7C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447" y="1946592"/>
            <a:ext cx="4578578" cy="26744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00E7582C-8B23-41F8-B66B-6EA78A8DE3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2971" y="4679647"/>
            <a:ext cx="2004054" cy="21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97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2919" y="197379"/>
            <a:ext cx="9784080" cy="1508760"/>
          </a:xfrm>
        </p:spPr>
        <p:txBody>
          <a:bodyPr>
            <a:normAutofit/>
          </a:bodyPr>
          <a:lstStyle/>
          <a:p>
            <a:pPr algn="ctr"/>
            <a:r>
              <a:rPr lang="en-US" b="1" dirty="0"/>
              <a:t>waves of feminism</a:t>
            </a:r>
            <a:br>
              <a:rPr lang="en-US" dirty="0"/>
            </a:br>
            <a:r>
              <a:rPr lang="en-US" sz="1600" i="1" dirty="0">
                <a:hlinkClick r:id="rId2"/>
              </a:rPr>
              <a:t>The waves of feminism, and why people keep fighting over them, explained - Vox</a:t>
            </a:r>
            <a:endParaRPr lang="en-US" sz="3600" b="1" i="1" dirty="0"/>
          </a:p>
        </p:txBody>
      </p:sp>
      <p:sp>
        <p:nvSpPr>
          <p:cNvPr id="4" name="Content Placeholder 3"/>
          <p:cNvSpPr>
            <a:spLocks noGrp="1"/>
          </p:cNvSpPr>
          <p:nvPr>
            <p:ph sz="half" idx="1"/>
          </p:nvPr>
        </p:nvSpPr>
        <p:spPr>
          <a:xfrm>
            <a:off x="1" y="1892345"/>
            <a:ext cx="8782049" cy="4933993"/>
          </a:xfrm>
        </p:spPr>
        <p:txBody>
          <a:bodyPr>
            <a:normAutofit fontScale="70000" lnSpcReduction="20000"/>
          </a:bodyPr>
          <a:lstStyle/>
          <a:p>
            <a:pPr lvl="1"/>
            <a:r>
              <a:rPr lang="en-US" sz="3400" b="1" dirty="0">
                <a:solidFill>
                  <a:srgbClr val="FFFF00"/>
                </a:solidFill>
              </a:rPr>
              <a:t>3rd wave</a:t>
            </a:r>
            <a:r>
              <a:rPr lang="en-US" sz="2900" b="1" dirty="0">
                <a:solidFill>
                  <a:srgbClr val="FFFF00"/>
                </a:solidFill>
              </a:rPr>
              <a:t> </a:t>
            </a:r>
            <a:r>
              <a:rPr lang="en-US" sz="2900" dirty="0"/>
              <a:t>(1991- ): Empowerment Over Infantilization</a:t>
            </a:r>
          </a:p>
          <a:p>
            <a:pPr lvl="2"/>
            <a:r>
              <a:rPr lang="en-US" sz="2900" dirty="0"/>
              <a:t>Woman or </a:t>
            </a:r>
            <a:r>
              <a:rPr lang="en-US" sz="2900" dirty="0" err="1"/>
              <a:t>Grrrl</a:t>
            </a:r>
            <a:r>
              <a:rPr lang="en-US" sz="2900" dirty="0"/>
              <a:t>, not Girl</a:t>
            </a:r>
          </a:p>
          <a:p>
            <a:pPr lvl="2"/>
            <a:r>
              <a:rPr lang="en-US" sz="2900" dirty="0"/>
              <a:t>Sexual Harassment </a:t>
            </a:r>
          </a:p>
          <a:p>
            <a:pPr lvl="3"/>
            <a:r>
              <a:rPr lang="en-US" sz="2900" dirty="0"/>
              <a:t>Clarence Thomas &amp; Anita Hill</a:t>
            </a:r>
          </a:p>
          <a:p>
            <a:pPr lvl="3"/>
            <a:r>
              <a:rPr lang="en-US" sz="2900" dirty="0"/>
              <a:t>Bill Clinton &amp; Jennifer Flowers, Paula Jones, Monica Lewinsky…</a:t>
            </a:r>
          </a:p>
          <a:p>
            <a:pPr lvl="3"/>
            <a:r>
              <a:rPr lang="en-US" sz="2900" dirty="0"/>
              <a:t>1992 Year of the Woman: 24 House Seats &amp; 3 Senate</a:t>
            </a:r>
          </a:p>
          <a:p>
            <a:pPr marL="685800" lvl="3" indent="0">
              <a:buNone/>
            </a:pPr>
            <a:endParaRPr lang="en-US" sz="1100" dirty="0"/>
          </a:p>
          <a:p>
            <a:pPr lvl="1"/>
            <a:r>
              <a:rPr lang="en-US" sz="3400" b="1" dirty="0">
                <a:solidFill>
                  <a:srgbClr val="FFFF00"/>
                </a:solidFill>
              </a:rPr>
              <a:t>4</a:t>
            </a:r>
            <a:r>
              <a:rPr lang="en-US" sz="3400" b="1" baseline="30000" dirty="0">
                <a:solidFill>
                  <a:srgbClr val="FFFF00"/>
                </a:solidFill>
              </a:rPr>
              <a:t>th</a:t>
            </a:r>
            <a:r>
              <a:rPr lang="en-US" sz="3400" b="1" dirty="0">
                <a:solidFill>
                  <a:srgbClr val="FFFF00"/>
                </a:solidFill>
              </a:rPr>
              <a:t> wave</a:t>
            </a:r>
            <a:r>
              <a:rPr lang="en-US" sz="3400" dirty="0"/>
              <a:t>: </a:t>
            </a:r>
            <a:r>
              <a:rPr lang="en-US" sz="2900" dirty="0"/>
              <a:t>Accountability Culture</a:t>
            </a:r>
          </a:p>
          <a:p>
            <a:pPr lvl="2"/>
            <a:r>
              <a:rPr lang="en-US" sz="2600" b="1" dirty="0">
                <a:solidFill>
                  <a:srgbClr val="FFFF00"/>
                </a:solidFill>
                <a:latin typeface="+mj-lt"/>
              </a:rPr>
              <a:t>#MeToo </a:t>
            </a:r>
            <a:r>
              <a:rPr lang="en-US" sz="2600" dirty="0">
                <a:latin typeface="+mj-lt"/>
              </a:rPr>
              <a:t>&amp; </a:t>
            </a:r>
            <a:r>
              <a:rPr lang="en-US" sz="2600" b="1" dirty="0">
                <a:latin typeface="+mj-lt"/>
              </a:rPr>
              <a:t>#YesAllWomen</a:t>
            </a:r>
            <a:r>
              <a:rPr lang="en-US" sz="2600" dirty="0">
                <a:latin typeface="+mj-lt"/>
              </a:rPr>
              <a:t>: </a:t>
            </a:r>
            <a:r>
              <a:rPr lang="en-US" sz="2600" dirty="0"/>
              <a:t>shared experiences of sexual harassment, assault,          rape,  job loss + calls for accountability</a:t>
            </a:r>
            <a:endParaRPr lang="en-US" sz="2600" dirty="0">
              <a:latin typeface="+mj-lt"/>
            </a:endParaRPr>
          </a:p>
          <a:p>
            <a:pPr lvl="2" fontAlgn="base"/>
            <a:r>
              <a:rPr lang="en-US" sz="2600" b="1" dirty="0">
                <a:latin typeface="+mj-lt"/>
                <a:ea typeface="Verdana" panose="020B0604030504040204" pitchFamily="34" charset="0"/>
              </a:rPr>
              <a:t>#BelieveWomen</a:t>
            </a:r>
          </a:p>
          <a:p>
            <a:pPr lvl="3" fontAlgn="base"/>
            <a:r>
              <a:rPr lang="en-US" sz="2600" dirty="0">
                <a:latin typeface="+mj-lt"/>
                <a:ea typeface="Verdana" panose="020B0604030504040204" pitchFamily="34" charset="0"/>
              </a:rPr>
              <a:t>“undeniable truth: Sexual harassment and sexual assault are endemic in society</a:t>
            </a:r>
          </a:p>
          <a:p>
            <a:pPr lvl="3" fontAlgn="base"/>
            <a:r>
              <a:rPr lang="en-US" sz="2600" dirty="0">
                <a:latin typeface="+mj-lt"/>
              </a:rPr>
              <a:t>That broad truth…tells us nothing about the merits of any individual case”</a:t>
            </a:r>
          </a:p>
          <a:p>
            <a:pPr lvl="3" fontAlgn="base"/>
            <a:r>
              <a:rPr lang="en-US" sz="2600" dirty="0">
                <a:latin typeface="+mj-lt"/>
                <a:ea typeface="Verdana" panose="020B0604030504040204" pitchFamily="34" charset="0"/>
              </a:rPr>
              <a:t>“a terrible slogan…began as an attempt to redress the poor treatment of those who come forward over abuse, but the phrase is …open to misinterpretation… False allegations, gray areas…men’s lives ruined by nebulous allegations”</a:t>
            </a:r>
          </a:p>
          <a:p>
            <a:pPr lvl="4" fontAlgn="base"/>
            <a:r>
              <a:rPr lang="en-US" sz="2600" i="1" dirty="0">
                <a:latin typeface="+mj-lt"/>
                <a:ea typeface="Verdana" panose="020B0604030504040204" pitchFamily="34" charset="0"/>
              </a:rPr>
              <a:t>Rolling Stone, Tara Reade, Christine </a:t>
            </a:r>
            <a:r>
              <a:rPr lang="en-US" sz="2600" i="1" dirty="0" err="1">
                <a:latin typeface="+mj-lt"/>
                <a:ea typeface="Verdana" panose="020B0604030504040204" pitchFamily="34" charset="0"/>
              </a:rPr>
              <a:t>Blasey</a:t>
            </a:r>
            <a:r>
              <a:rPr lang="en-US" sz="2600" i="1" dirty="0">
                <a:latin typeface="+mj-lt"/>
                <a:ea typeface="Verdana" panose="020B0604030504040204" pitchFamily="34" charset="0"/>
              </a:rPr>
              <a:t> Ford &amp; Brett Kavanaugh</a:t>
            </a:r>
          </a:p>
        </p:txBody>
      </p:sp>
      <p:sp>
        <p:nvSpPr>
          <p:cNvPr id="5" name="AutoShape 2" descr="Image result for suff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See the source image">
            <a:extLst>
              <a:ext uri="{FF2B5EF4-FFF2-40B4-BE49-F238E27FC236}">
                <a16:creationId xmlns:a16="http://schemas.microsoft.com/office/drawing/2014/main" id="{B0301C5D-5BA1-4D08-AA76-DD238EB79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2311" y="4348374"/>
            <a:ext cx="3609781" cy="215683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4659511-1185-49F3-BD30-B265DEC07C68}"/>
              </a:ext>
            </a:extLst>
          </p:cNvPr>
          <p:cNvSpPr txBox="1"/>
          <p:nvPr/>
        </p:nvSpPr>
        <p:spPr>
          <a:xfrm>
            <a:off x="6097480" y="6676538"/>
            <a:ext cx="6094520" cy="215444"/>
          </a:xfrm>
          <a:prstGeom prst="rect">
            <a:avLst/>
          </a:prstGeom>
          <a:noFill/>
        </p:spPr>
        <p:txBody>
          <a:bodyPr wrap="square">
            <a:spAutoFit/>
          </a:bodyPr>
          <a:lstStyle/>
          <a:p>
            <a:pPr algn="r"/>
            <a:r>
              <a:rPr lang="en-US" sz="800" dirty="0">
                <a:hlinkClick r:id="rId4"/>
              </a:rPr>
              <a:t>#YesAllWomen: Twitter Responds to Isla Vista Shooting Tragedy (nbcnews.com)</a:t>
            </a:r>
            <a:endParaRPr lang="en-US" sz="800" dirty="0"/>
          </a:p>
        </p:txBody>
      </p:sp>
      <p:sp>
        <p:nvSpPr>
          <p:cNvPr id="10" name="TextBox 9">
            <a:extLst>
              <a:ext uri="{FF2B5EF4-FFF2-40B4-BE49-F238E27FC236}">
                <a16:creationId xmlns:a16="http://schemas.microsoft.com/office/drawing/2014/main" id="{4282AD13-058D-4F5C-BCAD-4709B4BEA355}"/>
              </a:ext>
            </a:extLst>
          </p:cNvPr>
          <p:cNvSpPr txBox="1"/>
          <p:nvPr/>
        </p:nvSpPr>
        <p:spPr>
          <a:xfrm>
            <a:off x="-1041" y="6642556"/>
            <a:ext cx="6096000" cy="215444"/>
          </a:xfrm>
          <a:prstGeom prst="rect">
            <a:avLst/>
          </a:prstGeom>
          <a:noFill/>
        </p:spPr>
        <p:txBody>
          <a:bodyPr wrap="square">
            <a:spAutoFit/>
          </a:bodyPr>
          <a:lstStyle/>
          <a:p>
            <a:r>
              <a:rPr lang="en-US" sz="800" dirty="0">
                <a:hlinkClick r:id="rId5"/>
              </a:rPr>
              <a:t>Why I’ve Never Believed in ‘Believe Women’ - The Atlantic</a:t>
            </a:r>
            <a:endParaRPr lang="en-US" sz="800" dirty="0"/>
          </a:p>
        </p:txBody>
      </p:sp>
      <p:pic>
        <p:nvPicPr>
          <p:cNvPr id="5122" name="Picture 2" descr="Graphic illustrating the statistic that 1 in every 6 American women has been the victim of an attempted or completed rape in her lifetime (14.8% completed, 2.8% attempted).">
            <a:extLst>
              <a:ext uri="{FF2B5EF4-FFF2-40B4-BE49-F238E27FC236}">
                <a16:creationId xmlns:a16="http://schemas.microsoft.com/office/drawing/2014/main" id="{9EC5A737-2264-47E8-B46B-1EF9A1A703E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12311" y="1898976"/>
            <a:ext cx="3609781" cy="23437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20673FF-A0CA-4A15-AA70-E3D0C343BAB3}"/>
              </a:ext>
            </a:extLst>
          </p:cNvPr>
          <p:cNvSpPr txBox="1"/>
          <p:nvPr/>
        </p:nvSpPr>
        <p:spPr>
          <a:xfrm>
            <a:off x="3046959" y="6648994"/>
            <a:ext cx="6267450" cy="215444"/>
          </a:xfrm>
          <a:prstGeom prst="rect">
            <a:avLst/>
          </a:prstGeom>
          <a:noFill/>
        </p:spPr>
        <p:txBody>
          <a:bodyPr wrap="square">
            <a:spAutoFit/>
          </a:bodyPr>
          <a:lstStyle/>
          <a:p>
            <a:pPr algn="ctr"/>
            <a:r>
              <a:rPr lang="en-US" sz="800" dirty="0"/>
              <a:t>https://www.rainn.org/statistics/victims-sexual-violence</a:t>
            </a:r>
          </a:p>
        </p:txBody>
      </p:sp>
    </p:spTree>
    <p:extLst>
      <p:ext uri="{BB962C8B-B14F-4D97-AF65-F5344CB8AC3E}">
        <p14:creationId xmlns:p14="http://schemas.microsoft.com/office/powerpoint/2010/main" val="262865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
  <TotalTime>1287</TotalTime>
  <Words>855</Words>
  <Application>Microsoft Office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AGaramondPro</vt:lpstr>
      <vt:lpstr>Corbel</vt:lpstr>
      <vt:lpstr>Tahoma</vt:lpstr>
      <vt:lpstr>Verdana</vt:lpstr>
      <vt:lpstr>Wingdings</vt:lpstr>
      <vt:lpstr>Banded</vt:lpstr>
      <vt:lpstr>Pls 2000 power &amp; politics dr. shannon</vt:lpstr>
      <vt:lpstr>Identity politics, Pt. II</vt:lpstr>
      <vt:lpstr>I. sex, GENDER AND IDENTITY</vt:lpstr>
      <vt:lpstr>heteronormativity</vt:lpstr>
      <vt:lpstr>Depathologizing Homosexuality</vt:lpstr>
      <vt:lpstr>Sexism</vt:lpstr>
      <vt:lpstr> Ii. Feminisms</vt:lpstr>
      <vt:lpstr>Waves of FEMINISM The waves of feminism, and why people keep fighting over them, explained - Vox</vt:lpstr>
      <vt:lpstr>waves of feminism The waves of feminism, and why people keep fighting over them, explained - Vox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 2000 power &amp; politics</dc:title>
  <dc:creator>Amanda Shannon</dc:creator>
  <cp:lastModifiedBy>Vaughn Shannon</cp:lastModifiedBy>
  <cp:revision>110</cp:revision>
  <dcterms:created xsi:type="dcterms:W3CDTF">2016-04-05T20:20:23Z</dcterms:created>
  <dcterms:modified xsi:type="dcterms:W3CDTF">2021-10-28T17:18:20Z</dcterms:modified>
</cp:coreProperties>
</file>