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79" r:id="rId4"/>
    <p:sldId id="266" r:id="rId5"/>
    <p:sldId id="278" r:id="rId6"/>
    <p:sldId id="265" r:id="rId7"/>
    <p:sldId id="280" r:id="rId8"/>
    <p:sldId id="269" r:id="rId9"/>
    <p:sldId id="270"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9" autoAdjust="0"/>
    <p:restoredTop sz="80922"/>
  </p:normalViewPr>
  <p:slideViewPr>
    <p:cSldViewPr snapToGrid="0">
      <p:cViewPr varScale="1">
        <p:scale>
          <a:sx n="86" d="100"/>
          <a:sy n="86" d="100"/>
        </p:scale>
        <p:origin x="136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11/4/21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11/4/21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11/4/21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8189" y="2042077"/>
            <a:ext cx="11471565" cy="1739347"/>
          </a:xfrm>
        </p:spPr>
        <p:txBody>
          <a:bodyPr>
            <a:normAutofit/>
          </a:bodyPr>
          <a:lstStyle/>
          <a:p>
            <a:r>
              <a:rPr lang="en-US" sz="2800" dirty="0"/>
              <a:t>Pls 2000</a:t>
            </a:r>
            <a:br>
              <a:rPr lang="en-US" sz="3600" dirty="0"/>
            </a:br>
            <a:r>
              <a:rPr lang="en-US" sz="3600" dirty="0"/>
              <a:t>power &amp; politics</a:t>
            </a:r>
            <a:br>
              <a:rPr lang="en-US" sz="3600" dirty="0"/>
            </a:br>
            <a:r>
              <a:rPr lang="en-US" sz="1400" dirty="0"/>
              <a:t>dr. </a:t>
            </a:r>
            <a:r>
              <a:rPr lang="en-US" sz="1400" dirty="0" err="1"/>
              <a:t>shannon</a:t>
            </a:r>
            <a:endParaRPr lang="en-US" sz="1400" dirty="0"/>
          </a:p>
        </p:txBody>
      </p:sp>
      <p:sp>
        <p:nvSpPr>
          <p:cNvPr id="3" name="Subtitle 2"/>
          <p:cNvSpPr>
            <a:spLocks noGrp="1"/>
          </p:cNvSpPr>
          <p:nvPr>
            <p:ph type="subTitle" idx="1"/>
          </p:nvPr>
        </p:nvSpPr>
        <p:spPr>
          <a:xfrm>
            <a:off x="1621971" y="4377910"/>
            <a:ext cx="9144000" cy="1309255"/>
          </a:xfrm>
        </p:spPr>
        <p:txBody>
          <a:bodyPr>
            <a:normAutofit/>
          </a:bodyPr>
          <a:lstStyle/>
          <a:p>
            <a:r>
              <a:rPr lang="en-US" sz="4800" b="1" dirty="0"/>
              <a:t>Parties and Elections</a:t>
            </a:r>
          </a:p>
        </p:txBody>
      </p:sp>
    </p:spTree>
    <p:extLst>
      <p:ext uri="{BB962C8B-B14F-4D97-AF65-F5344CB8AC3E}">
        <p14:creationId xmlns:p14="http://schemas.microsoft.com/office/powerpoint/2010/main" val="326648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3014" y="289078"/>
            <a:ext cx="9784080" cy="1508760"/>
          </a:xfrm>
        </p:spPr>
        <p:txBody>
          <a:bodyPr/>
          <a:lstStyle/>
          <a:p>
            <a:pPr algn="ctr"/>
            <a:r>
              <a:rPr lang="en-US" b="1" dirty="0"/>
              <a:t>a. nominating PROCESS</a:t>
            </a:r>
          </a:p>
        </p:txBody>
      </p:sp>
      <p:sp>
        <p:nvSpPr>
          <p:cNvPr id="3" name="Content Placeholder 2"/>
          <p:cNvSpPr>
            <a:spLocks noGrp="1"/>
          </p:cNvSpPr>
          <p:nvPr>
            <p:ph idx="1"/>
          </p:nvPr>
        </p:nvSpPr>
        <p:spPr>
          <a:xfrm>
            <a:off x="117445" y="1863716"/>
            <a:ext cx="5176690" cy="4675838"/>
          </a:xfrm>
        </p:spPr>
        <p:txBody>
          <a:bodyPr>
            <a:normAutofit/>
          </a:bodyPr>
          <a:lstStyle/>
          <a:p>
            <a:r>
              <a:rPr lang="en-US" sz="2800" b="1" dirty="0"/>
              <a:t>States Vary </a:t>
            </a:r>
            <a:r>
              <a:rPr lang="en-US" sz="2800" dirty="0"/>
              <a:t>on</a:t>
            </a:r>
            <a:r>
              <a:rPr lang="en-US" sz="2800" b="1" dirty="0"/>
              <a:t> </a:t>
            </a:r>
            <a:r>
              <a:rPr lang="en-US" sz="2400" dirty="0"/>
              <a:t>format of the vote</a:t>
            </a:r>
          </a:p>
          <a:p>
            <a:pPr lvl="2"/>
            <a:r>
              <a:rPr lang="en-US" sz="2400" b="1" dirty="0"/>
              <a:t>Primary </a:t>
            </a:r>
            <a:r>
              <a:rPr lang="en-US" sz="2400" dirty="0"/>
              <a:t>or </a:t>
            </a:r>
            <a:r>
              <a:rPr lang="en-US" sz="2400" b="1" dirty="0"/>
              <a:t>Caucus</a:t>
            </a:r>
          </a:p>
          <a:p>
            <a:pPr lvl="2"/>
            <a:r>
              <a:rPr lang="en-US" sz="2400" b="1" dirty="0"/>
              <a:t>Open or Closed </a:t>
            </a:r>
            <a:r>
              <a:rPr lang="en-US" sz="2000" dirty="0"/>
              <a:t>(partisan voters only?)</a:t>
            </a:r>
          </a:p>
          <a:p>
            <a:pPr lvl="2"/>
            <a:endParaRPr lang="en-US" sz="1000" dirty="0"/>
          </a:p>
          <a:p>
            <a:r>
              <a:rPr lang="en-US" sz="2800" b="1" dirty="0"/>
              <a:t>Parties decide…</a:t>
            </a:r>
          </a:p>
          <a:p>
            <a:pPr lvl="1"/>
            <a:r>
              <a:rPr lang="en-US" sz="2400" dirty="0"/>
              <a:t>How many delegates for nomination</a:t>
            </a:r>
          </a:p>
          <a:p>
            <a:pPr lvl="1"/>
            <a:r>
              <a:rPr lang="en-US" sz="2400" dirty="0"/>
              <a:t>Allocation of delegates</a:t>
            </a:r>
          </a:p>
          <a:p>
            <a:pPr lvl="2"/>
            <a:r>
              <a:rPr lang="en-US" sz="2000" b="1" dirty="0"/>
              <a:t>Winner Take All v. Proportional</a:t>
            </a:r>
          </a:p>
          <a:p>
            <a:pPr lvl="2"/>
            <a:r>
              <a:rPr lang="en-US" sz="2000" b="1" dirty="0"/>
              <a:t>Superdelegates</a:t>
            </a:r>
            <a:endParaRPr lang="en-US" sz="2000" dirty="0"/>
          </a:p>
        </p:txBody>
      </p:sp>
      <p:sp>
        <p:nvSpPr>
          <p:cNvPr id="6" name="Rectangle 5"/>
          <p:cNvSpPr/>
          <p:nvPr/>
        </p:nvSpPr>
        <p:spPr>
          <a:xfrm>
            <a:off x="-2452140" y="6514025"/>
            <a:ext cx="6096000" cy="215444"/>
          </a:xfrm>
          <a:prstGeom prst="rect">
            <a:avLst/>
          </a:prstGeom>
        </p:spPr>
        <p:txBody>
          <a:bodyPr>
            <a:spAutoFit/>
          </a:bodyPr>
          <a:lstStyle/>
          <a:p>
            <a:pPr algn="r"/>
            <a:r>
              <a:rPr lang="en-US" sz="800" dirty="0"/>
              <a:t>http://www.nytimes.com/2016/04/04/opinion/the-un-democratic-party.html?_r=0</a:t>
            </a:r>
          </a:p>
        </p:txBody>
      </p:sp>
      <p:pic>
        <p:nvPicPr>
          <p:cNvPr id="4100" name="Picture 4" descr="Image result for democratic party delegates proportional represent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416" y="4256826"/>
            <a:ext cx="3398721" cy="24290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629936" y="6600197"/>
            <a:ext cx="6096000" cy="215444"/>
          </a:xfrm>
          <a:prstGeom prst="rect">
            <a:avLst/>
          </a:prstGeom>
        </p:spPr>
        <p:txBody>
          <a:bodyPr>
            <a:spAutoFit/>
          </a:bodyPr>
          <a:lstStyle/>
          <a:p>
            <a:r>
              <a:rPr lang="en-US" sz="800" dirty="0"/>
              <a:t>http://frontloading.blogspot.com/p/2016-democratic-delegate-allocation.html</a:t>
            </a:r>
          </a:p>
        </p:txBody>
      </p:sp>
      <p:sp>
        <p:nvSpPr>
          <p:cNvPr id="5" name="Rectangle 4"/>
          <p:cNvSpPr/>
          <p:nvPr/>
        </p:nvSpPr>
        <p:spPr>
          <a:xfrm>
            <a:off x="6096000" y="6644491"/>
            <a:ext cx="6096000" cy="215444"/>
          </a:xfrm>
          <a:prstGeom prst="rect">
            <a:avLst/>
          </a:prstGeom>
        </p:spPr>
        <p:txBody>
          <a:bodyPr>
            <a:spAutoFit/>
          </a:bodyPr>
          <a:lstStyle/>
          <a:p>
            <a:pPr algn="r"/>
            <a:r>
              <a:rPr lang="en-US" sz="800" dirty="0"/>
              <a:t>https://www.bloomberg.com/politics/graphics/2016-delegate-tracker/</a:t>
            </a:r>
          </a:p>
        </p:txBody>
      </p:sp>
      <p:sp>
        <p:nvSpPr>
          <p:cNvPr id="9" name="Rectangle 8"/>
          <p:cNvSpPr/>
          <p:nvPr/>
        </p:nvSpPr>
        <p:spPr>
          <a:xfrm>
            <a:off x="-466064" y="6660388"/>
            <a:ext cx="6096000" cy="215444"/>
          </a:xfrm>
          <a:prstGeom prst="rect">
            <a:avLst/>
          </a:prstGeom>
        </p:spPr>
        <p:txBody>
          <a:bodyPr>
            <a:spAutoFit/>
          </a:bodyPr>
          <a:lstStyle/>
          <a:p>
            <a:pPr algn="r"/>
            <a:r>
              <a:rPr lang="en-US" sz="800" dirty="0"/>
              <a:t>By Ali </a:t>
            </a:r>
            <a:r>
              <a:rPr lang="en-US" sz="800" dirty="0" err="1"/>
              <a:t>Zifan</a:t>
            </a:r>
            <a:r>
              <a:rPr lang="en-US" sz="800" dirty="0"/>
              <a:t> - Own work. Used blank map from here., CC BY-SA 4.0, https://commons.wikimedia.org/w/index.php?curid=47232516</a:t>
            </a:r>
          </a:p>
        </p:txBody>
      </p:sp>
      <p:pic>
        <p:nvPicPr>
          <p:cNvPr id="12" name="Picture 4" descr="Image result for states with primaries caucuses DEMOCRAT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9001" y="4256826"/>
            <a:ext cx="3499141" cy="24290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superdelegates percentage of total deleg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9468" y="2316096"/>
            <a:ext cx="3114670" cy="188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upload.wikimedia.org/wikipedia/commons/thumb/5/5f/U.S._states_%28and_territories%29_by_election_methods%2C_2016_%28Republican_Party%29.svg/1000px-U.S._states_%28and_territories%29_by_election_methods%2C_2016_%28Republican_Party%29.svg.png">
            <a:extLst>
              <a:ext uri="{FF2B5EF4-FFF2-40B4-BE49-F238E27FC236}">
                <a16:creationId xmlns:a16="http://schemas.microsoft.com/office/drawing/2014/main" id="{0B37330B-4649-4034-949C-35AAFEA01A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9001" y="1869232"/>
            <a:ext cx="3729057" cy="2349307"/>
          </a:xfrm>
          <a:prstGeom prst="rect">
            <a:avLst/>
          </a:prstGeom>
          <a:solidFill>
            <a:schemeClr val="bg2">
              <a:lumMod val="40000"/>
              <a:lumOff val="60000"/>
            </a:schemeClr>
          </a:solidFill>
        </p:spPr>
      </p:pic>
    </p:spTree>
    <p:extLst>
      <p:ext uri="{BB962C8B-B14F-4D97-AF65-F5344CB8AC3E}">
        <p14:creationId xmlns:p14="http://schemas.microsoft.com/office/powerpoint/2010/main" val="309095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Parties &amp; elections</a:t>
            </a:r>
          </a:p>
        </p:txBody>
      </p:sp>
      <p:sp>
        <p:nvSpPr>
          <p:cNvPr id="3" name="Content Placeholder 2"/>
          <p:cNvSpPr>
            <a:spLocks noGrp="1"/>
          </p:cNvSpPr>
          <p:nvPr>
            <p:ph idx="1"/>
          </p:nvPr>
        </p:nvSpPr>
        <p:spPr>
          <a:xfrm>
            <a:off x="609600" y="2011679"/>
            <a:ext cx="10925261" cy="4735350"/>
          </a:xfrm>
        </p:spPr>
        <p:txBody>
          <a:bodyPr>
            <a:normAutofit fontScale="70000" lnSpcReduction="20000"/>
          </a:bodyPr>
          <a:lstStyle/>
          <a:p>
            <a:r>
              <a:rPr lang="en-US" sz="4500" b="1" dirty="0"/>
              <a:t>   I.</a:t>
            </a:r>
            <a:r>
              <a:rPr lang="en-US" sz="4500" dirty="0"/>
              <a:t>	</a:t>
            </a:r>
            <a:r>
              <a:rPr lang="en-US" sz="4500" b="1" dirty="0"/>
              <a:t>ELECTIONS &amp; ELECTORAL SYSTEMS</a:t>
            </a:r>
          </a:p>
          <a:p>
            <a:r>
              <a:rPr lang="en-US" sz="4500" b="1" dirty="0"/>
              <a:t>  II.	PARTIES &amp; PARTY SYSTEMS</a:t>
            </a:r>
          </a:p>
          <a:p>
            <a:r>
              <a:rPr lang="en-US" sz="4500" b="1" dirty="0"/>
              <a:t> III.	U.S. ELECTIONS </a:t>
            </a:r>
          </a:p>
          <a:p>
            <a:endParaRPr lang="en-US" dirty="0"/>
          </a:p>
          <a:p>
            <a:pPr marL="0" indent="0" algn="ctr">
              <a:buNone/>
            </a:pPr>
            <a:r>
              <a:rPr lang="en-US" sz="4500" b="1" dirty="0">
                <a:solidFill>
                  <a:srgbClr val="FFFF00"/>
                </a:solidFill>
              </a:rPr>
              <a:t>TERMS TO KNOW</a:t>
            </a:r>
          </a:p>
          <a:p>
            <a:pPr marL="0" indent="0">
              <a:lnSpc>
                <a:spcPct val="120000"/>
              </a:lnSpc>
              <a:spcBef>
                <a:spcPts val="0"/>
              </a:spcBef>
              <a:spcAft>
                <a:spcPts val="0"/>
              </a:spcAft>
              <a:buNone/>
            </a:pPr>
            <a:r>
              <a:rPr lang="en-US" sz="3200" dirty="0"/>
              <a:t>Duverger’s Law				Realignment</a:t>
            </a:r>
          </a:p>
          <a:p>
            <a:pPr marL="0" indent="0">
              <a:lnSpc>
                <a:spcPct val="120000"/>
              </a:lnSpc>
              <a:spcBef>
                <a:spcPts val="0"/>
              </a:spcBef>
              <a:spcAft>
                <a:spcPts val="0"/>
              </a:spcAft>
              <a:buNone/>
            </a:pPr>
            <a:r>
              <a:rPr lang="en-US" sz="3200" dirty="0"/>
              <a:t>Referendum				Party		</a:t>
            </a:r>
          </a:p>
          <a:p>
            <a:pPr marL="0" indent="0">
              <a:lnSpc>
                <a:spcPct val="120000"/>
              </a:lnSpc>
              <a:spcBef>
                <a:spcPts val="0"/>
              </a:spcBef>
              <a:spcAft>
                <a:spcPts val="0"/>
              </a:spcAft>
              <a:buNone/>
            </a:pPr>
            <a:r>
              <a:rPr lang="en-US" sz="3200" dirty="0"/>
              <a:t>Proportional Representation (PR)	First-Past-The-Post (FPTP)		</a:t>
            </a:r>
          </a:p>
          <a:p>
            <a:pPr marL="0" indent="0">
              <a:lnSpc>
                <a:spcPct val="120000"/>
              </a:lnSpc>
              <a:spcBef>
                <a:spcPts val="0"/>
              </a:spcBef>
              <a:spcAft>
                <a:spcPts val="0"/>
              </a:spcAft>
              <a:buNone/>
            </a:pPr>
            <a:r>
              <a:rPr lang="en-US" sz="3200" dirty="0"/>
              <a:t>Electoral College			Winner Take All Single Member District</a:t>
            </a:r>
          </a:p>
          <a:p>
            <a:pPr marL="0" indent="0">
              <a:lnSpc>
                <a:spcPct val="120000"/>
              </a:lnSpc>
              <a:spcBef>
                <a:spcPts val="0"/>
              </a:spcBef>
              <a:spcAft>
                <a:spcPts val="0"/>
              </a:spcAft>
              <a:buNone/>
            </a:pPr>
            <a:r>
              <a:rPr lang="en-US" sz="3200" dirty="0"/>
              <a:t>Caucus					Primary</a:t>
            </a:r>
          </a:p>
          <a:p>
            <a:pPr marL="0" indent="0">
              <a:lnSpc>
                <a:spcPct val="120000"/>
              </a:lnSpc>
              <a:spcBef>
                <a:spcPts val="0"/>
              </a:spcBef>
              <a:spcAft>
                <a:spcPts val="0"/>
              </a:spcAft>
              <a:buNone/>
            </a:pPr>
            <a:r>
              <a:rPr lang="en-US" sz="3200" dirty="0"/>
              <a:t>Incumbent				Median Voter Theorem										</a:t>
            </a:r>
            <a:endParaRPr lang="en-US" sz="3500" dirty="0"/>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i</a:t>
            </a:r>
            <a:r>
              <a:rPr lang="en-US" b="1" dirty="0"/>
              <a:t>. Elections &amp; Electoral systems</a:t>
            </a:r>
          </a:p>
        </p:txBody>
      </p:sp>
      <p:sp>
        <p:nvSpPr>
          <p:cNvPr id="3" name="Content Placeholder 2"/>
          <p:cNvSpPr>
            <a:spLocks noGrp="1"/>
          </p:cNvSpPr>
          <p:nvPr>
            <p:ph sz="half" idx="1"/>
          </p:nvPr>
        </p:nvSpPr>
        <p:spPr>
          <a:xfrm>
            <a:off x="77680" y="1874202"/>
            <a:ext cx="7189896" cy="4972155"/>
          </a:xfrm>
        </p:spPr>
        <p:txBody>
          <a:bodyPr>
            <a:normAutofit lnSpcReduction="10000"/>
          </a:bodyPr>
          <a:lstStyle/>
          <a:p>
            <a:r>
              <a:rPr lang="en-US" sz="3000" b="1" dirty="0"/>
              <a:t>ELECTIONS:</a:t>
            </a:r>
            <a:r>
              <a:rPr lang="en-US" sz="2400" b="1" dirty="0"/>
              <a:t> </a:t>
            </a:r>
            <a:r>
              <a:rPr lang="en-US" dirty="0"/>
              <a:t>Methods of assessing citizen preferences about candidates or policies through voting</a:t>
            </a:r>
          </a:p>
          <a:p>
            <a:pPr lvl="1"/>
            <a:r>
              <a:rPr lang="en-US" dirty="0"/>
              <a:t>“The determination of preferences depends on the particular procedure chosen for assessing the votes” </a:t>
            </a:r>
            <a:r>
              <a:rPr lang="en-US" sz="850" dirty="0"/>
              <a:t>(p.241)</a:t>
            </a:r>
            <a:endParaRPr lang="en-US" sz="900" dirty="0"/>
          </a:p>
          <a:p>
            <a:r>
              <a:rPr lang="en-US" sz="3000" b="1" dirty="0"/>
              <a:t>ELECTORAL SYSTEMS</a:t>
            </a:r>
          </a:p>
          <a:p>
            <a:pPr lvl="1"/>
            <a:r>
              <a:rPr lang="en-US" sz="2200" b="1" dirty="0">
                <a:solidFill>
                  <a:srgbClr val="FFFF00"/>
                </a:solidFill>
              </a:rPr>
              <a:t>FPTP (First Past the Post)</a:t>
            </a:r>
            <a:r>
              <a:rPr lang="en-US" sz="2200" dirty="0"/>
              <a:t>:</a:t>
            </a:r>
            <a:r>
              <a:rPr lang="en-US" sz="2200" b="1" dirty="0">
                <a:solidFill>
                  <a:srgbClr val="FFFF00"/>
                </a:solidFill>
              </a:rPr>
              <a:t> </a:t>
            </a:r>
            <a:r>
              <a:rPr lang="en-US" sz="2200" dirty="0"/>
              <a:t>Plurality or majority rule, but wasted votes; disadvantages to extreme or minority views</a:t>
            </a:r>
          </a:p>
          <a:p>
            <a:pPr lvl="2"/>
            <a:r>
              <a:rPr lang="en-US" sz="2000" b="1" dirty="0">
                <a:solidFill>
                  <a:srgbClr val="FFFF00"/>
                </a:solidFill>
              </a:rPr>
              <a:t>Winner Take All Single Member Districts</a:t>
            </a:r>
          </a:p>
          <a:p>
            <a:pPr lvl="1"/>
            <a:r>
              <a:rPr lang="en-US" sz="2200" b="1" dirty="0">
                <a:solidFill>
                  <a:srgbClr val="FFFF00"/>
                </a:solidFill>
              </a:rPr>
              <a:t>PR (Proportional Representation)</a:t>
            </a:r>
            <a:r>
              <a:rPr lang="en-US" sz="2200" dirty="0"/>
              <a:t>:</a:t>
            </a:r>
            <a:r>
              <a:rPr lang="en-US" sz="2200" dirty="0">
                <a:solidFill>
                  <a:srgbClr val="FFFF00"/>
                </a:solidFill>
              </a:rPr>
              <a:t> </a:t>
            </a:r>
            <a:r>
              <a:rPr lang="en-US" sz="2200" dirty="0"/>
              <a:t>fewer wasted votes, more accurate reflection of preferences, but lack of majority creates need for coalitions</a:t>
            </a:r>
          </a:p>
          <a:p>
            <a:pPr lvl="1"/>
            <a:r>
              <a:rPr lang="en-GB" altLang="en-US" sz="1700" b="1" dirty="0">
                <a:ea typeface="ＭＳ Ｐゴシック" panose="020B0600070205080204" pitchFamily="34" charset="-128"/>
              </a:rPr>
              <a:t>2-Round Voting</a:t>
            </a:r>
            <a:r>
              <a:rPr lang="en-GB" altLang="en-US" sz="1700" dirty="0">
                <a:ea typeface="ＭＳ Ｐゴシック" panose="020B0600070205080204" pitchFamily="34" charset="-128"/>
              </a:rPr>
              <a:t>: allows for two rounds of voting when no candidate secures an overall majority at the first attempt; the top two of the 1</a:t>
            </a:r>
            <a:r>
              <a:rPr lang="en-GB" altLang="en-US" sz="1700" baseline="30000" dirty="0">
                <a:ea typeface="ＭＳ Ｐゴシック" panose="020B0600070205080204" pitchFamily="34" charset="-128"/>
              </a:rPr>
              <a:t>st</a:t>
            </a:r>
            <a:r>
              <a:rPr lang="en-GB" altLang="en-US" sz="1700" dirty="0">
                <a:ea typeface="ＭＳ Ｐゴシック" panose="020B0600070205080204" pitchFamily="34" charset="-128"/>
              </a:rPr>
              <a:t> round go head to head for highest vote count</a:t>
            </a:r>
          </a:p>
        </p:txBody>
      </p:sp>
      <p:pic>
        <p:nvPicPr>
          <p:cNvPr id="3074" name="Picture 2" descr="NBC News projects Raphael Warnock will advance to runoff in Georgia Senate  special election">
            <a:extLst>
              <a:ext uri="{FF2B5EF4-FFF2-40B4-BE49-F238E27FC236}">
                <a16:creationId xmlns:a16="http://schemas.microsoft.com/office/drawing/2014/main" id="{2899A564-AE90-4EA2-ABEF-D6435CC57E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1922" y="4336885"/>
            <a:ext cx="2490028" cy="12353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arnock bests Loeffler in Georgia runoff - POLITICO">
            <a:extLst>
              <a:ext uri="{FF2B5EF4-FFF2-40B4-BE49-F238E27FC236}">
                <a16:creationId xmlns:a16="http://schemas.microsoft.com/office/drawing/2014/main" id="{5FFF0618-F4B5-4173-8E86-0C718EF786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1922" y="5381730"/>
            <a:ext cx="2490028" cy="14327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F1E6C435-B5F7-4210-A2CE-648446C03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531" y="1876428"/>
            <a:ext cx="3787468" cy="2430991"/>
          </a:xfrm>
          <a:prstGeom prst="rect">
            <a:avLst/>
          </a:prstGeom>
        </p:spPr>
      </p:pic>
      <p:pic>
        <p:nvPicPr>
          <p:cNvPr id="11" name="Picture 10">
            <a:extLst>
              <a:ext uri="{FF2B5EF4-FFF2-40B4-BE49-F238E27FC236}">
                <a16:creationId xmlns:a16="http://schemas.microsoft.com/office/drawing/2014/main" id="{4502737A-9B9E-4FA4-96E0-762C9A7F8F6A}"/>
              </a:ext>
            </a:extLst>
          </p:cNvPr>
          <p:cNvPicPr>
            <a:picLocks noChangeAspect="1"/>
          </p:cNvPicPr>
          <p:nvPr/>
        </p:nvPicPr>
        <p:blipFill>
          <a:blip r:embed="rId5"/>
          <a:stretch>
            <a:fillRect/>
          </a:stretch>
        </p:blipFill>
        <p:spPr>
          <a:xfrm>
            <a:off x="7199531" y="4332218"/>
            <a:ext cx="2026191" cy="2480058"/>
          </a:xfrm>
          <a:prstGeom prst="rect">
            <a:avLst/>
          </a:prstGeom>
        </p:spPr>
      </p:pic>
      <p:pic>
        <p:nvPicPr>
          <p:cNvPr id="1032" name="Picture 8" descr="What is proportional representation - Fair Vote Canada">
            <a:extLst>
              <a:ext uri="{FF2B5EF4-FFF2-40B4-BE49-F238E27FC236}">
                <a16:creationId xmlns:a16="http://schemas.microsoft.com/office/drawing/2014/main" id="{6AB17D66-3DA0-483D-83D7-5A4CD17B705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51700" y="2134400"/>
            <a:ext cx="1962620" cy="103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5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743" y="1856449"/>
            <a:ext cx="6096001" cy="4748349"/>
          </a:xfrm>
        </p:spPr>
        <p:txBody>
          <a:bodyPr>
            <a:normAutofit fontScale="92500" lnSpcReduction="10000"/>
          </a:bodyPr>
          <a:lstStyle/>
          <a:p>
            <a:r>
              <a:rPr lang="en-US" altLang="en-US" sz="2800" b="1" dirty="0">
                <a:solidFill>
                  <a:srgbClr val="FFFF00"/>
                </a:solidFill>
                <a:ea typeface="ＭＳ Ｐゴシック" panose="020B0600070205080204" pitchFamily="34" charset="-128"/>
              </a:rPr>
              <a:t>Duverger’s Law</a:t>
            </a:r>
            <a:r>
              <a:rPr lang="en-US" altLang="en-US" sz="2800" dirty="0">
                <a:ea typeface="ＭＳ Ｐゴシック" panose="020B0600070205080204" pitchFamily="34" charset="-128"/>
              </a:rPr>
              <a:t>: </a:t>
            </a:r>
            <a:r>
              <a:rPr lang="en-US" dirty="0"/>
              <a:t>relationship between the number of parties in a country and its electoral system. </a:t>
            </a:r>
          </a:p>
          <a:p>
            <a:pPr lvl="1"/>
            <a:r>
              <a:rPr lang="en-US" sz="2200" dirty="0"/>
              <a:t>The law was that </a:t>
            </a:r>
            <a:r>
              <a:rPr lang="en-US" sz="2200" b="1" dirty="0">
                <a:solidFill>
                  <a:srgbClr val="FFFF00"/>
                </a:solidFill>
              </a:rPr>
              <a:t>FPTP</a:t>
            </a:r>
            <a:r>
              <a:rPr lang="en-US" sz="2200" dirty="0"/>
              <a:t> system favors the two‐party system. </a:t>
            </a:r>
            <a:r>
              <a:rPr lang="en-US" altLang="en-US" sz="2200" b="1" dirty="0">
                <a:solidFill>
                  <a:srgbClr val="FFFF00"/>
                </a:solidFill>
                <a:ea typeface="ＭＳ Ｐゴシック" panose="020B0600070205080204" pitchFamily="34" charset="-128"/>
              </a:rPr>
              <a:t>winner take all</a:t>
            </a:r>
            <a:r>
              <a:rPr lang="en-US" altLang="en-US" sz="2200" dirty="0">
                <a:solidFill>
                  <a:srgbClr val="FFFF00"/>
                </a:solidFill>
                <a:ea typeface="ＭＳ Ｐゴシック" panose="020B0600070205080204" pitchFamily="34" charset="-128"/>
              </a:rPr>
              <a:t> </a:t>
            </a:r>
            <a:r>
              <a:rPr lang="en-US" altLang="en-US" sz="2200" b="1" dirty="0">
                <a:solidFill>
                  <a:srgbClr val="FFFF00"/>
                </a:solidFill>
                <a:ea typeface="ＭＳ Ｐゴシック" panose="020B0600070205080204" pitchFamily="34" charset="-128"/>
              </a:rPr>
              <a:t>single member districts </a:t>
            </a:r>
            <a:r>
              <a:rPr lang="en-US" altLang="en-US" sz="2200" dirty="0">
                <a:ea typeface="ＭＳ Ｐゴシック" panose="020B0600070205080204" pitchFamily="34" charset="-128"/>
              </a:rPr>
              <a:t>compel major parties to usurp minor party messages and compete for median voter </a:t>
            </a:r>
            <a:r>
              <a:rPr lang="en-US" altLang="en-US" sz="800" dirty="0">
                <a:ea typeface="ＭＳ Ｐゴシック" panose="020B0600070205080204" pitchFamily="34" charset="-128"/>
              </a:rPr>
              <a:t>(p.254)</a:t>
            </a:r>
          </a:p>
          <a:p>
            <a:r>
              <a:rPr lang="en-US" altLang="en-US" sz="2400" b="1" dirty="0">
                <a:ea typeface="ＭＳ Ｐゴシック" panose="020B0600070205080204" pitchFamily="34" charset="-128"/>
              </a:rPr>
              <a:t>UK: </a:t>
            </a:r>
            <a:r>
              <a:rPr lang="en-US" altLang="en-US" sz="2400" dirty="0">
                <a:ea typeface="ＭＳ Ｐゴシック" panose="020B0600070205080204" pitchFamily="34" charset="-128"/>
              </a:rPr>
              <a:t>326 to win in 650 district elections to the House of Commons</a:t>
            </a:r>
          </a:p>
          <a:p>
            <a:r>
              <a:rPr lang="en-US" altLang="en-US" sz="2400" b="1" dirty="0">
                <a:ea typeface="ＭＳ Ｐゴシック" panose="020B0600070205080204" pitchFamily="34" charset="-128"/>
              </a:rPr>
              <a:t>USA</a:t>
            </a:r>
            <a:r>
              <a:rPr lang="en-US" altLang="en-US" sz="2400" dirty="0">
                <a:ea typeface="ＭＳ Ｐゴシック" panose="020B0600070205080204" pitchFamily="34" charset="-128"/>
              </a:rPr>
              <a:t> “Two Party System”</a:t>
            </a:r>
          </a:p>
          <a:p>
            <a:pPr lvl="1"/>
            <a:r>
              <a:rPr lang="en-US" sz="2200" b="1" dirty="0">
                <a:solidFill>
                  <a:srgbClr val="FFFF00"/>
                </a:solidFill>
              </a:rPr>
              <a:t>Republican</a:t>
            </a:r>
          </a:p>
          <a:p>
            <a:pPr lvl="1"/>
            <a:r>
              <a:rPr lang="en-US" altLang="en-US" sz="2200" b="1" dirty="0">
                <a:solidFill>
                  <a:srgbClr val="FFFF00"/>
                </a:solidFill>
                <a:ea typeface="ＭＳ Ｐゴシック" panose="020B0600070205080204" pitchFamily="34" charset="-128"/>
              </a:rPr>
              <a:t>Democrat</a:t>
            </a:r>
          </a:p>
          <a:p>
            <a:pPr lvl="1"/>
            <a:r>
              <a:rPr lang="en-US" altLang="en-US" sz="1700" dirty="0">
                <a:ea typeface="ＭＳ Ｐゴシック" panose="020B0600070205080204" pitchFamily="34" charset="-128"/>
              </a:rPr>
              <a:t>Libertarian</a:t>
            </a:r>
          </a:p>
          <a:p>
            <a:pPr lvl="1"/>
            <a:r>
              <a:rPr lang="en-US" altLang="en-US" sz="1700" dirty="0">
                <a:ea typeface="ＭＳ Ｐゴシック" panose="020B0600070205080204" pitchFamily="34" charset="-128"/>
              </a:rPr>
              <a:t>Socialist</a:t>
            </a:r>
          </a:p>
          <a:p>
            <a:pPr lvl="1"/>
            <a:r>
              <a:rPr lang="en-US" altLang="en-US" sz="1700" dirty="0">
                <a:ea typeface="ＭＳ Ｐゴシック" panose="020B0600070205080204" pitchFamily="34" charset="-128"/>
              </a:rPr>
              <a:t>Green</a:t>
            </a:r>
          </a:p>
          <a:p>
            <a:pPr lvl="1"/>
            <a:r>
              <a:rPr lang="en-US" altLang="en-US" sz="1700" dirty="0">
                <a:ea typeface="ＭＳ Ｐゴシック" panose="020B0600070205080204" pitchFamily="34" charset="-128"/>
              </a:rPr>
              <a:t>Progressive</a:t>
            </a:r>
          </a:p>
          <a:p>
            <a:endParaRPr lang="en-US" altLang="en-US" sz="2400" dirty="0">
              <a:ea typeface="ＭＳ Ｐゴシック" panose="020B0600070205080204" pitchFamily="34" charset="-128"/>
            </a:endParaRPr>
          </a:p>
          <a:p>
            <a:endParaRPr lang="en-US" dirty="0"/>
          </a:p>
        </p:txBody>
      </p:sp>
      <p:sp>
        <p:nvSpPr>
          <p:cNvPr id="5" name="Rectangle 2"/>
          <p:cNvSpPr>
            <a:spLocks noGrp="1" noChangeArrowheads="1"/>
          </p:cNvSpPr>
          <p:nvPr>
            <p:ph type="title"/>
          </p:nvPr>
        </p:nvSpPr>
        <p:spPr bwMode="auto">
          <a:xfrm>
            <a:off x="1387672" y="709173"/>
            <a:ext cx="9784080" cy="15087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GB" altLang="en-US" b="1" dirty="0">
                <a:ea typeface="ＭＳ Ｐゴシック" panose="020B0600070205080204" pitchFamily="34" charset="-128"/>
              </a:rPr>
              <a:t>II. PARTIES &amp; PARTY SYSTEMS</a:t>
            </a:r>
            <a:endParaRPr lang="en-US" altLang="en-US" b="1" dirty="0">
              <a:ea typeface="ＭＳ Ｐゴシック" panose="020B0600070205080204" pitchFamily="34" charset="-128"/>
            </a:endParaRPr>
          </a:p>
        </p:txBody>
      </p:sp>
      <p:sp>
        <p:nvSpPr>
          <p:cNvPr id="2" name="Rectangle 1"/>
          <p:cNvSpPr/>
          <p:nvPr/>
        </p:nvSpPr>
        <p:spPr>
          <a:xfrm>
            <a:off x="0" y="6645494"/>
            <a:ext cx="6096000" cy="215444"/>
          </a:xfrm>
          <a:prstGeom prst="rect">
            <a:avLst/>
          </a:prstGeom>
        </p:spPr>
        <p:txBody>
          <a:bodyPr>
            <a:spAutoFit/>
          </a:bodyPr>
          <a:lstStyle/>
          <a:p>
            <a:r>
              <a:rPr lang="en-US" sz="800" dirty="0"/>
              <a:t>http://ww2.kqed.org/lowdown/wp-content/uploads/sites/26/2012/11/Party-Platforms-Compared.pdf</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2524" y="1881972"/>
            <a:ext cx="2401140" cy="476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Image result for duverger's la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7902" y="1881973"/>
            <a:ext cx="3443634" cy="21595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EE4DBB-0B9E-489C-A2BB-9682D05E84AF}"/>
              </a:ext>
            </a:extLst>
          </p:cNvPr>
          <p:cNvSpPr/>
          <p:nvPr/>
        </p:nvSpPr>
        <p:spPr>
          <a:xfrm>
            <a:off x="1803719" y="6642556"/>
            <a:ext cx="6096000" cy="215444"/>
          </a:xfrm>
          <a:prstGeom prst="rect">
            <a:avLst/>
          </a:prstGeom>
        </p:spPr>
        <p:txBody>
          <a:bodyPr>
            <a:spAutoFit/>
          </a:bodyPr>
          <a:lstStyle/>
          <a:p>
            <a:pPr algn="r"/>
            <a:r>
              <a:rPr lang="en-US" sz="800" dirty="0"/>
              <a:t>https://www.oxfordreference.com/view/10.1093/oi/authority.20110803095737871</a:t>
            </a:r>
          </a:p>
        </p:txBody>
      </p:sp>
      <p:pic>
        <p:nvPicPr>
          <p:cNvPr id="2052" name="Picture 4" descr="BBC Election on Twitter: &amp;quot;RESULT: National result for #BBCElection #GE2019.  Full results: https://t.co/tFoMAGcFsq… &amp;quot;">
            <a:extLst>
              <a:ext uri="{FF2B5EF4-FFF2-40B4-BE49-F238E27FC236}">
                <a16:creationId xmlns:a16="http://schemas.microsoft.com/office/drawing/2014/main" id="{AF100513-F466-4ACE-8292-4CFE47E591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539" y="4082183"/>
            <a:ext cx="4556997" cy="256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1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2" y="1813336"/>
            <a:ext cx="5995487" cy="4832158"/>
          </a:xfrm>
        </p:spPr>
        <p:txBody>
          <a:bodyPr>
            <a:normAutofit/>
          </a:bodyPr>
          <a:lstStyle/>
          <a:p>
            <a:r>
              <a:rPr lang="en-US" altLang="en-US" sz="2800" b="1" dirty="0">
                <a:solidFill>
                  <a:srgbClr val="FFFF00"/>
                </a:solidFill>
                <a:ea typeface="ＭＳ Ｐゴシック" panose="020B0600070205080204" pitchFamily="34" charset="-128"/>
              </a:rPr>
              <a:t>Duverger’s Law</a:t>
            </a:r>
            <a:r>
              <a:rPr lang="en-US" altLang="en-US" sz="2800" dirty="0">
                <a:ea typeface="ＭＳ Ｐゴシック" panose="020B0600070205080204" pitchFamily="34" charset="-128"/>
              </a:rPr>
              <a:t>: </a:t>
            </a:r>
            <a:r>
              <a:rPr lang="en-US" dirty="0"/>
              <a:t>relationship between the number of parties in a country and its electoral system.</a:t>
            </a:r>
          </a:p>
          <a:p>
            <a:pPr lvl="1"/>
            <a:r>
              <a:rPr lang="en-US" dirty="0"/>
              <a:t>Hypothesis: </a:t>
            </a:r>
            <a:r>
              <a:rPr lang="en-US" b="1" dirty="0">
                <a:solidFill>
                  <a:srgbClr val="FFFF00"/>
                </a:solidFill>
              </a:rPr>
              <a:t>Proportional representation </a:t>
            </a:r>
            <a:r>
              <a:rPr lang="en-US" dirty="0"/>
              <a:t>favors multi‐</a:t>
            </a:r>
            <a:r>
              <a:rPr lang="en-US" dirty="0" err="1"/>
              <a:t>partism</a:t>
            </a:r>
            <a:endParaRPr lang="en-US" dirty="0">
              <a:ea typeface="ＭＳ Ｐゴシック" panose="020B0600070205080204" pitchFamily="34" charset="-128"/>
            </a:endParaRPr>
          </a:p>
          <a:p>
            <a:pPr lvl="1"/>
            <a:r>
              <a:rPr lang="en-US" altLang="en-US" dirty="0">
                <a:ea typeface="ＭＳ Ｐゴシック" panose="020B0600070205080204" pitchFamily="34" charset="-128"/>
              </a:rPr>
              <a:t>parties are free to be sincere to ideology and can form coalitions to govern</a:t>
            </a:r>
          </a:p>
          <a:p>
            <a:pPr lvl="2"/>
            <a:r>
              <a:rPr lang="en-US" altLang="en-US" sz="2200" dirty="0">
                <a:ea typeface="ＭＳ Ｐゴシック" panose="020B0600070205080204" pitchFamily="34" charset="-128"/>
              </a:rPr>
              <a:t>The Case of Israel’s Knesset Elections</a:t>
            </a:r>
          </a:p>
          <a:p>
            <a:pPr lvl="3">
              <a:defRPr/>
            </a:pPr>
            <a:r>
              <a:rPr lang="en-US" altLang="en-US" sz="2000" b="1" dirty="0"/>
              <a:t>120</a:t>
            </a:r>
            <a:r>
              <a:rPr lang="en-US" altLang="en-US" sz="2000" dirty="0"/>
              <a:t> members from nationally elected parties via proportional representation</a:t>
            </a:r>
          </a:p>
          <a:p>
            <a:pPr lvl="3">
              <a:defRPr/>
            </a:pPr>
            <a:r>
              <a:rPr lang="en-US" altLang="en-US" sz="2000" dirty="0"/>
              <a:t>Electoral Threshold: </a:t>
            </a:r>
            <a:r>
              <a:rPr lang="en-US" altLang="en-US" sz="2000" b="1" dirty="0"/>
              <a:t>3.25%</a:t>
            </a:r>
            <a:r>
              <a:rPr lang="en-US" altLang="en-US" sz="2000" dirty="0"/>
              <a:t> of vote to obtain seat</a:t>
            </a:r>
          </a:p>
          <a:p>
            <a:pPr lvl="3">
              <a:defRPr/>
            </a:pPr>
            <a:r>
              <a:rPr lang="en-US" altLang="en-US" sz="2000" b="1" dirty="0"/>
              <a:t>Coalition Government</a:t>
            </a:r>
            <a:r>
              <a:rPr lang="en-US" altLang="en-US" sz="2000" dirty="0"/>
              <a:t>: who can get </a:t>
            </a:r>
            <a:r>
              <a:rPr lang="en-US" altLang="en-US" sz="2000" b="1" dirty="0"/>
              <a:t>61</a:t>
            </a:r>
            <a:r>
              <a:rPr lang="en-US" altLang="en-US" sz="2000" dirty="0"/>
              <a:t>?</a:t>
            </a:r>
          </a:p>
          <a:p>
            <a:pPr lvl="2"/>
            <a:endParaRPr lang="en-US" altLang="en-US" sz="2000" dirty="0">
              <a:ea typeface="ＭＳ Ｐゴシック" panose="020B0600070205080204" pitchFamily="34" charset="-128"/>
            </a:endParaRPr>
          </a:p>
          <a:p>
            <a:endParaRPr lang="en-US" dirty="0"/>
          </a:p>
        </p:txBody>
      </p:sp>
      <p:sp>
        <p:nvSpPr>
          <p:cNvPr id="2" name="Rectangle 1"/>
          <p:cNvSpPr/>
          <p:nvPr/>
        </p:nvSpPr>
        <p:spPr>
          <a:xfrm>
            <a:off x="0" y="6645494"/>
            <a:ext cx="6096000" cy="215444"/>
          </a:xfrm>
          <a:prstGeom prst="rect">
            <a:avLst/>
          </a:prstGeom>
        </p:spPr>
        <p:txBody>
          <a:bodyPr>
            <a:spAutoFit/>
          </a:bodyPr>
          <a:lstStyle/>
          <a:p>
            <a:r>
              <a:rPr lang="en-US" sz="800" dirty="0"/>
              <a:t>http://ww2.kqed.org/lowdown/wp-content/uploads/sites/26/2012/11/Party-Platforms-Compared.pdf</a:t>
            </a:r>
          </a:p>
        </p:txBody>
      </p:sp>
      <p:pic>
        <p:nvPicPr>
          <p:cNvPr id="8" name="Picture 4" descr="Image result for duverger's la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856448"/>
            <a:ext cx="2623058" cy="23007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srael votes: Race between &amp;#39;right and extreme right&amp;#39; | Elections News | Al  Jazeera">
            <a:extLst>
              <a:ext uri="{FF2B5EF4-FFF2-40B4-BE49-F238E27FC236}">
                <a16:creationId xmlns:a16="http://schemas.microsoft.com/office/drawing/2014/main" id="{E00250AE-B681-4194-87A0-CCF5A4AF6E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7372" y="4190396"/>
            <a:ext cx="2581985" cy="25819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05DD8A3-7BE5-4CD4-8C2A-8712E302F71B}"/>
              </a:ext>
            </a:extLst>
          </p:cNvPr>
          <p:cNvSpPr/>
          <p:nvPr/>
        </p:nvSpPr>
        <p:spPr>
          <a:xfrm>
            <a:off x="10686" y="6477877"/>
            <a:ext cx="6096000" cy="215444"/>
          </a:xfrm>
          <a:prstGeom prst="rect">
            <a:avLst/>
          </a:prstGeom>
        </p:spPr>
        <p:txBody>
          <a:bodyPr>
            <a:spAutoFit/>
          </a:bodyPr>
          <a:lstStyle/>
          <a:p>
            <a:r>
              <a:rPr lang="en-US" sz="800" dirty="0"/>
              <a:t>https://www.oxfordreference.com/view/10.1093/oi/authority.20110803095737871</a:t>
            </a:r>
          </a:p>
        </p:txBody>
      </p:sp>
      <p:pic>
        <p:nvPicPr>
          <p:cNvPr id="1032" name="Picture 8" descr="Israel Finally Has a New Government. Now What?">
            <a:extLst>
              <a:ext uri="{FF2B5EF4-FFF2-40B4-BE49-F238E27FC236}">
                <a16:creationId xmlns:a16="http://schemas.microsoft.com/office/drawing/2014/main" id="{A54771EC-F706-4C32-9524-2A3A1A6F80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0300" y="4183742"/>
            <a:ext cx="3231676" cy="2588639"/>
          </a:xfrm>
          <a:prstGeom prst="rect">
            <a:avLst/>
          </a:prstGeom>
          <a:solidFill>
            <a:schemeClr val="tx1"/>
          </a:solidFill>
        </p:spPr>
      </p:pic>
      <p:sp>
        <p:nvSpPr>
          <p:cNvPr id="10" name="Rectangle 2">
            <a:extLst>
              <a:ext uri="{FF2B5EF4-FFF2-40B4-BE49-F238E27FC236}">
                <a16:creationId xmlns:a16="http://schemas.microsoft.com/office/drawing/2014/main" id="{813994ED-D346-45E7-873C-5FABB857F209}"/>
              </a:ext>
            </a:extLst>
          </p:cNvPr>
          <p:cNvSpPr>
            <a:spLocks noGrp="1" noChangeArrowheads="1"/>
          </p:cNvSpPr>
          <p:nvPr>
            <p:ph type="title"/>
          </p:nvPr>
        </p:nvSpPr>
        <p:spPr bwMode="auto">
          <a:xfrm>
            <a:off x="1429691" y="532270"/>
            <a:ext cx="9783762" cy="1508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GB" altLang="en-US" b="1" dirty="0">
                <a:ea typeface="ＭＳ Ｐゴシック" panose="020B0600070205080204" pitchFamily="34" charset="-128"/>
              </a:rPr>
              <a:t>II. PARTIES &amp; PARTY SYSTEMS</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val="25387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 y="1969165"/>
            <a:ext cx="5609642" cy="4772293"/>
          </a:xfrm>
        </p:spPr>
        <p:txBody>
          <a:bodyPr>
            <a:normAutofit/>
          </a:bodyPr>
          <a:lstStyle/>
          <a:p>
            <a:r>
              <a:rPr lang="en-US" sz="2400" dirty="0"/>
              <a:t>Organizations of aggregated            interests that seek influence in                               a state by attempting to occupy        positions in government </a:t>
            </a:r>
            <a:r>
              <a:rPr lang="en-US" sz="1100" dirty="0"/>
              <a:t>(p.248)</a:t>
            </a:r>
          </a:p>
          <a:p>
            <a:endParaRPr lang="en-US" sz="800" dirty="0"/>
          </a:p>
          <a:p>
            <a:r>
              <a:rPr lang="en-GB" altLang="en-US" sz="2800" b="1" dirty="0">
                <a:ea typeface="ＭＳ Ｐゴシック" panose="020B0600070205080204" pitchFamily="34" charset="-128"/>
              </a:rPr>
              <a:t>Functions </a:t>
            </a:r>
            <a:r>
              <a:rPr lang="en-GB" altLang="en-US" sz="2800" dirty="0">
                <a:ea typeface="ＭＳ Ｐゴシック" panose="020B0600070205080204" pitchFamily="34" charset="-128"/>
              </a:rPr>
              <a:t>of political parties </a:t>
            </a:r>
            <a:r>
              <a:rPr lang="en-GB" altLang="en-US" sz="1100" dirty="0">
                <a:ea typeface="ＭＳ Ｐゴシック" panose="020B0600070205080204" pitchFamily="34" charset="-128"/>
              </a:rPr>
              <a:t>[P.249]:</a:t>
            </a:r>
          </a:p>
          <a:p>
            <a:pPr lvl="1"/>
            <a:r>
              <a:rPr lang="en-GB" altLang="en-US" b="1" dirty="0">
                <a:solidFill>
                  <a:srgbClr val="FFFF00"/>
                </a:solidFill>
                <a:ea typeface="ＭＳ Ｐゴシック" panose="020B0600070205080204" pitchFamily="34" charset="-128"/>
              </a:rPr>
              <a:t>F</a:t>
            </a:r>
            <a:r>
              <a:rPr lang="en-GB" altLang="en-US" b="1" dirty="0">
                <a:ea typeface="ＭＳ Ｐゴシック" panose="020B0600070205080204" pitchFamily="34" charset="-128"/>
              </a:rPr>
              <a:t>ormulation</a:t>
            </a:r>
            <a:r>
              <a:rPr lang="en-GB" altLang="en-US" dirty="0">
                <a:ea typeface="ＭＳ Ｐゴシック" panose="020B0600070205080204" pitchFamily="34" charset="-128"/>
              </a:rPr>
              <a:t> of public </a:t>
            </a:r>
            <a:r>
              <a:rPr lang="en-GB" altLang="en-US" b="1" dirty="0">
                <a:ea typeface="ＭＳ Ｐゴシック" panose="020B0600070205080204" pitchFamily="34" charset="-128"/>
              </a:rPr>
              <a:t>policy</a:t>
            </a:r>
          </a:p>
          <a:p>
            <a:pPr lvl="1"/>
            <a:r>
              <a:rPr lang="en-GB" altLang="en-US" b="1" dirty="0">
                <a:solidFill>
                  <a:srgbClr val="FFFF00"/>
                </a:solidFill>
                <a:ea typeface="ＭＳ Ｐゴシック" panose="020B0600070205080204" pitchFamily="34" charset="-128"/>
              </a:rPr>
              <a:t>L</a:t>
            </a:r>
            <a:r>
              <a:rPr lang="en-GB" altLang="en-US" b="1" dirty="0">
                <a:ea typeface="ＭＳ Ｐゴシック" panose="020B0600070205080204" pitchFamily="34" charset="-128"/>
              </a:rPr>
              <a:t>egitimation</a:t>
            </a:r>
            <a:r>
              <a:rPr lang="en-GB" altLang="en-US" dirty="0">
                <a:ea typeface="ＭＳ Ｐゴシック" panose="020B0600070205080204" pitchFamily="34" charset="-128"/>
              </a:rPr>
              <a:t> of the political system</a:t>
            </a:r>
          </a:p>
          <a:p>
            <a:pPr lvl="1"/>
            <a:r>
              <a:rPr lang="en-GB" altLang="en-US" b="1" dirty="0">
                <a:solidFill>
                  <a:srgbClr val="FFFF00"/>
                </a:solidFill>
                <a:ea typeface="ＭＳ Ｐゴシック" panose="020B0600070205080204" pitchFamily="34" charset="-128"/>
              </a:rPr>
              <a:t>A</a:t>
            </a:r>
            <a:r>
              <a:rPr lang="en-GB" altLang="en-US" b="1" dirty="0">
                <a:ea typeface="ＭＳ Ｐゴシック" panose="020B0600070205080204" pitchFamily="34" charset="-128"/>
              </a:rPr>
              <a:t>ggregating</a:t>
            </a:r>
            <a:r>
              <a:rPr lang="en-GB" altLang="en-US" dirty="0">
                <a:ea typeface="ＭＳ Ｐゴシック" panose="020B0600070205080204" pitchFamily="34" charset="-128"/>
              </a:rPr>
              <a:t> </a:t>
            </a:r>
            <a:r>
              <a:rPr lang="en-GB" altLang="en-US" b="1" dirty="0">
                <a:ea typeface="ＭＳ Ｐゴシック" panose="020B0600070205080204" pitchFamily="34" charset="-128"/>
              </a:rPr>
              <a:t>interests</a:t>
            </a:r>
          </a:p>
          <a:p>
            <a:pPr lvl="1"/>
            <a:r>
              <a:rPr lang="en-GB" altLang="en-US" b="1" dirty="0">
                <a:solidFill>
                  <a:srgbClr val="FFFF00"/>
                </a:solidFill>
                <a:ea typeface="ＭＳ Ｐゴシック" panose="020B0600070205080204" pitchFamily="34" charset="-128"/>
              </a:rPr>
              <a:t>I</a:t>
            </a:r>
            <a:r>
              <a:rPr lang="en-GB" altLang="en-US" b="1" dirty="0">
                <a:ea typeface="ＭＳ Ｐゴシック" panose="020B0600070205080204" pitchFamily="34" charset="-128"/>
              </a:rPr>
              <a:t>ntegration</a:t>
            </a:r>
            <a:r>
              <a:rPr lang="en-GB" altLang="en-US" dirty="0">
                <a:ea typeface="ＭＳ Ｐゴシック" panose="020B0600070205080204" pitchFamily="34" charset="-128"/>
              </a:rPr>
              <a:t> &amp; mobilization of citizens</a:t>
            </a:r>
          </a:p>
          <a:p>
            <a:pPr lvl="1"/>
            <a:r>
              <a:rPr lang="en-GB" altLang="en-US" b="1" dirty="0">
                <a:solidFill>
                  <a:srgbClr val="FFFF00"/>
                </a:solidFill>
                <a:ea typeface="ＭＳ Ｐゴシック" panose="020B0600070205080204" pitchFamily="34" charset="-128"/>
              </a:rPr>
              <a:t>R</a:t>
            </a:r>
            <a:r>
              <a:rPr lang="en-GB" altLang="en-US" b="1" dirty="0">
                <a:ea typeface="ＭＳ Ｐゴシック" panose="020B0600070205080204" pitchFamily="34" charset="-128"/>
              </a:rPr>
              <a:t>ecruiting</a:t>
            </a:r>
            <a:r>
              <a:rPr lang="en-GB" altLang="en-US" dirty="0">
                <a:ea typeface="ＭＳ Ｐゴシック" panose="020B0600070205080204" pitchFamily="34" charset="-128"/>
              </a:rPr>
              <a:t> </a:t>
            </a:r>
            <a:r>
              <a:rPr lang="en-GB" altLang="en-US" b="1" dirty="0">
                <a:ea typeface="ＭＳ Ｐゴシック" panose="020B0600070205080204" pitchFamily="34" charset="-128"/>
              </a:rPr>
              <a:t>candidates</a:t>
            </a:r>
            <a:r>
              <a:rPr lang="en-GB" altLang="en-US" dirty="0">
                <a:ea typeface="ＭＳ Ｐゴシック" panose="020B0600070205080204" pitchFamily="34" charset="-128"/>
              </a:rPr>
              <a:t> for public office</a:t>
            </a:r>
          </a:p>
          <a:p>
            <a:pPr lvl="1"/>
            <a:r>
              <a:rPr lang="en-GB" altLang="en-US" b="1" dirty="0">
                <a:solidFill>
                  <a:srgbClr val="FFFF00"/>
                </a:solidFill>
                <a:ea typeface="ＭＳ Ｐゴシック" panose="020B0600070205080204" pitchFamily="34" charset="-128"/>
              </a:rPr>
              <a:t>S</a:t>
            </a:r>
            <a:r>
              <a:rPr lang="en-GB" altLang="en-US" b="1" dirty="0">
                <a:ea typeface="ＭＳ Ｐゴシック" panose="020B0600070205080204" pitchFamily="34" charset="-128"/>
              </a:rPr>
              <a:t>tructuring </a:t>
            </a:r>
            <a:r>
              <a:rPr lang="en-GB" altLang="en-US" dirty="0">
                <a:ea typeface="ＭＳ Ｐゴシック" panose="020B0600070205080204" pitchFamily="34" charset="-128"/>
              </a:rPr>
              <a:t>the popular </a:t>
            </a:r>
            <a:r>
              <a:rPr lang="en-GB" altLang="en-US" b="1" dirty="0">
                <a:ea typeface="ＭＳ Ｐゴシック" panose="020B0600070205080204" pitchFamily="34" charset="-128"/>
              </a:rPr>
              <a:t>vote</a:t>
            </a:r>
          </a:p>
          <a:p>
            <a:pPr>
              <a:buFontTx/>
              <a:buNone/>
            </a:pPr>
            <a:endParaRPr lang="en-GB" altLang="en-US" sz="1000" b="1" dirty="0">
              <a:ea typeface="ＭＳ Ｐゴシック" panose="020B0600070205080204" pitchFamily="34" charset="-128"/>
            </a:endParaRPr>
          </a:p>
        </p:txBody>
      </p:sp>
      <p:sp>
        <p:nvSpPr>
          <p:cNvPr id="5" name="Rectangle 2"/>
          <p:cNvSpPr>
            <a:spLocks noGrp="1" noChangeArrowheads="1"/>
          </p:cNvSpPr>
          <p:nvPr>
            <p:ph type="title"/>
          </p:nvPr>
        </p:nvSpPr>
        <p:spPr bwMode="auto">
          <a:xfrm>
            <a:off x="1203960" y="424279"/>
            <a:ext cx="9784080" cy="1143264"/>
          </a:xfrm>
          <a:solidFill>
            <a:schemeClr val="bg2">
              <a:lumMod val="75000"/>
            </a:schemeClr>
          </a:solidFill>
        </p:spPr>
        <p:txBody>
          <a:bodyPr vert="horz" wrap="square" lIns="91440" tIns="45720" rIns="91440" bIns="45720" numCol="1" anchor="t" anchorCtr="0" compatLnSpc="1">
            <a:prstTxWarp prst="textNoShape">
              <a:avLst/>
            </a:prstTxWarp>
            <a:normAutofit fontScale="90000"/>
          </a:bodyPr>
          <a:lstStyle/>
          <a:p>
            <a:pPr algn="ctr"/>
            <a:br>
              <a:rPr lang="en-GB" altLang="en-US" b="1" dirty="0">
                <a:solidFill>
                  <a:schemeClr val="tx1"/>
                </a:solidFill>
                <a:ea typeface="ＭＳ Ｐゴシック" panose="020B0600070205080204" pitchFamily="34" charset="-128"/>
              </a:rPr>
            </a:br>
            <a:r>
              <a:rPr lang="en-GB" altLang="en-US" b="1" dirty="0">
                <a:solidFill>
                  <a:srgbClr val="FFFF00"/>
                </a:solidFill>
                <a:ea typeface="ＭＳ Ｐゴシック" panose="020B0600070205080204" pitchFamily="34" charset="-128"/>
              </a:rPr>
              <a:t>Political parties</a:t>
            </a:r>
            <a:br>
              <a:rPr lang="en-GB" altLang="en-US" b="1" dirty="0">
                <a:solidFill>
                  <a:schemeClr val="tx1"/>
                </a:solidFill>
                <a:ea typeface="ＭＳ Ｐゴシック" panose="020B0600070205080204" pitchFamily="34" charset="-128"/>
              </a:rPr>
            </a:br>
            <a:endParaRPr lang="en-US" altLang="en-US" b="1" dirty="0">
              <a:solidFill>
                <a:schemeClr val="tx1"/>
              </a:solidFill>
              <a:ea typeface="ＭＳ Ｐゴシック" panose="020B0600070205080204" pitchFamily="34" charset="-128"/>
            </a:endParaRPr>
          </a:p>
        </p:txBody>
      </p:sp>
      <p:pic>
        <p:nvPicPr>
          <p:cNvPr id="1026" name="Picture 2" descr="Political Parties: What are they and how do they function? | United States  Government">
            <a:extLst>
              <a:ext uri="{FF2B5EF4-FFF2-40B4-BE49-F238E27FC236}">
                <a16:creationId xmlns:a16="http://schemas.microsoft.com/office/drawing/2014/main" id="{A1A4050C-A1BC-4BD5-AF26-AF6F64444D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9114" y="1969165"/>
            <a:ext cx="4852915" cy="14129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n elections held on April 9, 2019, the Likud party of Israeli Prime  Minister Binyamin Netanyahu tied for the most Knesset (parliament) seats.  Most observers assess that, in the context of Israel&amp;#39;s political system,  Netanyahu will begin a fifth term as prime ...">
            <a:extLst>
              <a:ext uri="{FF2B5EF4-FFF2-40B4-BE49-F238E27FC236}">
                <a16:creationId xmlns:a16="http://schemas.microsoft.com/office/drawing/2014/main" id="{4A0E26D3-3911-473A-9D85-B1EE69CB3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76" y="3438385"/>
            <a:ext cx="4041854" cy="3373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emocratic are the UK&amp;#39;s political parties and party system? :  Democratic Audit">
            <a:extLst>
              <a:ext uri="{FF2B5EF4-FFF2-40B4-BE49-F238E27FC236}">
                <a16:creationId xmlns:a16="http://schemas.microsoft.com/office/drawing/2014/main" id="{20A63B63-75F2-4984-A68C-326CBDB886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0176" y="3475931"/>
            <a:ext cx="4019549" cy="16714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6FFFAA3-39BA-4F8A-9FCE-A9D3D486B2D1}"/>
              </a:ext>
            </a:extLst>
          </p:cNvPr>
          <p:cNvSpPr txBox="1"/>
          <p:nvPr/>
        </p:nvSpPr>
        <p:spPr>
          <a:xfrm>
            <a:off x="5979459" y="6632099"/>
            <a:ext cx="6104964" cy="215444"/>
          </a:xfrm>
          <a:prstGeom prst="rect">
            <a:avLst/>
          </a:prstGeom>
          <a:noFill/>
        </p:spPr>
        <p:txBody>
          <a:bodyPr wrap="square">
            <a:spAutoFit/>
          </a:bodyPr>
          <a:lstStyle/>
          <a:p>
            <a:pPr algn="r"/>
            <a:r>
              <a:rPr lang="en-US" sz="800" dirty="0"/>
              <a:t>https://fanack.com/iran/politics-of-iran/#Political%20Parties</a:t>
            </a:r>
          </a:p>
        </p:txBody>
      </p:sp>
      <p:pic>
        <p:nvPicPr>
          <p:cNvPr id="1030" name="Picture 6" descr="Iran- Islamic Consultative Assembly">
            <a:extLst>
              <a:ext uri="{FF2B5EF4-FFF2-40B4-BE49-F238E27FC236}">
                <a16:creationId xmlns:a16="http://schemas.microsoft.com/office/drawing/2014/main" id="{5C3F1E24-7215-4376-98CC-EF76581E82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4347" y="1969165"/>
            <a:ext cx="2736252" cy="44690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ward one direction-- Beijing Review">
            <a:extLst>
              <a:ext uri="{FF2B5EF4-FFF2-40B4-BE49-F238E27FC236}">
                <a16:creationId xmlns:a16="http://schemas.microsoft.com/office/drawing/2014/main" id="{5D42F82E-CA25-482F-836D-5CF3E0F172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6135" y="1975965"/>
            <a:ext cx="2885865" cy="4483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6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 y="1904349"/>
            <a:ext cx="5726815" cy="4772293"/>
          </a:xfrm>
        </p:spPr>
        <p:txBody>
          <a:bodyPr>
            <a:normAutofit/>
          </a:bodyPr>
          <a:lstStyle/>
          <a:p>
            <a:r>
              <a:rPr lang="en-GB" altLang="en-US" sz="2400" dirty="0">
                <a:ea typeface="ＭＳ Ｐゴシック" panose="020B0600070205080204" pitchFamily="34" charset="-128"/>
              </a:rPr>
              <a:t>Which parties attract which coalition of interests?</a:t>
            </a:r>
          </a:p>
          <a:p>
            <a:pPr lvl="1"/>
            <a:r>
              <a:rPr lang="en-US" sz="1800" b="1" dirty="0">
                <a:solidFill>
                  <a:srgbClr val="FFFF00"/>
                </a:solidFill>
              </a:rPr>
              <a:t>Median Voter Theorem</a:t>
            </a:r>
            <a:r>
              <a:rPr lang="en-US" sz="1800" b="1" dirty="0"/>
              <a:t>: </a:t>
            </a:r>
            <a:r>
              <a:rPr lang="en-US" sz="1800" dirty="0"/>
              <a:t>during elections the contesting party or the candidate that gets elected is the one who is most preferred by the median voter</a:t>
            </a:r>
          </a:p>
          <a:p>
            <a:pPr lvl="1"/>
            <a:r>
              <a:rPr lang="en-US" sz="1800" dirty="0"/>
              <a:t>If voters choose a candidate whose views showed most “proximity” to his own, a party should take the positions most likely to convince the voter in the electorate’s ideological middle. </a:t>
            </a:r>
          </a:p>
          <a:p>
            <a:r>
              <a:rPr lang="en-GB" altLang="en-US" sz="2400" b="1" dirty="0">
                <a:solidFill>
                  <a:srgbClr val="FFFF00"/>
                </a:solidFill>
                <a:ea typeface="ＭＳ Ｐゴシック" panose="020B0600070205080204" pitchFamily="34" charset="-128"/>
              </a:rPr>
              <a:t>Realignment</a:t>
            </a:r>
            <a:r>
              <a:rPr lang="en-GB" altLang="en-US" sz="2400" dirty="0">
                <a:ea typeface="ＭＳ Ｐゴシック" panose="020B0600070205080204" pitchFamily="34" charset="-128"/>
              </a:rPr>
              <a:t>: structural shift in partisan electoral support</a:t>
            </a:r>
          </a:p>
          <a:p>
            <a:pPr lvl="2"/>
            <a:r>
              <a:rPr lang="en-GB" altLang="en-US" dirty="0">
                <a:ea typeface="ＭＳ Ｐゴシック" panose="020B0600070205080204" pitchFamily="34" charset="-128"/>
              </a:rPr>
              <a:t>1932- New Deal Coalition</a:t>
            </a:r>
          </a:p>
          <a:p>
            <a:pPr lvl="2"/>
            <a:r>
              <a:rPr lang="en-GB" altLang="en-US" dirty="0">
                <a:ea typeface="ＭＳ Ｐゴシック" panose="020B0600070205080204" pitchFamily="34" charset="-128"/>
              </a:rPr>
              <a:t>1964-1972: Dems lose Dixiecrat “Solid South” </a:t>
            </a:r>
          </a:p>
          <a:p>
            <a:pPr lvl="2"/>
            <a:r>
              <a:rPr lang="en-GB" altLang="en-US" dirty="0">
                <a:ea typeface="ＭＳ Ｐゴシック" panose="020B0600070205080204" pitchFamily="34" charset="-128"/>
              </a:rPr>
              <a:t>2016 Trumpism? Populism and the “Blue Wall”</a:t>
            </a:r>
          </a:p>
          <a:p>
            <a:pPr>
              <a:buFontTx/>
              <a:buNone/>
            </a:pPr>
            <a:endParaRPr lang="en-GB" altLang="en-US" sz="1000" b="1" dirty="0">
              <a:ea typeface="ＭＳ Ｐゴシック" panose="020B0600070205080204" pitchFamily="34" charset="-128"/>
            </a:endParaRPr>
          </a:p>
        </p:txBody>
      </p:sp>
      <p:sp>
        <p:nvSpPr>
          <p:cNvPr id="5" name="Rectangle 2"/>
          <p:cNvSpPr>
            <a:spLocks noGrp="1" noChangeArrowheads="1"/>
          </p:cNvSpPr>
          <p:nvPr>
            <p:ph type="title"/>
          </p:nvPr>
        </p:nvSpPr>
        <p:spPr bwMode="auto">
          <a:xfrm>
            <a:off x="1203960" y="424279"/>
            <a:ext cx="9784080" cy="1143264"/>
          </a:xfrm>
          <a:solidFill>
            <a:schemeClr val="bg2">
              <a:lumMod val="75000"/>
            </a:schemeClr>
          </a:solidFill>
        </p:spPr>
        <p:txBody>
          <a:bodyPr vert="horz" wrap="square" lIns="91440" tIns="45720" rIns="91440" bIns="45720" numCol="1" anchor="t" anchorCtr="0" compatLnSpc="1">
            <a:prstTxWarp prst="textNoShape">
              <a:avLst/>
            </a:prstTxWarp>
            <a:normAutofit fontScale="90000"/>
          </a:bodyPr>
          <a:lstStyle/>
          <a:p>
            <a:pPr algn="ctr"/>
            <a:br>
              <a:rPr lang="en-GB" altLang="en-US" b="1" dirty="0">
                <a:solidFill>
                  <a:schemeClr val="tx1"/>
                </a:solidFill>
                <a:ea typeface="ＭＳ Ｐゴシック" panose="020B0600070205080204" pitchFamily="34" charset="-128"/>
              </a:rPr>
            </a:br>
            <a:r>
              <a:rPr lang="en-GB" altLang="en-US" b="1" dirty="0">
                <a:solidFill>
                  <a:schemeClr val="tx1"/>
                </a:solidFill>
                <a:ea typeface="ＭＳ Ｐゴシック" panose="020B0600070205080204" pitchFamily="34" charset="-128"/>
              </a:rPr>
              <a:t>Party constituents &amp; alignment</a:t>
            </a:r>
            <a:br>
              <a:rPr lang="en-GB" altLang="en-US" b="1" dirty="0">
                <a:solidFill>
                  <a:schemeClr val="tx1"/>
                </a:solidFill>
                <a:ea typeface="ＭＳ Ｐゴシック" panose="020B0600070205080204" pitchFamily="34" charset="-128"/>
              </a:rPr>
            </a:br>
            <a:endParaRPr lang="en-US" altLang="en-US" b="1" dirty="0">
              <a:solidFill>
                <a:schemeClr val="tx1"/>
              </a:solidFill>
              <a:ea typeface="ＭＳ Ｐゴシック" panose="020B0600070205080204" pitchFamily="34" charset="-128"/>
            </a:endParaRPr>
          </a:p>
        </p:txBody>
      </p:sp>
      <p:sp>
        <p:nvSpPr>
          <p:cNvPr id="7" name="TextBox 6">
            <a:extLst>
              <a:ext uri="{FF2B5EF4-FFF2-40B4-BE49-F238E27FC236}">
                <a16:creationId xmlns:a16="http://schemas.microsoft.com/office/drawing/2014/main" id="{4D50DC64-9044-4D6C-BFEA-416B35E883B3}"/>
              </a:ext>
            </a:extLst>
          </p:cNvPr>
          <p:cNvSpPr txBox="1"/>
          <p:nvPr/>
        </p:nvSpPr>
        <p:spPr>
          <a:xfrm>
            <a:off x="2266504" y="6642556"/>
            <a:ext cx="6113928" cy="215444"/>
          </a:xfrm>
          <a:prstGeom prst="rect">
            <a:avLst/>
          </a:prstGeom>
          <a:noFill/>
        </p:spPr>
        <p:txBody>
          <a:bodyPr wrap="square">
            <a:spAutoFit/>
          </a:bodyPr>
          <a:lstStyle/>
          <a:p>
            <a:pPr algn="r"/>
            <a:r>
              <a:rPr lang="en-US" sz="800" dirty="0"/>
              <a:t>https://www.pewresearch.org/politics/2016/09/13/1-the-changing-composition-of-the-political-parties/1_1-6/</a:t>
            </a:r>
          </a:p>
        </p:txBody>
      </p:sp>
      <p:sp>
        <p:nvSpPr>
          <p:cNvPr id="11" name="TextBox 10">
            <a:extLst>
              <a:ext uri="{FF2B5EF4-FFF2-40B4-BE49-F238E27FC236}">
                <a16:creationId xmlns:a16="http://schemas.microsoft.com/office/drawing/2014/main" id="{81D8666B-0CFF-46F2-B3F3-CDCD87E638A0}"/>
              </a:ext>
            </a:extLst>
          </p:cNvPr>
          <p:cNvSpPr txBox="1"/>
          <p:nvPr/>
        </p:nvSpPr>
        <p:spPr>
          <a:xfrm>
            <a:off x="0" y="6642556"/>
            <a:ext cx="6165542" cy="215444"/>
          </a:xfrm>
          <a:prstGeom prst="rect">
            <a:avLst/>
          </a:prstGeom>
          <a:noFill/>
        </p:spPr>
        <p:txBody>
          <a:bodyPr wrap="square">
            <a:spAutoFit/>
          </a:bodyPr>
          <a:lstStyle/>
          <a:p>
            <a:r>
              <a:rPr lang="en-US" sz="800" dirty="0"/>
              <a:t>https://stanfordmag.org/contents/what-happened-to-the-party-of-lincoln</a:t>
            </a:r>
          </a:p>
        </p:txBody>
      </p:sp>
      <p:sp>
        <p:nvSpPr>
          <p:cNvPr id="13" name="TextBox 12">
            <a:extLst>
              <a:ext uri="{FF2B5EF4-FFF2-40B4-BE49-F238E27FC236}">
                <a16:creationId xmlns:a16="http://schemas.microsoft.com/office/drawing/2014/main" id="{9B023682-CC62-4A85-ADBD-508411114804}"/>
              </a:ext>
            </a:extLst>
          </p:cNvPr>
          <p:cNvSpPr txBox="1"/>
          <p:nvPr/>
        </p:nvSpPr>
        <p:spPr>
          <a:xfrm>
            <a:off x="49168" y="6465061"/>
            <a:ext cx="6147786" cy="215444"/>
          </a:xfrm>
          <a:prstGeom prst="rect">
            <a:avLst/>
          </a:prstGeom>
          <a:noFill/>
        </p:spPr>
        <p:txBody>
          <a:bodyPr wrap="square">
            <a:spAutoFit/>
          </a:bodyPr>
          <a:lstStyle/>
          <a:p>
            <a:r>
              <a:rPr lang="en-US" sz="800" dirty="0"/>
              <a:t>https://www.economist.com/united-states/2016/07/28/defining-realignment</a:t>
            </a:r>
          </a:p>
        </p:txBody>
      </p:sp>
      <p:sp>
        <p:nvSpPr>
          <p:cNvPr id="16" name="TextBox 15">
            <a:extLst>
              <a:ext uri="{FF2B5EF4-FFF2-40B4-BE49-F238E27FC236}">
                <a16:creationId xmlns:a16="http://schemas.microsoft.com/office/drawing/2014/main" id="{6E1D3662-D9A6-4767-B87A-9892346F69E7}"/>
              </a:ext>
            </a:extLst>
          </p:cNvPr>
          <p:cNvSpPr txBox="1"/>
          <p:nvPr/>
        </p:nvSpPr>
        <p:spPr>
          <a:xfrm>
            <a:off x="5889670" y="6642556"/>
            <a:ext cx="6253162" cy="215444"/>
          </a:xfrm>
          <a:prstGeom prst="rect">
            <a:avLst/>
          </a:prstGeom>
          <a:noFill/>
        </p:spPr>
        <p:txBody>
          <a:bodyPr wrap="square">
            <a:spAutoFit/>
          </a:bodyPr>
          <a:lstStyle/>
          <a:p>
            <a:pPr algn="r"/>
            <a:r>
              <a:rPr lang="en-US" sz="800" dirty="0"/>
              <a:t>https://janda.org/c24/Readings/Dalton/Dalton.htm</a:t>
            </a:r>
          </a:p>
        </p:txBody>
      </p:sp>
      <p:pic>
        <p:nvPicPr>
          <p:cNvPr id="14" name="Picture 13">
            <a:extLst>
              <a:ext uri="{FF2B5EF4-FFF2-40B4-BE49-F238E27FC236}">
                <a16:creationId xmlns:a16="http://schemas.microsoft.com/office/drawing/2014/main" id="{36105D34-B601-4ADA-9562-F732533CC3E8}"/>
              </a:ext>
            </a:extLst>
          </p:cNvPr>
          <p:cNvPicPr>
            <a:picLocks noChangeAspect="1"/>
          </p:cNvPicPr>
          <p:nvPr/>
        </p:nvPicPr>
        <p:blipFill>
          <a:blip r:embed="rId2"/>
          <a:stretch>
            <a:fillRect/>
          </a:stretch>
        </p:blipFill>
        <p:spPr>
          <a:xfrm>
            <a:off x="5889670" y="1857794"/>
            <a:ext cx="2900916" cy="1492109"/>
          </a:xfrm>
          <a:prstGeom prst="rect">
            <a:avLst/>
          </a:prstGeom>
          <a:solidFill>
            <a:schemeClr val="tx1"/>
          </a:solidFill>
        </p:spPr>
      </p:pic>
      <p:pic>
        <p:nvPicPr>
          <p:cNvPr id="15" name="Picture 4" descr="Median voter theorem - Wikipedia">
            <a:extLst>
              <a:ext uri="{FF2B5EF4-FFF2-40B4-BE49-F238E27FC236}">
                <a16:creationId xmlns:a16="http://schemas.microsoft.com/office/drawing/2014/main" id="{198758FC-709D-486F-9CBE-D7B439726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70" y="3447787"/>
            <a:ext cx="2900917" cy="12024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8379720-393B-4ECC-A69E-270632420573}"/>
              </a:ext>
            </a:extLst>
          </p:cNvPr>
          <p:cNvSpPr txBox="1"/>
          <p:nvPr/>
        </p:nvSpPr>
        <p:spPr>
          <a:xfrm>
            <a:off x="6044419" y="6570852"/>
            <a:ext cx="6122894" cy="215444"/>
          </a:xfrm>
          <a:prstGeom prst="rect">
            <a:avLst/>
          </a:prstGeom>
          <a:noFill/>
        </p:spPr>
        <p:txBody>
          <a:bodyPr wrap="square">
            <a:spAutoFit/>
          </a:bodyPr>
          <a:lstStyle/>
          <a:p>
            <a:pPr algn="r"/>
            <a:r>
              <a:rPr lang="en-US" sz="800" dirty="0"/>
              <a:t>https://www.chegg.com/learn/economics/introduction-to-economics/median-voter-theorem</a:t>
            </a:r>
          </a:p>
        </p:txBody>
      </p:sp>
      <p:pic>
        <p:nvPicPr>
          <p:cNvPr id="2054" name="Picture 6">
            <a:extLst>
              <a:ext uri="{FF2B5EF4-FFF2-40B4-BE49-F238E27FC236}">
                <a16:creationId xmlns:a16="http://schemas.microsoft.com/office/drawing/2014/main" id="{4804C5C2-6E04-4687-A7DA-AF1052F3DD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28753" y="1857794"/>
            <a:ext cx="3100395" cy="47684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New Deal Coalition - Franklin D. Roosevelt: A New Dealer in Hope">
            <a:extLst>
              <a:ext uri="{FF2B5EF4-FFF2-40B4-BE49-F238E27FC236}">
                <a16:creationId xmlns:a16="http://schemas.microsoft.com/office/drawing/2014/main" id="{34C9C58A-9E30-47BA-B16E-1D2E163CB3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9887" y="4721923"/>
            <a:ext cx="3300699" cy="19167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2016 presidential map">
            <a:extLst>
              <a:ext uri="{FF2B5EF4-FFF2-40B4-BE49-F238E27FC236}">
                <a16:creationId xmlns:a16="http://schemas.microsoft.com/office/drawing/2014/main" id="{DBFAC683-43EA-40B8-93E5-F5986014F2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9887" y="4666505"/>
            <a:ext cx="3300699" cy="19857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A843E36C-3C58-493B-9138-72456378AB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9669" y="1857794"/>
            <a:ext cx="2900917" cy="27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6" name="Picture 8" descr="Georgia runoff: Democrats win US Senate control after taking two seats |  News | DW | 06.01.2021">
            <a:extLst>
              <a:ext uri="{FF2B5EF4-FFF2-40B4-BE49-F238E27FC236}">
                <a16:creationId xmlns:a16="http://schemas.microsoft.com/office/drawing/2014/main" id="{9267673B-2CC8-428F-A7C3-ACB4F025F8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2030" y="1938872"/>
            <a:ext cx="2522257" cy="29730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b="1" dirty="0">
                <a:solidFill>
                  <a:schemeClr val="bg2">
                    <a:lumMod val="75000"/>
                  </a:schemeClr>
                </a:solidFill>
              </a:rPr>
              <a:t>III. U.S ELECTIONS</a:t>
            </a:r>
          </a:p>
        </p:txBody>
      </p:sp>
      <p:sp>
        <p:nvSpPr>
          <p:cNvPr id="3" name="Content Placeholder 2"/>
          <p:cNvSpPr>
            <a:spLocks noGrp="1"/>
          </p:cNvSpPr>
          <p:nvPr>
            <p:ph idx="1"/>
          </p:nvPr>
        </p:nvSpPr>
        <p:spPr>
          <a:xfrm>
            <a:off x="1" y="1792936"/>
            <a:ext cx="4718706" cy="5312714"/>
          </a:xfrm>
        </p:spPr>
        <p:txBody>
          <a:bodyPr>
            <a:normAutofit/>
          </a:bodyPr>
          <a:lstStyle/>
          <a:p>
            <a:pPr>
              <a:lnSpc>
                <a:spcPct val="100000"/>
              </a:lnSpc>
              <a:spcBef>
                <a:spcPts val="0"/>
              </a:spcBef>
              <a:spcAft>
                <a:spcPts val="0"/>
              </a:spcAft>
            </a:pPr>
            <a:r>
              <a:rPr lang="en-US" sz="2400" b="1" dirty="0">
                <a:solidFill>
                  <a:srgbClr val="FFFF00"/>
                </a:solidFill>
              </a:rPr>
              <a:t>Primary</a:t>
            </a:r>
            <a:r>
              <a:rPr lang="en-US" sz="2400" b="1" dirty="0"/>
              <a:t> Election</a:t>
            </a:r>
            <a:r>
              <a:rPr lang="en-US" sz="2400" dirty="0"/>
              <a:t>: Party nominees selected </a:t>
            </a:r>
          </a:p>
          <a:p>
            <a:pPr>
              <a:lnSpc>
                <a:spcPct val="100000"/>
              </a:lnSpc>
              <a:spcBef>
                <a:spcPts val="0"/>
              </a:spcBef>
              <a:spcAft>
                <a:spcPts val="0"/>
              </a:spcAft>
            </a:pPr>
            <a:r>
              <a:rPr lang="en-US" sz="2400" b="1" dirty="0">
                <a:solidFill>
                  <a:srgbClr val="FFFF00"/>
                </a:solidFill>
              </a:rPr>
              <a:t>General </a:t>
            </a:r>
            <a:r>
              <a:rPr lang="en-US" sz="2400" b="1" dirty="0"/>
              <a:t>Election</a:t>
            </a:r>
            <a:r>
              <a:rPr lang="en-US" sz="2400" dirty="0"/>
              <a:t>: Party nominees compete with others for office</a:t>
            </a:r>
          </a:p>
          <a:p>
            <a:pPr>
              <a:lnSpc>
                <a:spcPct val="100000"/>
              </a:lnSpc>
              <a:spcBef>
                <a:spcPts val="0"/>
              </a:spcBef>
              <a:spcAft>
                <a:spcPts val="0"/>
              </a:spcAft>
            </a:pPr>
            <a:endParaRPr lang="en-US" sz="800" b="1" dirty="0"/>
          </a:p>
          <a:p>
            <a:pPr>
              <a:lnSpc>
                <a:spcPct val="100000"/>
              </a:lnSpc>
              <a:spcBef>
                <a:spcPts val="0"/>
              </a:spcBef>
              <a:spcAft>
                <a:spcPts val="0"/>
              </a:spcAft>
            </a:pPr>
            <a:r>
              <a:rPr lang="en-US" sz="2400" b="1" dirty="0"/>
              <a:t>FEDERAL</a:t>
            </a:r>
          </a:p>
          <a:p>
            <a:pPr lvl="1">
              <a:lnSpc>
                <a:spcPct val="100000"/>
              </a:lnSpc>
              <a:spcBef>
                <a:spcPts val="0"/>
              </a:spcBef>
              <a:spcAft>
                <a:spcPts val="0"/>
              </a:spcAft>
            </a:pPr>
            <a:r>
              <a:rPr lang="en-US" b="1" dirty="0"/>
              <a:t>Congressional</a:t>
            </a:r>
          </a:p>
          <a:p>
            <a:pPr lvl="2">
              <a:lnSpc>
                <a:spcPct val="100000"/>
              </a:lnSpc>
              <a:spcBef>
                <a:spcPts val="0"/>
              </a:spcBef>
              <a:spcAft>
                <a:spcPts val="0"/>
              </a:spcAft>
            </a:pPr>
            <a:r>
              <a:rPr lang="en-US" b="1" dirty="0"/>
              <a:t>House of Representatives </a:t>
            </a:r>
            <a:r>
              <a:rPr lang="en-US" dirty="0"/>
              <a:t>every 2 years</a:t>
            </a:r>
          </a:p>
          <a:p>
            <a:pPr lvl="3">
              <a:lnSpc>
                <a:spcPct val="100000"/>
              </a:lnSpc>
              <a:spcBef>
                <a:spcPts val="0"/>
              </a:spcBef>
              <a:spcAft>
                <a:spcPts val="0"/>
              </a:spcAft>
            </a:pPr>
            <a:r>
              <a:rPr lang="en-US" sz="1800" dirty="0"/>
              <a:t>Redistricting and gerrymandering</a:t>
            </a:r>
          </a:p>
          <a:p>
            <a:pPr lvl="2">
              <a:lnSpc>
                <a:spcPct val="100000"/>
              </a:lnSpc>
              <a:spcBef>
                <a:spcPts val="0"/>
              </a:spcBef>
              <a:spcAft>
                <a:spcPts val="0"/>
              </a:spcAft>
            </a:pPr>
            <a:r>
              <a:rPr lang="en-US" b="1" dirty="0"/>
              <a:t>Senators</a:t>
            </a:r>
            <a:r>
              <a:rPr lang="en-US" dirty="0"/>
              <a:t> every 6  years (1/3 Senate per 2 </a:t>
            </a:r>
            <a:r>
              <a:rPr lang="en-US" dirty="0" err="1"/>
              <a:t>yrs</a:t>
            </a:r>
            <a:r>
              <a:rPr lang="en-US" dirty="0"/>
              <a:t>)</a:t>
            </a:r>
          </a:p>
          <a:p>
            <a:pPr>
              <a:lnSpc>
                <a:spcPct val="100000"/>
              </a:lnSpc>
              <a:spcBef>
                <a:spcPts val="0"/>
              </a:spcBef>
              <a:spcAft>
                <a:spcPts val="0"/>
              </a:spcAft>
            </a:pPr>
            <a:r>
              <a:rPr lang="en-US" sz="1800" b="1" dirty="0"/>
              <a:t>STATE: </a:t>
            </a:r>
            <a:r>
              <a:rPr lang="en-US" sz="1800" dirty="0"/>
              <a:t>Governor, State Senate &amp; House…</a:t>
            </a:r>
          </a:p>
          <a:p>
            <a:pPr>
              <a:lnSpc>
                <a:spcPct val="100000"/>
              </a:lnSpc>
              <a:spcBef>
                <a:spcPts val="0"/>
              </a:spcBef>
              <a:spcAft>
                <a:spcPts val="0"/>
              </a:spcAft>
            </a:pPr>
            <a:r>
              <a:rPr lang="en-US" sz="1800" b="1" dirty="0"/>
              <a:t>COUNTY</a:t>
            </a:r>
            <a:r>
              <a:rPr lang="en-US" sz="1800" dirty="0"/>
              <a:t>: Commissioner, Recorder, Treasurer… </a:t>
            </a:r>
          </a:p>
          <a:p>
            <a:pPr>
              <a:lnSpc>
                <a:spcPct val="100000"/>
              </a:lnSpc>
              <a:spcBef>
                <a:spcPts val="0"/>
              </a:spcBef>
              <a:spcAft>
                <a:spcPts val="0"/>
              </a:spcAft>
            </a:pPr>
            <a:r>
              <a:rPr lang="en-US" sz="1800" b="1" dirty="0"/>
              <a:t>LOCAL</a:t>
            </a:r>
            <a:r>
              <a:rPr lang="en-US" sz="1800" dirty="0"/>
              <a:t>: Mayor, City Council, School Board…</a:t>
            </a:r>
          </a:p>
        </p:txBody>
      </p:sp>
      <p:pic>
        <p:nvPicPr>
          <p:cNvPr id="3074" name="Picture 2" descr="America has two economies—and they&amp;#39;re diverging fast">
            <a:extLst>
              <a:ext uri="{FF2B5EF4-FFF2-40B4-BE49-F238E27FC236}">
                <a16:creationId xmlns:a16="http://schemas.microsoft.com/office/drawing/2014/main" id="{2C46B1EA-C5E5-49FC-AE55-0ABD225A3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488" y="1938872"/>
            <a:ext cx="4865312" cy="29730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rom the Dayton Daily News, 2/2/2018: No deal on plans to redraw districts">
            <a:extLst>
              <a:ext uri="{FF2B5EF4-FFF2-40B4-BE49-F238E27FC236}">
                <a16:creationId xmlns:a16="http://schemas.microsoft.com/office/drawing/2014/main" id="{FC4ED98E-DD8F-4C3A-9AE6-3E62F84AF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189" y="4032155"/>
            <a:ext cx="2062112" cy="275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06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2">
                    <a:lumMod val="75000"/>
                  </a:schemeClr>
                </a:solidFill>
              </a:rPr>
              <a:t>PRESIDENTIAL ELECTIONS</a:t>
            </a:r>
          </a:p>
        </p:txBody>
      </p:sp>
      <p:sp>
        <p:nvSpPr>
          <p:cNvPr id="3" name="Content Placeholder 2"/>
          <p:cNvSpPr>
            <a:spLocks noGrp="1"/>
          </p:cNvSpPr>
          <p:nvPr>
            <p:ph idx="1"/>
          </p:nvPr>
        </p:nvSpPr>
        <p:spPr>
          <a:xfrm>
            <a:off x="86999" y="1861660"/>
            <a:ext cx="4346375" cy="4206240"/>
          </a:xfrm>
        </p:spPr>
        <p:txBody>
          <a:bodyPr>
            <a:normAutofit/>
          </a:bodyPr>
          <a:lstStyle/>
          <a:p>
            <a:r>
              <a:rPr lang="en-US" sz="2800" b="1" dirty="0"/>
              <a:t>A. Nominating Process</a:t>
            </a:r>
          </a:p>
          <a:p>
            <a:endParaRPr lang="en-US" sz="800" b="1" dirty="0"/>
          </a:p>
          <a:p>
            <a:r>
              <a:rPr lang="en-US" sz="2800" b="1" dirty="0"/>
              <a:t>B. Conventions</a:t>
            </a:r>
          </a:p>
          <a:p>
            <a:endParaRPr lang="en-US" sz="800" b="1" dirty="0"/>
          </a:p>
          <a:p>
            <a:r>
              <a:rPr lang="en-US" sz="2800" b="1" dirty="0"/>
              <a:t>C. General Election</a:t>
            </a:r>
          </a:p>
          <a:p>
            <a:endParaRPr lang="en-US" sz="800" b="1" dirty="0"/>
          </a:p>
          <a:p>
            <a:r>
              <a:rPr lang="en-US" sz="2800" b="1" dirty="0"/>
              <a:t>D. Electoral College &amp; Certification</a:t>
            </a:r>
          </a:p>
        </p:txBody>
      </p:sp>
      <p:pic>
        <p:nvPicPr>
          <p:cNvPr id="9" name="Picture 2" descr="Image result for PRESIDENTIAL NOMINA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978" y="1861660"/>
            <a:ext cx="7487031" cy="4996340"/>
          </a:xfrm>
          <a:prstGeom prst="rect">
            <a:avLst/>
          </a:prstGeom>
          <a:noFill/>
          <a:extLst>
            <a:ext uri="{909E8E84-426E-40DD-AFC4-6F175D3DCCD1}">
              <a14:hiddenFill xmlns:a14="http://schemas.microsoft.com/office/drawing/2010/main">
                <a:solidFill>
                  <a:srgbClr val="FFFFFF"/>
                </a:solidFill>
              </a14:hiddenFill>
            </a:ext>
          </a:extLst>
        </p:spPr>
      </p:pic>
      <p:sp>
        <p:nvSpPr>
          <p:cNvPr id="4" name="Frame 3"/>
          <p:cNvSpPr/>
          <p:nvPr/>
        </p:nvSpPr>
        <p:spPr>
          <a:xfrm>
            <a:off x="7758627" y="2414726"/>
            <a:ext cx="4229382" cy="2459116"/>
          </a:xfrm>
          <a:prstGeom prst="frame">
            <a:avLst>
              <a:gd name="adj1" fmla="val 374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4433374" y="3629192"/>
            <a:ext cx="3663061" cy="3228808"/>
          </a:xfrm>
          <a:prstGeom prst="frame">
            <a:avLst>
              <a:gd name="adj1" fmla="val 286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5663953" y="4739780"/>
            <a:ext cx="6324056" cy="2118220"/>
          </a:xfrm>
          <a:prstGeom prst="frame">
            <a:avLst>
              <a:gd name="adj1" fmla="val 406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773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1095</TotalTime>
  <Words>930</Words>
  <Application>Microsoft Macintosh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vt:lpstr>
      <vt:lpstr>Banded</vt:lpstr>
      <vt:lpstr>Pls 2000 power &amp; politics dr. shannon</vt:lpstr>
      <vt:lpstr>Parties &amp; elections</vt:lpstr>
      <vt:lpstr>i. Elections &amp; Electoral systems</vt:lpstr>
      <vt:lpstr>II. PARTIES &amp; PARTY SYSTEMS</vt:lpstr>
      <vt:lpstr>II. PARTIES &amp; PARTY SYSTEMS</vt:lpstr>
      <vt:lpstr> Political parties </vt:lpstr>
      <vt:lpstr> Party constituents &amp; alignment </vt:lpstr>
      <vt:lpstr>III. U.S ELECTIONS</vt:lpstr>
      <vt:lpstr>PRESIDENTIAL ELECTIONS</vt:lpstr>
      <vt:lpstr>a. nominating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Yeoh, Alex</cp:lastModifiedBy>
  <cp:revision>98</cp:revision>
  <dcterms:created xsi:type="dcterms:W3CDTF">2016-04-05T20:20:23Z</dcterms:created>
  <dcterms:modified xsi:type="dcterms:W3CDTF">2021-11-04T15:51:28Z</dcterms:modified>
</cp:coreProperties>
</file>