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57" r:id="rId3"/>
    <p:sldId id="319" r:id="rId4"/>
    <p:sldId id="374" r:id="rId5"/>
    <p:sldId id="35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351C0-FFF7-48B3-9BF2-724B0845F8C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3F5DB-CB26-49C7-A61D-645A25882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15E28C-3C31-4F85-AD2B-0E7EDB828D7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iddleeasteye.net/news/egypt-accused-using-terrorism-lists-political-tool-opposition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Pls</a:t>
            </a:r>
            <a:r>
              <a:rPr lang="en-US" sz="4400" dirty="0"/>
              <a:t> 2000</a:t>
            </a:r>
            <a:br>
              <a:rPr lang="en-US" sz="4400" dirty="0"/>
            </a:br>
            <a:r>
              <a:rPr lang="en-US" sz="4400" dirty="0"/>
              <a:t>power &amp; politics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541" y="4180807"/>
            <a:ext cx="9144000" cy="1309255"/>
          </a:xfrm>
        </p:spPr>
        <p:txBody>
          <a:bodyPr/>
          <a:lstStyle/>
          <a:p>
            <a:r>
              <a:rPr lang="en-US" sz="3200" b="1" dirty="0"/>
              <a:t>BEYOND NORMAL POLITICS: </a:t>
            </a:r>
          </a:p>
          <a:p>
            <a:r>
              <a:rPr lang="en-US" dirty="0"/>
              <a:t>Violent Non-State Actors, Terrorism and Insurgency</a:t>
            </a:r>
          </a:p>
        </p:txBody>
      </p:sp>
    </p:spTree>
    <p:extLst>
      <p:ext uri="{BB962C8B-B14F-4D97-AF65-F5344CB8AC3E}">
        <p14:creationId xmlns:p14="http://schemas.microsoft.com/office/powerpoint/2010/main" val="32664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32F5C9B0-762F-4360-9D2C-56EACB067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942" y="1899820"/>
            <a:ext cx="11721242" cy="472957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AutoNum type="romanUcPeriod"/>
              <a:defRPr/>
            </a:pPr>
            <a:r>
              <a:rPr lang="en-US" sz="2800" b="1" dirty="0"/>
              <a:t>DEFINING TERRORISM</a:t>
            </a:r>
          </a:p>
          <a:p>
            <a:pPr marL="571500" indent="-571500">
              <a:buFont typeface="Wingdings" panose="05000000000000000000" pitchFamily="2" charset="2"/>
              <a:buAutoNum type="romanUcPeriod"/>
              <a:defRPr/>
            </a:pPr>
            <a:r>
              <a:rPr lang="en-US" sz="2800" b="1" dirty="0"/>
              <a:t>BEYOND NORMAL POLITICS: INSURGENCY, TERRORISM &amp; GUERRILLA WAR</a:t>
            </a:r>
          </a:p>
          <a:p>
            <a:pPr marL="400050" lvl="1" indent="0">
              <a:buNone/>
              <a:defRPr/>
            </a:pPr>
            <a:endParaRPr lang="en-US" sz="900" dirty="0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FF00"/>
                </a:solidFill>
              </a:rPr>
              <a:t>  </a:t>
            </a:r>
            <a:r>
              <a:rPr lang="en-US" sz="2400" b="1" u="sng" dirty="0">
                <a:solidFill>
                  <a:srgbClr val="FFFF00"/>
                </a:solidFill>
              </a:rPr>
              <a:t>Terms To Know</a:t>
            </a:r>
            <a:endParaRPr lang="en-US" sz="800" b="1" u="sng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dirty="0"/>
              <a:t>In-group Perpetrator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dirty="0"/>
              <a:t>Terrorism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dirty="0"/>
              <a:t>Domestic Terrorism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dirty="0"/>
              <a:t>Guerrilla warfare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dirty="0"/>
              <a:t>Insurgency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dirty="0"/>
              <a:t>VNSA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dirty="0"/>
              <a:t>		</a:t>
            </a:r>
          </a:p>
          <a:p>
            <a:pPr marL="0" indent="0">
              <a:buNone/>
              <a:defRPr/>
            </a:pPr>
            <a:endParaRPr lang="en-US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7B252E-D90E-4606-937C-62E84E13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820" y="674364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BEYOND NORMAL POLITICS: </a:t>
            </a:r>
          </a:p>
          <a:p>
            <a:pPr algn="ctr"/>
            <a:r>
              <a:rPr lang="en-US" dirty="0"/>
              <a:t>Violent Non-State Actors, Terrorism and Insurgency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515D867-4FDC-482B-9369-F9F0F2849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745" y="611069"/>
            <a:ext cx="9014509" cy="8382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</a:rPr>
              <a:t>I. THE POLITICS OF DEFINING TERRORISM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BEE5F206-6467-4012-9AF2-E33B38FE59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9099" y="1874708"/>
            <a:ext cx="6607367" cy="498329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/>
              <a:t>Definition: Scientific or Political</a:t>
            </a:r>
            <a:r>
              <a:rPr lang="en-US" sz="2400" dirty="0"/>
              <a:t>?</a:t>
            </a:r>
          </a:p>
          <a:p>
            <a:pPr lvl="1">
              <a:defRPr/>
            </a:pPr>
            <a:r>
              <a:rPr lang="en-US" b="1" dirty="0"/>
              <a:t>Terrorists v. Freedom Fighters</a:t>
            </a:r>
          </a:p>
          <a:p>
            <a:pPr lvl="2">
              <a:defRPr/>
            </a:pPr>
            <a:r>
              <a:rPr lang="en-US" sz="2000" i="1" dirty="0"/>
              <a:t>“All bona fide liberation movements are decried as terrorists by regimes against which the struggles are directed” </a:t>
            </a:r>
          </a:p>
          <a:p>
            <a:pPr lvl="2">
              <a:defRPr/>
            </a:pPr>
            <a:r>
              <a:rPr lang="en-US" sz="2000" i="1" dirty="0"/>
              <a:t>“the terrorist of yesterday is the hero of today”</a:t>
            </a:r>
            <a:r>
              <a:rPr lang="en-US" sz="2000" dirty="0">
                <a:effectLst/>
              </a:rPr>
              <a:t>  </a:t>
            </a:r>
          </a:p>
          <a:p>
            <a:pPr lvl="1">
              <a:defRPr/>
            </a:pPr>
            <a:endParaRPr lang="en-US" sz="800" b="1" dirty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b="1" dirty="0">
                <a:solidFill>
                  <a:srgbClr val="FFFF00"/>
                </a:solidFill>
              </a:rPr>
              <a:t>In-group perpetrators</a:t>
            </a:r>
            <a:r>
              <a:rPr lang="en-US" dirty="0"/>
              <a:t>: A bias in seeing those of your identity “in-group” in favorable terms – </a:t>
            </a:r>
            <a:r>
              <a:rPr lang="en-US" dirty="0" err="1"/>
              <a:t>ie</a:t>
            </a:r>
            <a:r>
              <a:rPr lang="en-US" dirty="0"/>
              <a:t>. those who do violence as patriot or freedom fighter – or as individually to blame (e.g. mentally ill) out of a “desire to distance your group from nasty behavior, to protect your cherished identity”</a:t>
            </a:r>
          </a:p>
          <a:p>
            <a:pPr lvl="2">
              <a:defRPr/>
            </a:pPr>
            <a:r>
              <a:rPr lang="en-US" dirty="0"/>
              <a:t>Mental illness: if people are not in control of their faculties, they—and the group you both belong to—bear less culpability for their actions” </a:t>
            </a:r>
          </a:p>
          <a:p>
            <a:pPr lvl="2">
              <a:defRPr/>
            </a:pPr>
            <a:r>
              <a:rPr lang="en-US" dirty="0"/>
              <a:t>If someone from a different group commits the same action, observer is more likely to attribute violence to terrorism.</a:t>
            </a:r>
          </a:p>
        </p:txBody>
      </p:sp>
      <p:sp>
        <p:nvSpPr>
          <p:cNvPr id="8199" name="Rectangle 1">
            <a:extLst>
              <a:ext uri="{FF2B5EF4-FFF2-40B4-BE49-F238E27FC236}">
                <a16:creationId xmlns:a16="http://schemas.microsoft.com/office/drawing/2014/main" id="{98DDC69B-4AFD-4022-8407-2B1CE330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665913"/>
            <a:ext cx="457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hlinkClick r:id="rId2"/>
              </a:rPr>
              <a:t>https://www.middleeasteye.net/news/egypt-accused-using-terrorism-lists-political-tool-opposition</a:t>
            </a:r>
            <a:endParaRPr lang="en-US" altLang="en-US" sz="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0C7AF3-DED6-4BDD-9B68-9F1485D75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247" y="4061682"/>
            <a:ext cx="3267740" cy="173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8CE72042-F14E-42F8-9969-A6095F4EB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466" y="1862029"/>
            <a:ext cx="4627563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7891568-28F6-4CCD-93E2-51ABB3C7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66" y="4061683"/>
            <a:ext cx="2257731" cy="174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1368EB6-D4D9-4C0B-9E25-060BD357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66" y="4061682"/>
            <a:ext cx="2834936" cy="17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4BB79-48D3-407D-A922-1B0720E2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64388"/>
            <a:ext cx="8754851" cy="49119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FFFF00"/>
                </a:solidFill>
              </a:rPr>
              <a:t>VNSA</a:t>
            </a:r>
            <a:r>
              <a:rPr lang="en-US" altLang="en-US" sz="2400" dirty="0"/>
              <a:t>s:</a:t>
            </a:r>
            <a:r>
              <a:rPr lang="en-US" altLang="en-US" sz="2000" dirty="0"/>
              <a:t> Individuals or Societal groups that resort to violence to meet goals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/>
              <a:t>Criminal Organizations &amp; Gangs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/>
              <a:t>Warlords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/>
              <a:t>Militias &amp; Paramilitary Forces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/>
              <a:t>Mass Shooters: Political and Not</a:t>
            </a:r>
          </a:p>
          <a:p>
            <a:pPr lvl="1">
              <a:defRPr/>
            </a:pPr>
            <a:endParaRPr lang="en-US" altLang="en-US" sz="1600" b="1" dirty="0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b="1" u="sng" dirty="0"/>
              <a:t>Political Violence: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FFFF00"/>
                </a:solidFill>
              </a:rPr>
              <a:t>Insurgency</a:t>
            </a:r>
            <a:r>
              <a:rPr lang="en-US" altLang="en-US" sz="1600" dirty="0"/>
              <a:t>: “an organized resistance movement that uses subversion, sabotage, and armed conflict to achieve aims.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b="1" dirty="0">
                <a:solidFill>
                  <a:srgbClr val="FFFF00"/>
                </a:solidFill>
              </a:rPr>
              <a:t>Guerrilla War</a:t>
            </a:r>
            <a:r>
              <a:rPr lang="en-US" altLang="en-US" sz="1600" dirty="0"/>
              <a:t>: the overt military aspect of insurgencies; </a:t>
            </a:r>
            <a:r>
              <a:rPr lang="en-US" sz="1600" dirty="0"/>
              <a:t>the political use of force against military targets to overthrow government, expel occupation, or achieve independence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FFFF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Terrorism</a:t>
            </a:r>
            <a:r>
              <a:rPr lang="en-US" alt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/>
              <a:t>“premeditated, politically motivated violence perpetrated against non-combatant targets by subnational groups or clandestine agents” (DoS)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Domestic Terrorism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(FBI/DHS): activities within the territorial jurisdiction of the US        involving acts dangerous to human life that are a violation of the criminal laws of the US, appearing to be intended to intimidate or coerce a civilian population and influence the conduct or policy of government by intimidation or coercion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DCD1128-202C-43A6-8448-7CF57271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92" y="2340086"/>
            <a:ext cx="3367261" cy="144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0B72FA-C03D-4D1C-A656-C9FAEF7B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445" y="681955"/>
            <a:ext cx="8780467" cy="6858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200" b="1" dirty="0" err="1">
                <a:solidFill>
                  <a:schemeClr val="bg1"/>
                </a:solidFill>
              </a:rPr>
              <a:t>iI</a:t>
            </a:r>
            <a:r>
              <a:rPr lang="en-US" sz="3200" b="1" dirty="0">
                <a:solidFill>
                  <a:schemeClr val="bg1"/>
                </a:solidFill>
              </a:rPr>
              <a:t>. BEYOND NORMAL POLITICS: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Insurgency, TERRORISM &amp; guerrilla war</a:t>
            </a:r>
          </a:p>
        </p:txBody>
      </p:sp>
      <p:pic>
        <p:nvPicPr>
          <p:cNvPr id="19460" name="Picture 11">
            <a:extLst>
              <a:ext uri="{FF2B5EF4-FFF2-40B4-BE49-F238E27FC236}">
                <a16:creationId xmlns:a16="http://schemas.microsoft.com/office/drawing/2014/main" id="{136BA8C7-1F48-4C57-A14E-FB42C89E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92" y="2322506"/>
            <a:ext cx="3367261" cy="168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Arrow: Up 4">
            <a:extLst>
              <a:ext uri="{FF2B5EF4-FFF2-40B4-BE49-F238E27FC236}">
                <a16:creationId xmlns:a16="http://schemas.microsoft.com/office/drawing/2014/main" id="{E6EC74C0-292B-4F4D-840A-CF81B5C1F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627" y="2856616"/>
            <a:ext cx="184027" cy="833048"/>
          </a:xfrm>
          <a:prstGeom prst="upArrow">
            <a:avLst>
              <a:gd name="adj1" fmla="val 50000"/>
              <a:gd name="adj2" fmla="val 49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462" name="Arrow: Up 15">
            <a:extLst>
              <a:ext uri="{FF2B5EF4-FFF2-40B4-BE49-F238E27FC236}">
                <a16:creationId xmlns:a16="http://schemas.microsoft.com/office/drawing/2014/main" id="{EAD26029-0474-45BB-9029-2FED0F0F66D0}"/>
              </a:ext>
            </a:extLst>
          </p:cNvPr>
          <p:cNvSpPr>
            <a:spLocks noChangeArrowheads="1"/>
          </p:cNvSpPr>
          <p:nvPr/>
        </p:nvSpPr>
        <p:spPr bwMode="auto">
          <a:xfrm rot="3655171">
            <a:off x="5629531" y="2438638"/>
            <a:ext cx="205911" cy="1653455"/>
          </a:xfrm>
          <a:prstGeom prst="up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A8D3F04-572B-44E4-8EA3-7D1892A40B14}"/>
              </a:ext>
            </a:extLst>
          </p:cNvPr>
          <p:cNvSpPr/>
          <p:nvPr/>
        </p:nvSpPr>
        <p:spPr bwMode="auto">
          <a:xfrm>
            <a:off x="4103192" y="3533312"/>
            <a:ext cx="3367261" cy="476199"/>
          </a:xfrm>
          <a:prstGeom prst="frame">
            <a:avLst>
              <a:gd name="adj1" fmla="val 19241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43DBDD-2614-4333-A35C-C648550E0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718" y="1968839"/>
            <a:ext cx="3367261" cy="461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4C9F2A07-F1BA-4B6E-97A1-73060313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850" y="4074507"/>
            <a:ext cx="2173561" cy="248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2C7A12-FE04-40F0-BABD-8C686904E061}"/>
              </a:ext>
            </a:extLst>
          </p:cNvPr>
          <p:cNvSpPr txBox="1"/>
          <p:nvPr/>
        </p:nvSpPr>
        <p:spPr>
          <a:xfrm>
            <a:off x="7285332" y="6668611"/>
            <a:ext cx="63289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https://www.fbi.gov/file-repository/fbi-dhs-domestic-terrorism-definitions-terminology-methodology.pdf/view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3CC3B77-E8EC-4F41-A187-12BB04C8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578" y="1929780"/>
            <a:ext cx="3485871" cy="2195200"/>
          </a:xfrm>
          <a:prstGeom prst="rect">
            <a:avLst/>
          </a:prstGeom>
        </p:spPr>
      </p:pic>
      <p:sp>
        <p:nvSpPr>
          <p:cNvPr id="13315" name="Title 1">
            <a:extLst>
              <a:ext uri="{FF2B5EF4-FFF2-40B4-BE49-F238E27FC236}">
                <a16:creationId xmlns:a16="http://schemas.microsoft.com/office/drawing/2014/main" id="{FC53D4F1-1844-4A62-B0BA-8CB482608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tx1"/>
                </a:solidFill>
              </a:rPr>
              <a:t>Protest, RIOT </a:t>
            </a:r>
            <a:r>
              <a:rPr lang="en-US" altLang="en-US" sz="1600" b="1" i="1" dirty="0">
                <a:solidFill>
                  <a:schemeClr val="tx1"/>
                </a:solidFill>
              </a:rPr>
              <a:t>OR 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SEDITIOUS CONSPIRACY OF INSURRECTION?</a:t>
            </a:r>
            <a:br>
              <a:rPr lang="en-US" altLang="en-US" sz="2800" dirty="0"/>
            </a:br>
            <a:endParaRPr lang="en-US" altLang="en-US" sz="1000" i="1" dirty="0"/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17DA460C-DDB0-48F7-A5CC-6DFBE6030D4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97655" y="1887094"/>
            <a:ext cx="3891969" cy="484632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 b="1" dirty="0"/>
              <a:t>January 6</a:t>
            </a:r>
            <a:r>
              <a:rPr lang="en-US" sz="2000" dirty="0"/>
              <a:t>: 570 arrests of alleged participants, with 170 assault charges</a:t>
            </a:r>
          </a:p>
          <a:p>
            <a:pPr lvl="1">
              <a:defRPr/>
            </a:pPr>
            <a:r>
              <a:rPr lang="en-US" sz="1800" dirty="0"/>
              <a:t>Scant evidence that the Capitol assault  was the result of an organized plot to overturn the presidential election result, according to four current and former law enforcement officials.</a:t>
            </a:r>
          </a:p>
          <a:p>
            <a:pPr lvl="1">
              <a:defRPr/>
            </a:pPr>
            <a:r>
              <a:rPr lang="en-US" sz="1800" dirty="0"/>
              <a:t>FBI at this point believes the violence was not centrally coordinated by far right groups or supporters of President Trump </a:t>
            </a:r>
          </a:p>
          <a:p>
            <a:pPr lvl="3">
              <a:defRPr/>
            </a:pPr>
            <a:r>
              <a:rPr lang="en-US" altLang="en-US" sz="1800" b="1" dirty="0"/>
              <a:t>Stop the Steal, </a:t>
            </a:r>
            <a:r>
              <a:rPr lang="en-US" altLang="en-US" sz="1800" b="1" dirty="0">
                <a:solidFill>
                  <a:srgbClr val="FFFF00"/>
                </a:solidFill>
              </a:rPr>
              <a:t>Proud Boys</a:t>
            </a:r>
            <a:r>
              <a:rPr lang="en-US" altLang="en-US" sz="1800" b="1" dirty="0"/>
              <a:t>, </a:t>
            </a:r>
            <a:r>
              <a:rPr lang="en-US" altLang="en-US" sz="1800" b="1" dirty="0">
                <a:solidFill>
                  <a:srgbClr val="FFFF00"/>
                </a:solidFill>
              </a:rPr>
              <a:t>Oath Keepers </a:t>
            </a:r>
            <a:r>
              <a:rPr lang="en-US" altLang="en-US" sz="1800" dirty="0"/>
              <a:t>plans to break in but not coordinated effort to prevent or overturn election certification</a:t>
            </a:r>
            <a:endParaRPr lang="en-US" altLang="en-US" sz="2000" dirty="0"/>
          </a:p>
          <a:p>
            <a:pPr>
              <a:defRPr/>
            </a:pPr>
            <a:endParaRPr lang="en-US" alt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F49E-6939-468D-8ABB-8B45CD300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3640" y="1895649"/>
            <a:ext cx="4303076" cy="4665633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effectLst/>
                <a:latin typeface="Helvetica Neue"/>
              </a:rPr>
              <a:t>Summer 2020</a:t>
            </a:r>
          </a:p>
          <a:p>
            <a:pPr lvl="1"/>
            <a:r>
              <a:rPr lang="en-US" b="1" dirty="0">
                <a:solidFill>
                  <a:srgbClr val="FFFF00"/>
                </a:solidFill>
                <a:latin typeface="Helvetica Neue"/>
              </a:rPr>
              <a:t>BLM</a:t>
            </a:r>
            <a:r>
              <a:rPr lang="en-US" dirty="0">
                <a:latin typeface="Helvetica Neue"/>
              </a:rPr>
              <a:t>: </a:t>
            </a:r>
            <a:r>
              <a:rPr lang="en-US" b="0" dirty="0">
                <a:effectLst/>
                <a:latin typeface="MiloTE"/>
              </a:rPr>
              <a:t>a movement against police violence and racism, with more than 40 chapters in four countries.</a:t>
            </a:r>
          </a:p>
          <a:p>
            <a:pPr lvl="1"/>
            <a:r>
              <a:rPr lang="en-US" b="1" i="0" dirty="0">
                <a:solidFill>
                  <a:srgbClr val="FFFF00"/>
                </a:solidFill>
                <a:effectLst/>
                <a:latin typeface="Helvetica Neue"/>
              </a:rPr>
              <a:t>Antifa</a:t>
            </a:r>
            <a:r>
              <a:rPr lang="en-US" b="0" i="0" dirty="0">
                <a:effectLst/>
                <a:latin typeface="Helvetica Neue"/>
              </a:rPr>
              <a:t> (anti-fascist</a:t>
            </a:r>
            <a:r>
              <a:rPr lang="en-US" dirty="0">
                <a:latin typeface="Helvetica Neue"/>
              </a:rPr>
              <a:t>):</a:t>
            </a:r>
            <a:r>
              <a:rPr lang="en-US" b="0" i="0" dirty="0">
                <a:effectLst/>
                <a:latin typeface="Helvetica Neue"/>
              </a:rPr>
              <a:t> a loose collection of individuals and groups who oppose far right-wing movements, but lack any clear leadership structure</a:t>
            </a:r>
          </a:p>
          <a:p>
            <a:pPr lvl="2"/>
            <a:r>
              <a:rPr lang="en-US" b="0" i="0" dirty="0">
                <a:effectLst/>
                <a:latin typeface="Helvetica Neue"/>
              </a:rPr>
              <a:t>Trump AG Barr described violence being "instigated and carried out by antifa" as "domestic terrorism.“</a:t>
            </a:r>
          </a:p>
          <a:p>
            <a:pPr lvl="2"/>
            <a:r>
              <a:rPr lang="en-US" dirty="0">
                <a:latin typeface="Helvetica Neue"/>
              </a:rPr>
              <a:t>Internal DHS assessment of mostly opportunist political violence, not coordinated outside attacks</a:t>
            </a:r>
            <a:endParaRPr lang="en-US" b="0" i="0" dirty="0"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8" name="Picture 2" descr="A photo of a mob of rioters clashing with police in front of the US Capitol on January 6, 2020">
            <a:extLst>
              <a:ext uri="{FF2B5EF4-FFF2-40B4-BE49-F238E27FC236}">
                <a16:creationId xmlns:a16="http://schemas.microsoft.com/office/drawing/2014/main" id="{4ABA43A5-7233-4A9A-A543-E4C0B100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78" y="4174694"/>
            <a:ext cx="3490672" cy="232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22317-49D7-4F4A-B7C2-758227A24D3B}"/>
              </a:ext>
            </a:extLst>
          </p:cNvPr>
          <p:cNvSpPr txBox="1"/>
          <p:nvPr/>
        </p:nvSpPr>
        <p:spPr>
          <a:xfrm>
            <a:off x="3638154" y="6625692"/>
            <a:ext cx="60945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https://www.reuters.com/world/us/exclusive-fbi-finds-scant-evidence-us-capitol-attack-was-coordinated-sources-2021-08-20/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EEF8F-74AF-4FF4-93CA-1DF24C00AAC1}"/>
              </a:ext>
            </a:extLst>
          </p:cNvPr>
          <p:cNvSpPr txBox="1"/>
          <p:nvPr/>
        </p:nvSpPr>
        <p:spPr>
          <a:xfrm>
            <a:off x="6060236" y="6547207"/>
            <a:ext cx="61264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https://www.adl.org/resources/reports/adl-debunk-disinformation-and-the-blm-protests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551FE-57AB-468E-8002-BDC1947A617F}"/>
              </a:ext>
            </a:extLst>
          </p:cNvPr>
          <p:cNvSpPr txBox="1"/>
          <p:nvPr/>
        </p:nvSpPr>
        <p:spPr>
          <a:xfrm>
            <a:off x="97655" y="6565049"/>
            <a:ext cx="61264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https://www.csis.org/analysis/war-comes-home-evolution-domestic-terrorism-united-states</a:t>
            </a:r>
          </a:p>
        </p:txBody>
      </p:sp>
      <p:pic>
        <p:nvPicPr>
          <p:cNvPr id="1028" name="Picture 4" descr="Demonstrations &amp;amp; Political Violence in America: New Data for Summer 2020 |  ACLED">
            <a:extLst>
              <a:ext uri="{FF2B5EF4-FFF2-40B4-BE49-F238E27FC236}">
                <a16:creationId xmlns:a16="http://schemas.microsoft.com/office/drawing/2014/main" id="{F13D8A40-6DFC-4091-AA68-79C780D1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77" y="1876577"/>
            <a:ext cx="3485871" cy="24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1708C5-2498-4323-8E53-69BB4A30BFF8}"/>
              </a:ext>
            </a:extLst>
          </p:cNvPr>
          <p:cNvSpPr txBox="1"/>
          <p:nvPr/>
        </p:nvSpPr>
        <p:spPr>
          <a:xfrm>
            <a:off x="6023030" y="6395087"/>
            <a:ext cx="61264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https://www.newsweek.com/antifa-george-floyd-protests-minneapolis-1509219</a:t>
            </a:r>
          </a:p>
        </p:txBody>
      </p:sp>
      <p:pic>
        <p:nvPicPr>
          <p:cNvPr id="1030" name="Picture 6" descr="Demonstrations &amp;amp; Political Violence in America: New Data for Summer 2020 |  ACLED">
            <a:extLst>
              <a:ext uri="{FF2B5EF4-FFF2-40B4-BE49-F238E27FC236}">
                <a16:creationId xmlns:a16="http://schemas.microsoft.com/office/drawing/2014/main" id="{9E1686E9-CA87-4880-964B-05B3C9B6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17" y="3844212"/>
            <a:ext cx="3484032" cy="28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8F3EED-1A8A-4743-BFE5-A674E3BF78E1}"/>
              </a:ext>
            </a:extLst>
          </p:cNvPr>
          <p:cNvSpPr txBox="1"/>
          <p:nvPr/>
        </p:nvSpPr>
        <p:spPr>
          <a:xfrm>
            <a:off x="97655" y="6677560"/>
            <a:ext cx="61264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https://acleddata.com/2020/09/03/demonstrations-political-violence-in-america-new-data-for-summer-2020/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047311-DC84-4C28-8165-A7701282E02A}"/>
              </a:ext>
            </a:extLst>
          </p:cNvPr>
          <p:cNvSpPr txBox="1"/>
          <p:nvPr/>
        </p:nvSpPr>
        <p:spPr>
          <a:xfrm>
            <a:off x="6032973" y="6694172"/>
            <a:ext cx="61395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https://www.economist.com/open-future/2018/08/09/black-lives-matter-is-not-a-terrorist-organisation</a:t>
            </a:r>
          </a:p>
        </p:txBody>
      </p:sp>
      <p:pic>
        <p:nvPicPr>
          <p:cNvPr id="1026" name="Picture 2" descr="ISIS and al-Qaeda's Commentary on American Protests - ICCT">
            <a:extLst>
              <a:ext uri="{FF2B5EF4-FFF2-40B4-BE49-F238E27FC236}">
                <a16:creationId xmlns:a16="http://schemas.microsoft.com/office/drawing/2014/main" id="{70286DA3-21E6-43C1-922A-B9FF862E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29" y="4205267"/>
            <a:ext cx="3157948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517</TotalTime>
  <Words>664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Corbel</vt:lpstr>
      <vt:lpstr>Helvetica Neue</vt:lpstr>
      <vt:lpstr>MiloTE</vt:lpstr>
      <vt:lpstr>Tahoma</vt:lpstr>
      <vt:lpstr>Wingdings</vt:lpstr>
      <vt:lpstr>Banded</vt:lpstr>
      <vt:lpstr>Pls 2000 power &amp; politics</vt:lpstr>
      <vt:lpstr>BEYOND NORMAL POLITICS:  Violent Non-State Actors, Terrorism and Insurgency</vt:lpstr>
      <vt:lpstr>I. THE POLITICS OF DEFINING TERRORISM</vt:lpstr>
      <vt:lpstr>iI. BEYOND NORMAL POLITICS: Insurgency, TERRORISM &amp; guerrilla war</vt:lpstr>
      <vt:lpstr>Protest, RIOT OR  SEDITIOUS CONSPIRACY OF INSURRECTION?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 2000 power &amp; politics</dc:title>
  <dc:creator>Amanda Shannon</dc:creator>
  <cp:lastModifiedBy>Shannon, Vaughn</cp:lastModifiedBy>
  <cp:revision>69</cp:revision>
  <dcterms:created xsi:type="dcterms:W3CDTF">2016-04-05T20:20:23Z</dcterms:created>
  <dcterms:modified xsi:type="dcterms:W3CDTF">2021-11-03T18:45:45Z</dcterms:modified>
</cp:coreProperties>
</file>