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3" r:id="rId6"/>
    <p:sldId id="264" r:id="rId7"/>
    <p:sldId id="344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82114"/>
  </p:normalViewPr>
  <p:slideViewPr>
    <p:cSldViewPr snapToGrid="0">
      <p:cViewPr varScale="1">
        <p:scale>
          <a:sx n="88" d="100"/>
          <a:sy n="88" d="100"/>
        </p:scale>
        <p:origin x="11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8151-6754-4A3E-BA97-2C3D4148099C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A6BCF-A29F-4AA1-B73D-0DF76785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Treaty of Westphalia: a treaty that ended the 30 years war. Is seen as the birth of the modern </a:t>
            </a:r>
            <a:r>
              <a:rPr lang="en-US" dirty="0" err="1"/>
              <a:t>soverign</a:t>
            </a:r>
            <a:r>
              <a:rPr lang="en-US" dirty="0"/>
              <a:t> state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A6BCF-A29F-4AA1-B73D-0DF76785D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A6BCF-A29F-4AA1-B73D-0DF76785D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A6BCF-A29F-4AA1-B73D-0DF76785D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C861B-0A7B-43B0-BEBD-FE833B83F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05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jpe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10" Type="http://schemas.openxmlformats.org/officeDocument/2006/relationships/image" Target="../media/image30.gif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Pls 2000</a:t>
            </a:r>
            <a:br>
              <a:rPr lang="en-US" dirty="0"/>
            </a:br>
            <a:r>
              <a:rPr lang="en-US" sz="2800" dirty="0"/>
              <a:t>power &amp; politics</a:t>
            </a:r>
            <a:br>
              <a:rPr lang="en-US" sz="2800" dirty="0"/>
            </a:br>
            <a:r>
              <a:rPr lang="en-US" sz="2000" dirty="0"/>
              <a:t>DR. SHANNON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4825"/>
            <a:ext cx="9144000" cy="1309255"/>
          </a:xfrm>
        </p:spPr>
        <p:txBody>
          <a:bodyPr>
            <a:normAutofit/>
          </a:bodyPr>
          <a:lstStyle/>
          <a:p>
            <a:r>
              <a:rPr lang="en-US" sz="4000" b="1" dirty="0"/>
              <a:t>World Politics I</a:t>
            </a:r>
            <a:r>
              <a:rPr lang="en-US" sz="4000" dirty="0"/>
              <a:t>:</a:t>
            </a:r>
          </a:p>
          <a:p>
            <a:r>
              <a:rPr lang="en-US" sz="2400" b="1" dirty="0"/>
              <a:t>Sovereign States, Power and Anarchy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states, power &amp; anarchy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79"/>
            <a:ext cx="10924903" cy="458070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romanUcPeriod"/>
            </a:pPr>
            <a:r>
              <a:rPr lang="en-US" sz="3200" b="1" dirty="0"/>
              <a:t>POLITICS &amp; INTERNATIONAL POLITICS</a:t>
            </a:r>
          </a:p>
          <a:p>
            <a:pPr marL="514350" indent="-514350">
              <a:buAutoNum type="romanUcPeriod"/>
            </a:pPr>
            <a:r>
              <a:rPr lang="en-US" sz="3200" b="1" dirty="0"/>
              <a:t>RISE OF THE STATE SYSTEM</a:t>
            </a:r>
          </a:p>
          <a:p>
            <a:pPr marL="514350" indent="-514350">
              <a:buAutoNum type="romanUcPeriod"/>
            </a:pPr>
            <a:r>
              <a:rPr lang="en-US" sz="3200" b="1" dirty="0"/>
              <a:t>REALISM &amp; STATECRAFT</a:t>
            </a:r>
          </a:p>
          <a:p>
            <a:pPr marL="0" indent="0" algn="ctr">
              <a:buNone/>
            </a:pPr>
            <a:endParaRPr lang="en-US" sz="10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buNone/>
            </a:pPr>
            <a:r>
              <a:rPr lang="en-US" b="1" dirty="0"/>
              <a:t>Peace of Westphalia	Multipolarity 		Bipolarity		Unipolarity</a:t>
            </a:r>
          </a:p>
          <a:p>
            <a:pPr marL="0" indent="0">
              <a:buNone/>
            </a:pPr>
            <a:r>
              <a:rPr lang="en-US" b="1" dirty="0"/>
              <a:t>Deterrence		Realism		</a:t>
            </a:r>
            <a:r>
              <a:rPr lang="en-US" b="1" dirty="0" err="1"/>
              <a:t>Compellence</a:t>
            </a:r>
            <a:r>
              <a:rPr lang="en-US" b="1" dirty="0"/>
              <a:t>		</a:t>
            </a:r>
            <a:r>
              <a:rPr lang="en-US" b="1" dirty="0" err="1"/>
              <a:t>Bandwagoning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Influence		Hegemonic Stability Theory (HST)		MAD</a:t>
            </a:r>
          </a:p>
          <a:p>
            <a:pPr marL="0" indent="0">
              <a:buNone/>
            </a:pPr>
            <a:r>
              <a:rPr lang="en-US" b="1" dirty="0"/>
              <a:t>Balance of power 	Power Transition	Preventive war		Anarchy			</a:t>
            </a:r>
            <a:r>
              <a:rPr lang="en-US" dirty="0"/>
              <a:t>	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42" y="161084"/>
            <a:ext cx="9784080" cy="1508760"/>
          </a:xfrm>
        </p:spPr>
        <p:txBody>
          <a:bodyPr/>
          <a:lstStyle/>
          <a:p>
            <a:pPr algn="ctr"/>
            <a:r>
              <a:rPr lang="en-US" b="1" dirty="0"/>
              <a:t>I. Politics &amp; INTERNATIONAL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12" y="1860450"/>
            <a:ext cx="6246056" cy="4997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b="1" dirty="0"/>
              <a:t>Politics:</a:t>
            </a:r>
          </a:p>
          <a:p>
            <a:pPr lvl="1">
              <a:defRPr/>
            </a:pPr>
            <a:r>
              <a:rPr lang="en-US" altLang="en-US" sz="2400" dirty="0"/>
              <a:t>The art of the possible</a:t>
            </a:r>
          </a:p>
          <a:p>
            <a:pPr lvl="1">
              <a:defRPr/>
            </a:pPr>
            <a:r>
              <a:rPr lang="en-US" altLang="en-US" sz="2400" dirty="0"/>
              <a:t>Who gets what, when, how &amp; why </a:t>
            </a:r>
          </a:p>
          <a:p>
            <a:pPr lvl="1">
              <a:defRPr/>
            </a:pPr>
            <a:r>
              <a:rPr lang="en-US" altLang="en-US" sz="2400" dirty="0"/>
              <a:t>Who rules/who governs</a:t>
            </a:r>
          </a:p>
          <a:p>
            <a:pPr lvl="1">
              <a:defRPr/>
            </a:pPr>
            <a:r>
              <a:rPr lang="en-US" altLang="en-US" sz="2400" dirty="0"/>
              <a:t>The authoritative allocation of values</a:t>
            </a:r>
          </a:p>
          <a:p>
            <a:pPr lvl="1">
              <a:defRPr/>
            </a:pPr>
            <a:endParaRPr lang="en-US" altLang="en-US" sz="2400" b="1" i="1" dirty="0"/>
          </a:p>
          <a:p>
            <a:pPr>
              <a:defRPr/>
            </a:pPr>
            <a:r>
              <a:rPr lang="en-US" altLang="en-US" sz="2400" b="1" dirty="0"/>
              <a:t>International Politics: </a:t>
            </a:r>
            <a:r>
              <a:rPr lang="en-US" altLang="en-US" sz="2400" dirty="0"/>
              <a:t>How sovereign </a:t>
            </a:r>
            <a:r>
              <a:rPr lang="en-US" altLang="en-US" sz="2400" b="1" dirty="0">
                <a:solidFill>
                  <a:srgbClr val="FFFF00"/>
                </a:solidFill>
              </a:rPr>
              <a:t>states</a:t>
            </a:r>
            <a:r>
              <a:rPr lang="en-US" altLang="en-US" sz="2400" b="1" dirty="0"/>
              <a:t> </a:t>
            </a:r>
            <a:r>
              <a:rPr lang="en-US" altLang="en-US" sz="2400" dirty="0"/>
              <a:t>compete and exercise influence to affect the allocation of values and distribution of resources in a world lacking a higher authority to enforce laws or provide for security</a:t>
            </a: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 descr="http://images.slideplayer.com/27/8964608/slides/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21" y="1987568"/>
            <a:ext cx="5529765" cy="4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mage result for how many countries in the 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21" y="1987568"/>
            <a:ext cx="5529765" cy="41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944099"/>
            <a:ext cx="4429957" cy="49117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en-US" sz="3200" kern="0" dirty="0">
                <a:latin typeface="+mn-lt"/>
              </a:rPr>
              <a:t>1648 </a:t>
            </a:r>
            <a:r>
              <a:rPr lang="en-US" altLang="en-US" sz="3200" b="1" kern="0" dirty="0">
                <a:solidFill>
                  <a:srgbClr val="FFFF00"/>
                </a:solidFill>
                <a:latin typeface="+mn-lt"/>
              </a:rPr>
              <a:t>Treaty of Westphalia </a:t>
            </a:r>
            <a:endParaRPr lang="en-US" altLang="en-US" sz="1050" b="1" kern="0" dirty="0">
              <a:solidFill>
                <a:srgbClr val="FFFF00"/>
              </a:solidFill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endParaRPr lang="en-US" altLang="en-US" sz="1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en-US" sz="3200" kern="0" dirty="0"/>
              <a:t>Nationalism, Self-Determination and   the Rise of Sovereign States</a:t>
            </a:r>
          </a:p>
          <a:p>
            <a:pPr marL="742950" lvl="1" indent="-285750" eaLnBrk="1" hangingPunct="1">
              <a:spcBef>
                <a:spcPct val="20000"/>
              </a:spcBef>
              <a:defRPr/>
            </a:pPr>
            <a:endParaRPr lang="en-US" alt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7170" name="Picture 6" descr="KISH_14_3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69" y="2045865"/>
            <a:ext cx="5558927" cy="362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Grp="1" noChangeArrowheads="1"/>
          </p:cNvSpPr>
          <p:nvPr>
            <p:ph type="title"/>
          </p:nvPr>
        </p:nvSpPr>
        <p:spPr>
          <a:xfrm>
            <a:off x="751068" y="478971"/>
            <a:ext cx="109728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/>
              <a:t>II. Rise of the state system</a:t>
            </a:r>
          </a:p>
        </p:txBody>
      </p:sp>
      <p:pic>
        <p:nvPicPr>
          <p:cNvPr id="6" name="Picture 5" descr="world_map_politic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045865"/>
            <a:ext cx="8335169" cy="372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09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http://images5.fanpop.com/image/photos/29400000/White-writing-29491444-516-3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2381796"/>
            <a:ext cx="6058313" cy="348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1" name="Rectangle 23"/>
          <p:cNvSpPr>
            <a:spLocks noGrp="1" noChangeArrowheads="1"/>
          </p:cNvSpPr>
          <p:nvPr>
            <p:ph type="title"/>
          </p:nvPr>
        </p:nvSpPr>
        <p:spPr>
          <a:xfrm>
            <a:off x="808266" y="520179"/>
            <a:ext cx="10972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Colonialism &amp; Decolonization</a:t>
            </a:r>
          </a:p>
        </p:txBody>
      </p:sp>
      <p:pic>
        <p:nvPicPr>
          <p:cNvPr id="8196" name="Picture 26" descr="oldworldcolonialism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830" y="2605088"/>
            <a:ext cx="5611443" cy="31065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82160" y="1920131"/>
            <a:ext cx="4702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WWI &amp; </a:t>
            </a:r>
            <a:r>
              <a:rPr lang="en-US" altLang="en-US" sz="2400" b="1" dirty="0">
                <a:solidFill>
                  <a:srgbClr val="FFFF00"/>
                </a:solidFill>
              </a:rPr>
              <a:t>SELF-DETERMINATION</a:t>
            </a:r>
          </a:p>
        </p:txBody>
      </p:sp>
      <p:pic>
        <p:nvPicPr>
          <p:cNvPr id="12315" name="Picture 27" descr="decoloniz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7723" y="2381796"/>
            <a:ext cx="5895899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AutoShape 28"/>
          <p:cNvSpPr>
            <a:spLocks noChangeArrowheads="1"/>
          </p:cNvSpPr>
          <p:nvPr/>
        </p:nvSpPr>
        <p:spPr bwMode="auto">
          <a:xfrm>
            <a:off x="4992915" y="3666174"/>
            <a:ext cx="1301751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10681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2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14102" y="644434"/>
            <a:ext cx="109728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/>
              <a:t>Disintegration &amp; Integration</a:t>
            </a:r>
          </a:p>
        </p:txBody>
      </p:sp>
      <p:pic>
        <p:nvPicPr>
          <p:cNvPr id="9219" name="Picture 16" descr="uss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598" y="1911062"/>
            <a:ext cx="3985685" cy="20922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Picture 17" descr="commonwealt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2848" y="1879146"/>
            <a:ext cx="3918857" cy="21560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3" name="Picture 19" descr="fm_yugoslavia_pol96-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2848" y="4101511"/>
            <a:ext cx="3298348" cy="25820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AutoShape 21"/>
          <p:cNvSpPr>
            <a:spLocks noChangeArrowheads="1"/>
          </p:cNvSpPr>
          <p:nvPr/>
        </p:nvSpPr>
        <p:spPr bwMode="auto">
          <a:xfrm>
            <a:off x="4847771" y="2715168"/>
            <a:ext cx="1301751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23" name="AutoShape 22"/>
          <p:cNvSpPr>
            <a:spLocks noChangeArrowheads="1"/>
          </p:cNvSpPr>
          <p:nvPr/>
        </p:nvSpPr>
        <p:spPr bwMode="auto">
          <a:xfrm>
            <a:off x="4847771" y="4876799"/>
            <a:ext cx="1301749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9224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8" y="4101511"/>
            <a:ext cx="4000137" cy="23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BRD-DD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77" y="2218176"/>
            <a:ext cx="2578032" cy="408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93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3D30-6587-45C7-B2F1-2F1A2944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1855788"/>
            <a:ext cx="7002544" cy="5181600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>
                <a:solidFill>
                  <a:srgbClr val="FFFF00"/>
                </a:solidFill>
              </a:rPr>
              <a:t>Pessimists </a:t>
            </a:r>
            <a:r>
              <a:rPr lang="en-US" altLang="en-US" sz="2400" dirty="0"/>
              <a:t>about Selfish, aggressive, power-hungry human nature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FFFF00"/>
                </a:solidFill>
              </a:rPr>
              <a:t>Anarchy</a:t>
            </a:r>
            <a:r>
              <a:rPr lang="en-US" altLang="en-US" sz="2400" dirty="0"/>
              <a:t>:</a:t>
            </a:r>
            <a:r>
              <a:rPr lang="en-US" altLang="en-US" sz="2400" b="1" dirty="0">
                <a:solidFill>
                  <a:srgbClr val="FFC000"/>
                </a:solidFill>
              </a:rPr>
              <a:t> </a:t>
            </a:r>
            <a:r>
              <a:rPr lang="en-US" altLang="en-US" sz="2400" dirty="0"/>
              <a:t>Lack of a higher authority in the international system to enforce laws and protect states</a:t>
            </a:r>
          </a:p>
          <a:p>
            <a:pPr lvl="1">
              <a:defRPr/>
            </a:pPr>
            <a:r>
              <a:rPr lang="en-US" altLang="en-US" sz="2400" dirty="0"/>
              <a:t>Results in competition &amp; conflict</a:t>
            </a:r>
          </a:p>
          <a:p>
            <a:pPr lvl="2">
              <a:defRPr/>
            </a:pPr>
            <a:r>
              <a:rPr lang="en-US" sz="2400" dirty="0"/>
              <a:t>Uncertainty of intentions</a:t>
            </a:r>
          </a:p>
          <a:p>
            <a:pPr lvl="2">
              <a:defRPr/>
            </a:pPr>
            <a:r>
              <a:rPr lang="en-US" sz="2400" dirty="0"/>
              <a:t>Fear &amp; distrust</a:t>
            </a:r>
          </a:p>
          <a:p>
            <a:pPr lvl="2">
              <a:defRPr/>
            </a:pPr>
            <a:r>
              <a:rPr lang="en-US" sz="2400" dirty="0"/>
              <a:t>Self-help orientation</a:t>
            </a:r>
          </a:p>
          <a:p>
            <a:pPr lvl="1">
              <a:defRPr/>
            </a:pPr>
            <a:r>
              <a:rPr lang="en-US" altLang="en-US" sz="2400" dirty="0"/>
              <a:t>Whom to fear most? “Every person against all others”</a:t>
            </a:r>
          </a:p>
          <a:p>
            <a:pPr lvl="1">
              <a:defRPr/>
            </a:pPr>
            <a:endParaRPr lang="en-US" alt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6053D-E810-4A98-ABCD-4D8DD1EB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381000"/>
            <a:ext cx="8077200" cy="1143000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iii. Realism &amp; statecraft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C3276-E2E5-48A4-9B2A-80E14B2D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75" y="3903291"/>
            <a:ext cx="5044700" cy="177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FC4DB-3477-4691-AFB9-65D68D73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75" y="1962994"/>
            <a:ext cx="5038269" cy="1774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097" y="1856703"/>
            <a:ext cx="4733911" cy="50548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dirty="0"/>
              <a:t>“Threat Inheres in </a:t>
            </a:r>
            <a:r>
              <a:rPr lang="en-US" altLang="en-US" sz="2800" b="1" dirty="0">
                <a:solidFill>
                  <a:srgbClr val="FFFF00"/>
                </a:solidFill>
              </a:rPr>
              <a:t>Power</a:t>
            </a:r>
            <a:r>
              <a:rPr lang="en-US" altLang="en-US" sz="2800" dirty="0"/>
              <a:t>”</a:t>
            </a:r>
            <a:endParaRPr lang="en-GB" altLang="en-US" sz="2800" dirty="0">
              <a:ea typeface="ＭＳ Ｐゴシック" panose="020B0600070205080204" pitchFamily="34" charset="-128"/>
            </a:endParaRPr>
          </a:p>
          <a:p>
            <a:endParaRPr lang="en-GB" altLang="en-US" sz="800" dirty="0">
              <a:ea typeface="ＭＳ Ｐゴシック" panose="020B0600070205080204" pitchFamily="34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Is Material: military and economics resources to act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Is Relative: who has more or less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Defines Interests &amp; Policy?</a:t>
            </a:r>
          </a:p>
          <a:p>
            <a:pPr marL="228600" lvl="1" indent="0">
              <a:buNone/>
              <a:defRPr/>
            </a:pPr>
            <a:endParaRPr lang="en-US" sz="2000" b="1" dirty="0">
              <a:latin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0051" y="6655621"/>
            <a:ext cx="1154045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http://www.heritage.org/research/reports/2015/11/assessing-common-arguments-for-cutting-national-security-spending-informing-current-and-future-budget-debates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93" y="1867268"/>
            <a:ext cx="2793531" cy="2358981"/>
          </a:xfrm>
          <a:prstGeom prst="rect">
            <a:avLst/>
          </a:prstGeom>
        </p:spPr>
      </p:pic>
      <p:pic>
        <p:nvPicPr>
          <p:cNvPr id="7" name="Picture 19" descr="Image result for world power capabiliti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93" y="4290408"/>
            <a:ext cx="2780127" cy="23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http://static.businessinsider.com/image/53bf14c96bb3f7e131e33651/image.jpg">
            <a:extLst>
              <a:ext uri="{FF2B5EF4-FFF2-40B4-BE49-F238E27FC236}">
                <a16:creationId xmlns:a16="http://schemas.microsoft.com/office/drawing/2014/main" id="{3A373136-92C6-481D-9588-FB124C21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60" y="1856703"/>
            <a:ext cx="4037487" cy="274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misr_454_f1">
            <a:extLst>
              <a:ext uri="{FF2B5EF4-FFF2-40B4-BE49-F238E27FC236}">
                <a16:creationId xmlns:a16="http://schemas.microsoft.com/office/drawing/2014/main" id="{7301480E-29DA-4935-9D28-A0A33B28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60" y="4366645"/>
            <a:ext cx="4210363" cy="233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1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PoLarity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821" y="1861575"/>
            <a:ext cx="4988834" cy="5014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/>
              <a:t>the international    distribution of power </a:t>
            </a:r>
          </a:p>
          <a:p>
            <a:pPr lvl="1"/>
            <a:r>
              <a:rPr lang="en-US" b="1" dirty="0"/>
              <a:t>the # of Great Powers capable of threatening others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solidFill>
                  <a:srgbClr val="FFFF00"/>
                </a:solidFill>
              </a:rPr>
              <a:t>Multipolarity</a:t>
            </a:r>
            <a:r>
              <a:rPr lang="en-US" sz="2000" dirty="0"/>
              <a:t>: 3+ GPs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External balancing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Flexible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b="1" dirty="0"/>
              <a:t>alliances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1800" dirty="0"/>
              <a:t>&amp; more major war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FF00"/>
                </a:solidFill>
              </a:rPr>
              <a:t>Bipolarity</a:t>
            </a:r>
            <a:r>
              <a:rPr lang="en-US" sz="2000" dirty="0"/>
              <a:t>: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/>
              <a:t>2 GPs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“internal” balancing 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Rigid alliances &amp; less major war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solidFill>
                  <a:srgbClr val="FFFF00"/>
                </a:solidFill>
              </a:rPr>
              <a:t>Unipolarity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b="1" dirty="0"/>
              <a:t>1 GP</a:t>
            </a:r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Unbalanced system: balance or bandwagon?</a:t>
            </a:r>
          </a:p>
          <a:p>
            <a:pPr marL="685800" lvl="3" indent="0">
              <a:buNone/>
              <a:defRPr/>
            </a:pP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3" name="Picture 2" descr="http://scottwebsterministries.org/images/uploads/AMultiPolarWorld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918" y="3986036"/>
            <a:ext cx="2554658" cy="73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cottwebsterministries.org/images/uploads/AMultiPolarWorld-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576" y="3986037"/>
            <a:ext cx="2095432" cy="7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cottwebsterministries.org/images/uploads/AMultiPolarWorld-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3" y="3986036"/>
            <a:ext cx="2619375" cy="73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80435" y="6627168"/>
            <a:ext cx="30620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http://scottwebsterministries.org/article/a-multi-polar-world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3" y="1975742"/>
            <a:ext cx="7269465" cy="19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356" y="4773459"/>
            <a:ext cx="7069726" cy="193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279" y="4772546"/>
            <a:ext cx="7252652" cy="1944292"/>
          </a:xfrm>
          <a:prstGeom prst="rect">
            <a:avLst/>
          </a:prstGeom>
        </p:spPr>
      </p:pic>
      <p:pic>
        <p:nvPicPr>
          <p:cNvPr id="13" name="Picture 2" descr="http://www.authentichistory.com/1914-1920/1-overview/1-origins/CHART_Alliance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5627"/>
            <a:ext cx="4365138" cy="245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96" y="3999306"/>
            <a:ext cx="4777407" cy="21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348</TotalTime>
  <Words>374</Words>
  <Application>Microsoft Macintosh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Verdana</vt:lpstr>
      <vt:lpstr>Wingdings</vt:lpstr>
      <vt:lpstr>Banded</vt:lpstr>
      <vt:lpstr>Pls 2000 power &amp; politics DR. SHANNON</vt:lpstr>
      <vt:lpstr>states, power &amp; anarchy</vt:lpstr>
      <vt:lpstr>I. Politics &amp; INTERNATIONAL POLITICS</vt:lpstr>
      <vt:lpstr>II. Rise of the state system</vt:lpstr>
      <vt:lpstr>Colonialism &amp; Decolonization</vt:lpstr>
      <vt:lpstr>Disintegration &amp; Integration</vt:lpstr>
      <vt:lpstr>iii. Realism &amp; statecraft</vt:lpstr>
      <vt:lpstr>Power</vt:lpstr>
      <vt:lpstr>PoLarity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38</cp:revision>
  <dcterms:created xsi:type="dcterms:W3CDTF">2016-04-05T20:20:23Z</dcterms:created>
  <dcterms:modified xsi:type="dcterms:W3CDTF">2021-12-02T16:19:32Z</dcterms:modified>
</cp:coreProperties>
</file>