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3" r:id="rId6"/>
    <p:sldId id="261" r:id="rId7"/>
    <p:sldId id="269" r:id="rId8"/>
    <p:sldId id="264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78219"/>
  </p:normalViewPr>
  <p:slideViewPr>
    <p:cSldViewPr snapToGrid="0">
      <p:cViewPr varScale="1">
        <p:scale>
          <a:sx n="83" d="100"/>
          <a:sy n="83" d="100"/>
        </p:scale>
        <p:origin x="1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8151-6754-4A3E-BA97-2C3D4148099C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A6BCF-A29F-4AA1-B73D-0DF76785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institutions prevent war because nations are interdependent</a:t>
            </a:r>
          </a:p>
          <a:p>
            <a:r>
              <a:rPr lang="en-US" dirty="0"/>
              <a:t>IMF &amp; World Bank: institutions that promote lending between nations</a:t>
            </a:r>
          </a:p>
          <a:p>
            <a:r>
              <a:rPr lang="en-US" dirty="0"/>
              <a:t>WTO/GATT: institutions that promote trade between 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A6BCF-A29F-4AA1-B73D-0DF76785D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organizations that apply pressures to 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A6BCF-A29F-4AA1-B73D-0DF76785D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Pls 2000</a:t>
            </a:r>
            <a:br>
              <a:rPr lang="en-US" sz="3200" dirty="0"/>
            </a:br>
            <a:r>
              <a:rPr lang="en-US" sz="3200" dirty="0"/>
              <a:t>power &amp; politics</a:t>
            </a:r>
            <a:br>
              <a:rPr lang="en-US" sz="3200" dirty="0"/>
            </a:br>
            <a:r>
              <a:rPr lang="en-US" sz="2400" dirty="0"/>
              <a:t>dr. </a:t>
            </a:r>
            <a:r>
              <a:rPr lang="en-US" sz="2400" dirty="0" err="1"/>
              <a:t>shannon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365366"/>
            <a:ext cx="9144000" cy="1309255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/>
              <a:t>World Politics II:</a:t>
            </a:r>
          </a:p>
          <a:p>
            <a:r>
              <a:rPr lang="en-US" sz="3600" b="1" dirty="0"/>
              <a:t>International Law, Institutions, &amp;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75" y="317893"/>
            <a:ext cx="9784080" cy="130242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II. </a:t>
            </a:r>
            <a:r>
              <a:rPr lang="en-US" b="1" dirty="0">
                <a:solidFill>
                  <a:srgbClr val="FFFF00"/>
                </a:solidFill>
              </a:rPr>
              <a:t>INFLUENCE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b="1" dirty="0">
                <a:solidFill>
                  <a:schemeClr val="tx1"/>
                </a:solidFill>
              </a:rPr>
              <a:t>STATECRAFT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362" y="1874073"/>
            <a:ext cx="5144043" cy="4983927"/>
          </a:xfrm>
        </p:spPr>
        <p:txBody>
          <a:bodyPr>
            <a:normAutofit/>
          </a:bodyPr>
          <a:lstStyle/>
          <a:p>
            <a:pPr lvl="1"/>
            <a:r>
              <a:rPr lang="en-GB" altLang="en-US" sz="24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Influence: </a:t>
            </a:r>
            <a:r>
              <a:rPr lang="en-GB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’s ability to get </a:t>
            </a:r>
            <a:r>
              <a:rPr lang="en-GB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to do what </a:t>
            </a:r>
            <a:r>
              <a:rPr lang="en-GB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otherwise wouldn’t</a:t>
            </a:r>
          </a:p>
          <a:p>
            <a:pPr lvl="2"/>
            <a:r>
              <a:rPr lang="en-GB" altLang="en-US" sz="2000" b="1" dirty="0">
                <a:ea typeface="ＭＳ Ｐゴシック" panose="020B0600070205080204" pitchFamily="34" charset="-128"/>
              </a:rPr>
              <a:t>Inducements (Carrots): </a:t>
            </a:r>
            <a:r>
              <a:rPr lang="en-GB" altLang="en-US" sz="2000" dirty="0">
                <a:ea typeface="ＭＳ Ｐゴシック" panose="020B0600070205080204" pitchFamily="34" charset="-128"/>
              </a:rPr>
              <a:t>offering rewards and reassurances to opponents</a:t>
            </a:r>
          </a:p>
          <a:p>
            <a:pPr lvl="2"/>
            <a:r>
              <a:rPr lang="en-GB" altLang="en-US" sz="2000" b="1" dirty="0">
                <a:ea typeface="ＭＳ Ｐゴシック" panose="020B0600070205080204" pitchFamily="34" charset="-128"/>
              </a:rPr>
              <a:t>Coercion (Sticks):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threatening opponents</a:t>
            </a:r>
          </a:p>
          <a:p>
            <a:pPr lvl="3"/>
            <a:r>
              <a:rPr lang="en-US" sz="2000" b="1" dirty="0">
                <a:solidFill>
                  <a:srgbClr val="FFFF00"/>
                </a:solidFill>
              </a:rPr>
              <a:t>Deterrence: </a:t>
            </a:r>
            <a:r>
              <a:rPr lang="en-US" sz="2000" dirty="0"/>
              <a:t>the threat of force in order to prevent an action from taking place</a:t>
            </a:r>
          </a:p>
          <a:p>
            <a:pPr lvl="4"/>
            <a:r>
              <a:rPr lang="en-US" sz="1900" dirty="0"/>
              <a:t>Nuclear Deterrence &amp; </a:t>
            </a:r>
            <a:r>
              <a:rPr lang="en-US" sz="1900" b="1" dirty="0">
                <a:solidFill>
                  <a:srgbClr val="FFFF00"/>
                </a:solidFill>
              </a:rPr>
              <a:t>Mutual Assured Destruction</a:t>
            </a:r>
            <a:r>
              <a:rPr lang="en-US" sz="1900" b="1" dirty="0"/>
              <a:t> (</a:t>
            </a:r>
            <a:r>
              <a:rPr lang="en-US" sz="1900" b="1" dirty="0">
                <a:solidFill>
                  <a:srgbClr val="FFFF00"/>
                </a:solidFill>
              </a:rPr>
              <a:t>MAD</a:t>
            </a:r>
            <a:r>
              <a:rPr lang="en-US" sz="1900" b="1" dirty="0"/>
              <a:t>)</a:t>
            </a:r>
          </a:p>
          <a:p>
            <a:pPr lvl="3"/>
            <a:r>
              <a:rPr lang="en-US" sz="2000" b="1" dirty="0">
                <a:solidFill>
                  <a:srgbClr val="FFFF00"/>
                </a:solidFill>
              </a:rPr>
              <a:t>Security Dilemma</a:t>
            </a:r>
            <a:r>
              <a:rPr lang="en-US" sz="2000" b="1" dirty="0"/>
              <a:t>: </a:t>
            </a:r>
            <a:r>
              <a:rPr lang="en-US" sz="2000" dirty="0"/>
              <a:t>costly spiral escalation out of fear of others</a:t>
            </a:r>
            <a:r>
              <a:rPr lang="en-US" sz="2000"/>
              <a:t>’ threats</a:t>
            </a:r>
            <a:endParaRPr lang="en-US" sz="2000" dirty="0"/>
          </a:p>
        </p:txBody>
      </p:sp>
      <p:pic>
        <p:nvPicPr>
          <p:cNvPr id="8" name="Picture 7" descr="World Nuclear Stockpile Infographic">
            <a:extLst>
              <a:ext uri="{FF2B5EF4-FFF2-40B4-BE49-F238E27FC236}">
                <a16:creationId xmlns:a16="http://schemas.microsoft.com/office/drawing/2014/main" id="{D7E45A8D-279E-4D14-B06F-DE48D556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81" y="1874073"/>
            <a:ext cx="2967743" cy="476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www.armscontrol.org/files/images/US_Stockpile_2017.png">
            <a:extLst>
              <a:ext uri="{FF2B5EF4-FFF2-40B4-BE49-F238E27FC236}">
                <a16:creationId xmlns:a16="http://schemas.microsoft.com/office/drawing/2014/main" id="{1B9D08FB-F083-4AF6-A184-C79745E4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81" y="4168888"/>
            <a:ext cx="5450374" cy="25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npr.org/programs/totn/features/2005/11/nuclear/nuclear_world.jpg">
            <a:extLst>
              <a:ext uri="{FF2B5EF4-FFF2-40B4-BE49-F238E27FC236}">
                <a16:creationId xmlns:a16="http://schemas.microsoft.com/office/drawing/2014/main" id="{74356CEC-82BA-46B5-9CD8-7B426042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04" y="1860886"/>
            <a:ext cx="3413039" cy="229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05C518CF-14A8-46F5-AE45-2D4532E6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82" y="1864383"/>
            <a:ext cx="3317052" cy="22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Liberalism &amp; world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98" y="2011679"/>
            <a:ext cx="10519368" cy="464013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romanUcPeriod"/>
            </a:pPr>
            <a:r>
              <a:rPr lang="en-US" sz="2800" b="1" dirty="0"/>
              <a:t>LIBERAL THEORIES OF WORLD POLITICS</a:t>
            </a:r>
          </a:p>
          <a:p>
            <a:pPr marL="514350" indent="-514350">
              <a:buAutoNum type="romanUcPeriod"/>
            </a:pPr>
            <a:r>
              <a:rPr lang="en-US" sz="2800" b="1" dirty="0"/>
              <a:t>INFLUENCE &amp; STATECRAFT</a:t>
            </a:r>
          </a:p>
          <a:p>
            <a:pPr marL="0" indent="0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buNone/>
            </a:pPr>
            <a:r>
              <a:rPr lang="en-US" dirty="0"/>
              <a:t>UN Charter Article 51		</a:t>
            </a:r>
            <a:r>
              <a:rPr lang="en-US" dirty="0" err="1"/>
              <a:t>Compellence</a:t>
            </a:r>
            <a:r>
              <a:rPr lang="en-US" dirty="0"/>
              <a:t>			Deterrence</a:t>
            </a:r>
          </a:p>
          <a:p>
            <a:pPr marL="0" indent="0">
              <a:buNone/>
            </a:pPr>
            <a:r>
              <a:rPr lang="en-US" dirty="0"/>
              <a:t>Security Dilemma		UN Charter Chapter VII		Influence</a:t>
            </a:r>
          </a:p>
          <a:p>
            <a:pPr marL="0" indent="0">
              <a:buNone/>
            </a:pPr>
            <a:r>
              <a:rPr lang="en-US" dirty="0"/>
              <a:t>Kellogg-Briand Pact		UN Charter Article 2(4)		Preemption</a:t>
            </a:r>
          </a:p>
          <a:p>
            <a:pPr marL="0" indent="0">
              <a:buNone/>
            </a:pPr>
            <a:r>
              <a:rPr lang="en-US" dirty="0"/>
              <a:t>Collective security		WTO, IMF, GATT, IBRD		Interdependence</a:t>
            </a:r>
          </a:p>
          <a:p>
            <a:pPr marL="0" indent="0">
              <a:buNone/>
            </a:pPr>
            <a:r>
              <a:rPr lang="en-US" dirty="0"/>
              <a:t>IGOs &amp; INGOs			Democratic Peace		NWFZ</a:t>
            </a:r>
          </a:p>
          <a:p>
            <a:pPr marL="0" indent="0">
              <a:buNone/>
            </a:pPr>
            <a:r>
              <a:rPr lang="en-US" dirty="0"/>
              <a:t>MAD				NPT					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I. Liberal THEORIES OF WORLD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107"/>
            <a:ext cx="4473388" cy="4891815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2800" b="1" dirty="0">
                <a:solidFill>
                  <a:srgbClr val="FFFF00"/>
                </a:solidFill>
              </a:rPr>
              <a:t>Liberalism</a:t>
            </a:r>
            <a:r>
              <a:rPr lang="en-US" sz="2800" dirty="0"/>
              <a:t>: Rational Optimism in overcoming Anarchy to attain peace, freedom and justice</a:t>
            </a:r>
          </a:p>
          <a:p>
            <a:pPr lvl="2">
              <a:defRPr/>
            </a:pPr>
            <a:r>
              <a:rPr lang="en-US" sz="2400" dirty="0"/>
              <a:t>Cooperation is best for all for peace &amp; prosperity</a:t>
            </a:r>
          </a:p>
          <a:p>
            <a:pPr lvl="2">
              <a:defRPr/>
            </a:pPr>
            <a:r>
              <a:rPr lang="en-US" sz="2400" dirty="0"/>
              <a:t>Distrust &amp; misperceptions inhibit cooperation</a:t>
            </a:r>
          </a:p>
          <a:p>
            <a:pPr lvl="2">
              <a:defRPr/>
            </a:pPr>
            <a:r>
              <a:rPr lang="en-US" sz="2400" dirty="0"/>
              <a:t>Institutions, democracy &amp; interdependence create trust &amp; incentives to cooperate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2" name="Picture 4" descr="Image result for international relations liberal peace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74" y="1882107"/>
            <a:ext cx="7413125" cy="46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541" y="241180"/>
            <a:ext cx="9784080" cy="150876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iA.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Democratic peace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65" y="1926838"/>
            <a:ext cx="3619243" cy="448139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result for bipolarity rea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73" y="3932971"/>
            <a:ext cx="6972878" cy="2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8638" y="1902041"/>
            <a:ext cx="4995936" cy="4795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300" dirty="0"/>
              <a:t>Democratic </a:t>
            </a:r>
            <a:r>
              <a:rPr lang="en-US" sz="3300" b="1" dirty="0"/>
              <a:t>Zone of Peace?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/>
              <a:t>Why democracies don’t fight:</a:t>
            </a:r>
          </a:p>
          <a:p>
            <a:pPr>
              <a:buFont typeface="Wingdings" pitchFamily="2" charset="2"/>
              <a:buNone/>
              <a:defRPr/>
            </a:pPr>
            <a:endParaRPr lang="en-US" sz="800" dirty="0"/>
          </a:p>
          <a:p>
            <a:pPr lvl="1">
              <a:defRPr/>
            </a:pPr>
            <a:r>
              <a:rPr lang="en-US" sz="2400" b="1" u="sng" dirty="0"/>
              <a:t>Institutional</a:t>
            </a:r>
            <a:r>
              <a:rPr lang="en-US" sz="2400" dirty="0"/>
              <a:t>: elections, debate, checks &amp; balances restrain executive adventurism.</a:t>
            </a:r>
          </a:p>
          <a:p>
            <a:pPr lvl="1">
              <a:buFontTx/>
              <a:buNone/>
              <a:defRPr/>
            </a:pPr>
            <a:endParaRPr lang="en-US" sz="800" dirty="0"/>
          </a:p>
          <a:p>
            <a:pPr lvl="1">
              <a:defRPr/>
            </a:pPr>
            <a:r>
              <a:rPr lang="en-US" sz="2400" b="1" u="sng" dirty="0"/>
              <a:t>Cultural</a:t>
            </a:r>
            <a:r>
              <a:rPr lang="en-US" sz="2400" dirty="0"/>
              <a:t>: values of tolerance &amp;  compromise lead to peaceful conflict resolution.</a:t>
            </a:r>
          </a:p>
          <a:p>
            <a:pPr lvl="1">
              <a:buFontTx/>
              <a:buNone/>
              <a:defRPr/>
            </a:pPr>
            <a:endParaRPr lang="en-US" sz="800" dirty="0"/>
          </a:p>
          <a:p>
            <a:pPr lvl="1">
              <a:defRPr/>
            </a:pPr>
            <a:r>
              <a:rPr lang="en-US" sz="2400" b="1" u="sng" dirty="0"/>
              <a:t>Result</a:t>
            </a:r>
            <a:r>
              <a:rPr lang="en-US" sz="2400" dirty="0"/>
              <a:t>: democracies trust each other enough to settle differences peacefully, but don’t trust autocracies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</p:txBody>
      </p:sp>
      <p:pic>
        <p:nvPicPr>
          <p:cNvPr id="10" name="Picture 6" descr="democr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4574" y="1918031"/>
            <a:ext cx="3904923" cy="18548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104" name="Picture 8" descr="Image result for democratic pe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1902041"/>
            <a:ext cx="2998286" cy="19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democratic pe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73" y="1902042"/>
            <a:ext cx="3904923" cy="19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73" y="3902936"/>
            <a:ext cx="6978977" cy="295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74" y="1910176"/>
            <a:ext cx="3911022" cy="19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86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998" y="246265"/>
            <a:ext cx="9784080" cy="150876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iB.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interdependence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3" y="1898507"/>
            <a:ext cx="5291246" cy="4931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ahoma" pitchFamily="34" charset="0"/>
              </a:rPr>
              <a:t>Increased economic interaction, trade and investment, binding the economies of states together </a:t>
            </a:r>
          </a:p>
          <a:p>
            <a:pPr lvl="1">
              <a:defRPr/>
            </a:pPr>
            <a:r>
              <a:rPr lang="en-US" sz="2400" dirty="0">
                <a:latin typeface="Tahoma" pitchFamily="34" charset="0"/>
              </a:rPr>
              <a:t>Produces prosperity</a:t>
            </a:r>
          </a:p>
          <a:p>
            <a:pPr lvl="1">
              <a:defRPr/>
            </a:pPr>
            <a:r>
              <a:rPr lang="en-US" sz="2400" dirty="0">
                <a:latin typeface="Tahoma" pitchFamily="34" charset="0"/>
              </a:rPr>
              <a:t>Reduces conflict</a:t>
            </a:r>
          </a:p>
          <a:p>
            <a:r>
              <a:rPr lang="en-US" sz="2400" b="1" dirty="0"/>
              <a:t>Openness</a:t>
            </a:r>
            <a:r>
              <a:rPr lang="en-US" sz="2400" dirty="0"/>
              <a:t> or </a:t>
            </a:r>
            <a:r>
              <a:rPr lang="en-US" sz="2400" b="1" dirty="0"/>
              <a:t>Autarky</a:t>
            </a:r>
            <a:r>
              <a:rPr lang="en-US" dirty="0"/>
              <a:t>?</a:t>
            </a:r>
          </a:p>
          <a:p>
            <a:pPr lvl="1"/>
            <a:r>
              <a:rPr lang="en-US" sz="2400" b="1" dirty="0"/>
              <a:t>Bilateral</a:t>
            </a:r>
          </a:p>
          <a:p>
            <a:pPr lvl="1"/>
            <a:r>
              <a:rPr lang="en-US" sz="2400" b="1" dirty="0"/>
              <a:t>Multilateral</a:t>
            </a:r>
          </a:p>
          <a:p>
            <a:pPr lvl="2"/>
            <a:r>
              <a:rPr lang="en-US" sz="2400" b="1" dirty="0">
                <a:solidFill>
                  <a:srgbClr val="FFFF00"/>
                </a:solidFill>
              </a:rPr>
              <a:t>IMF</a:t>
            </a:r>
          </a:p>
          <a:p>
            <a:pPr lvl="2"/>
            <a:r>
              <a:rPr lang="en-US" sz="2400" b="1" dirty="0">
                <a:solidFill>
                  <a:srgbClr val="FFFF00"/>
                </a:solidFill>
              </a:rPr>
              <a:t>World Bank</a:t>
            </a:r>
          </a:p>
          <a:p>
            <a:pPr lvl="2"/>
            <a:r>
              <a:rPr lang="en-US" sz="2400" b="1" dirty="0">
                <a:solidFill>
                  <a:srgbClr val="FFFF00"/>
                </a:solidFill>
              </a:rPr>
              <a:t>WTO</a:t>
            </a:r>
            <a:r>
              <a:rPr lang="en-US" sz="2400" dirty="0"/>
              <a:t>/</a:t>
            </a:r>
            <a:r>
              <a:rPr lang="en-US" sz="2400" b="1" dirty="0">
                <a:solidFill>
                  <a:srgbClr val="FFFF00"/>
                </a:solidFill>
              </a:rPr>
              <a:t>GATT</a:t>
            </a:r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014503" y="3244138"/>
            <a:ext cx="853598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10" name="Picture 9" descr="graph_world_gdp_trade_f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98" y="1896096"/>
            <a:ext cx="4621407" cy="25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Image result for autar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97" y="4574844"/>
            <a:ext cx="4621407" cy="18924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2" descr="Image result for us-china tra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96" y="1896096"/>
            <a:ext cx="6201639" cy="45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world trade organization membershi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95" y="1904373"/>
            <a:ext cx="6312259" cy="45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_tariff_wto_rou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63" y="2961996"/>
            <a:ext cx="3461440" cy="383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2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iC</a:t>
            </a:r>
            <a:r>
              <a:rPr lang="en-US" b="1" dirty="0"/>
              <a:t>. </a:t>
            </a:r>
            <a:r>
              <a:rPr lang="en-US" b="1" dirty="0" err="1"/>
              <a:t>institutionALISM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5568" y="2000208"/>
            <a:ext cx="5060164" cy="467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IGO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s: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Implementers of the decisions of member states &amp; autonomous source of ideas and political pressure</a:t>
            </a:r>
          </a:p>
          <a:p>
            <a:pPr lvl="2">
              <a:defRPr/>
            </a:pPr>
            <a:r>
              <a:rPr lang="en-US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INGO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s too</a:t>
            </a:r>
          </a:p>
          <a:p>
            <a:pPr marL="457200" lvl="2" indent="0">
              <a:buNone/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defRPr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Develop &amp; clarify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rules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behavior for cooperation</a:t>
            </a:r>
          </a:p>
          <a:p>
            <a:pPr lvl="1">
              <a:defRPr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Monitor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compliance</a:t>
            </a:r>
          </a:p>
          <a:p>
            <a:pPr lvl="1">
              <a:defRPr/>
            </a:pP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Enforce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Punish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violations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1400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47" y="4417352"/>
            <a:ext cx="6331785" cy="22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1FA274F-5D56-4D72-A1E7-D95C9F9A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47" y="2000208"/>
            <a:ext cx="6331785" cy="239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6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5568" y="2000208"/>
            <a:ext cx="5060164" cy="429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1400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267" y="1867179"/>
            <a:ext cx="5386773" cy="5105400"/>
          </a:xfrm>
        </p:spPr>
        <p:txBody>
          <a:bodyPr>
            <a:normAutofit/>
          </a:bodyPr>
          <a:lstStyle/>
          <a:p>
            <a:r>
              <a:rPr lang="en-US" sz="2800" b="1" dirty="0"/>
              <a:t>League of Nations</a:t>
            </a:r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Collective Security</a:t>
            </a:r>
          </a:p>
          <a:p>
            <a:pPr lvl="3"/>
            <a:r>
              <a:rPr lang="en-US" sz="2400" dirty="0"/>
              <a:t>Attack on one is attack on all</a:t>
            </a:r>
          </a:p>
          <a:p>
            <a:pPr lvl="3"/>
            <a:r>
              <a:rPr lang="en-US" sz="2400" dirty="0"/>
              <a:t>To respond with sanctions &amp; force</a:t>
            </a:r>
          </a:p>
          <a:p>
            <a:pPr lvl="3"/>
            <a:r>
              <a:rPr lang="en-US" sz="2400" dirty="0"/>
              <a:t>Membership &amp; Unanimous voting</a:t>
            </a:r>
          </a:p>
          <a:p>
            <a:pPr lvl="3"/>
            <a:endParaRPr lang="en-US" sz="800" dirty="0"/>
          </a:p>
          <a:p>
            <a:pPr lvl="1"/>
            <a:r>
              <a:rPr lang="en-US" sz="2800" dirty="0"/>
              <a:t>1928 </a:t>
            </a:r>
            <a:r>
              <a:rPr lang="en-US" sz="2800" b="1" dirty="0">
                <a:solidFill>
                  <a:srgbClr val="FFFF00"/>
                </a:solidFill>
              </a:rPr>
              <a:t>Kellogg-Briand Pact            </a:t>
            </a:r>
            <a:r>
              <a:rPr lang="en-US" sz="2400" dirty="0"/>
              <a:t>outlaws war</a:t>
            </a:r>
          </a:p>
          <a:p>
            <a:pPr lvl="2"/>
            <a:r>
              <a:rPr lang="en-US" sz="2400" b="1" dirty="0"/>
              <a:t>Manchuria 1931</a:t>
            </a:r>
          </a:p>
          <a:p>
            <a:pPr lvl="2"/>
            <a:r>
              <a:rPr lang="en-US" sz="2400" b="1" dirty="0"/>
              <a:t>Abyssinia 1935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</a:rPr>
              <a:t>INTERWAR LIBERAL INSTITUTIONALISM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</a:rPr>
              <a:t>1919-1939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2" descr="http://upload.wikimedia.org/wikipedia/commons/0/02/LN_member_states_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37" y="4049946"/>
            <a:ext cx="6483378" cy="23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[picture: A meeting of the League of Nations, Geneva, 1936]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81" y="1867179"/>
            <a:ext cx="3547550" cy="21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www.bbc.co.uk/schools/gcsebitesize/history/images/hist_m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0" y="4049946"/>
            <a:ext cx="3547549" cy="26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http://3.bp.blogspot.com/-XZ_aeJNaAGc/T8gu0y6Q2BI/AAAAAAAAAIM/gZ9gEUnN1L8/s1600/second_italo-abyssinian_war_1935-1936_war_m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89" y="4049946"/>
            <a:ext cx="3017673" cy="266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-1041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http://en.wikipedia.org/wiki/League_of_Nations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26423" y="6661734"/>
            <a:ext cx="1066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http://sc-ems.com/ems/NuclearBiologicalChemical/MedicalAspectsofNBC/chapters/chapter_3.htm</a:t>
            </a:r>
          </a:p>
        </p:txBody>
      </p:sp>
    </p:spTree>
    <p:extLst>
      <p:ext uri="{BB962C8B-B14F-4D97-AF65-F5344CB8AC3E}">
        <p14:creationId xmlns:p14="http://schemas.microsoft.com/office/powerpoint/2010/main" val="476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856" y="258956"/>
            <a:ext cx="10298387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UNITED NATIONS </a:t>
            </a:r>
            <a:r>
              <a:rPr lang="en-US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441"/>
            <a:ext cx="8843059" cy="54087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u="sng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Article 2(4)</a:t>
            </a: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23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all Members…shall refrain…from the threat or use of force against the territorial integrity or political independence of any state.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Exceptions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SELF-DEFENSE (</a:t>
            </a:r>
            <a:r>
              <a:rPr lang="en-US" sz="1900" b="1" u="sng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Article 51</a:t>
            </a:r>
            <a:r>
              <a:rPr lang="en-US" sz="19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1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Nothing in the present Charter shall impair the inherent right of individual or collective </a:t>
            </a:r>
            <a:r>
              <a:rPr lang="en-US" sz="1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self-defence</a:t>
            </a: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 if an armed attack occurs against a Member...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Preemption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? Immediacy &amp; Necessity of Force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UNSC AUTHORIZATION (</a:t>
            </a:r>
            <a:r>
              <a:rPr lang="en-US" sz="1900" b="1" u="sng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Chapter VII</a:t>
            </a:r>
            <a:r>
              <a:rPr lang="en-US" sz="19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Security Council shall determine the existence of any threat to the peace… &amp; decide what measures shall be taken…to maintain or restore international peace &amp; security (including) such action by air, sea, or land forces as necessary. 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5810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http://qz.com/820738/the-african-leaders-leaving-the-international-criminal-court-actually-have-a-chance-to-fix-it/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58" y="1954839"/>
            <a:ext cx="3250278" cy="1614920"/>
          </a:xfrm>
          <a:prstGeom prst="rect">
            <a:avLst/>
          </a:prstGeom>
        </p:spPr>
      </p:pic>
      <p:pic>
        <p:nvPicPr>
          <p:cNvPr id="1030" name="Picture 6" descr="http://assets.nst.com.my/images/articles/18ntunsc.transfor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58" y="3699319"/>
            <a:ext cx="3250278" cy="24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worldpublicopinion.org/pipa/images/apr07/CCGA+_Genocide_Graph1b-2.jpg">
            <a:extLst>
              <a:ext uri="{FF2B5EF4-FFF2-40B4-BE49-F238E27FC236}">
                <a16:creationId xmlns:a16="http://schemas.microsoft.com/office/drawing/2014/main" id="{D214C909-1312-4A73-AB9F-A14BC508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536" y="1910632"/>
            <a:ext cx="3000907" cy="47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75" y="317893"/>
            <a:ext cx="9784080" cy="130242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II. </a:t>
            </a:r>
            <a:r>
              <a:rPr lang="en-US" b="1" dirty="0">
                <a:solidFill>
                  <a:srgbClr val="FFFF00"/>
                </a:solidFill>
              </a:rPr>
              <a:t>INFLUENCE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b="1" dirty="0">
                <a:solidFill>
                  <a:schemeClr val="tx1"/>
                </a:solidFill>
              </a:rPr>
              <a:t>STATECRAFT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363" y="1874074"/>
            <a:ext cx="5967825" cy="5179614"/>
          </a:xfrm>
        </p:spPr>
        <p:txBody>
          <a:bodyPr>
            <a:normAutofit/>
          </a:bodyPr>
          <a:lstStyle/>
          <a:p>
            <a:pPr lvl="1"/>
            <a:r>
              <a:rPr lang="en-GB" altLang="en-US" sz="24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Influence: </a:t>
            </a:r>
            <a:r>
              <a:rPr lang="en-GB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’s ability to get </a:t>
            </a:r>
            <a:r>
              <a:rPr lang="en-GB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to do what </a:t>
            </a:r>
            <a:r>
              <a:rPr lang="en-GB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otherwise wouldn’t</a:t>
            </a:r>
          </a:p>
          <a:p>
            <a:pPr lvl="2"/>
            <a:r>
              <a:rPr lang="en-GB" altLang="en-US" sz="2000" b="1" dirty="0">
                <a:ea typeface="ＭＳ Ｐゴシック" panose="020B0600070205080204" pitchFamily="34" charset="-128"/>
              </a:rPr>
              <a:t>Inducements (Carrots): </a:t>
            </a:r>
            <a:r>
              <a:rPr lang="en-GB" altLang="en-US" sz="2000" dirty="0">
                <a:ea typeface="ＭＳ Ｐゴシック" panose="020B0600070205080204" pitchFamily="34" charset="-128"/>
              </a:rPr>
              <a:t>offering rewards and reassurances to opponents</a:t>
            </a:r>
          </a:p>
          <a:p>
            <a:pPr lvl="3"/>
            <a:r>
              <a:rPr lang="en-GB" altLang="en-US" sz="1800" b="1" dirty="0">
                <a:ea typeface="ＭＳ Ｐゴシック" panose="020B0600070205080204" pitchFamily="34" charset="-128"/>
              </a:rPr>
              <a:t>Appeasement </a:t>
            </a:r>
            <a:r>
              <a:rPr lang="en-GB" altLang="en-US" sz="1800" dirty="0">
                <a:ea typeface="ＭＳ Ｐゴシック" panose="020B0600070205080204" pitchFamily="34" charset="-128"/>
              </a:rPr>
              <a:t>at </a:t>
            </a:r>
            <a:r>
              <a:rPr lang="en-GB" altLang="en-US" sz="1800" b="1" dirty="0">
                <a:ea typeface="ＭＳ Ｐゴシック" panose="020B0600070205080204" pitchFamily="34" charset="-128"/>
              </a:rPr>
              <a:t>Munich</a:t>
            </a:r>
          </a:p>
          <a:p>
            <a:pPr lvl="2"/>
            <a:r>
              <a:rPr lang="en-GB" altLang="en-US" sz="2000" b="1" dirty="0">
                <a:ea typeface="ＭＳ Ｐゴシック" panose="020B0600070205080204" pitchFamily="34" charset="-128"/>
              </a:rPr>
              <a:t>Coercion (Sticks):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threatening opponents</a:t>
            </a:r>
          </a:p>
          <a:p>
            <a:pPr lvl="3"/>
            <a:r>
              <a:rPr lang="en-US" sz="2000" b="1" dirty="0">
                <a:solidFill>
                  <a:srgbClr val="FFFF00"/>
                </a:solidFill>
              </a:rPr>
              <a:t>Deterrence: </a:t>
            </a:r>
            <a:r>
              <a:rPr lang="en-US" sz="2000" dirty="0"/>
              <a:t>the threat of force in order to prevent an action from taking place</a:t>
            </a:r>
          </a:p>
          <a:p>
            <a:pPr lvl="4"/>
            <a:r>
              <a:rPr lang="en-US" sz="1800" dirty="0"/>
              <a:t>Nuclear Deterrence &amp; </a:t>
            </a:r>
            <a:r>
              <a:rPr lang="en-US" sz="1800" b="1" dirty="0"/>
              <a:t>Mutual Assured Destruction (</a:t>
            </a:r>
            <a:r>
              <a:rPr lang="en-US" sz="1800" b="1" dirty="0">
                <a:solidFill>
                  <a:srgbClr val="FFFF00"/>
                </a:solidFill>
              </a:rPr>
              <a:t>MAD</a:t>
            </a:r>
            <a:r>
              <a:rPr lang="en-US" sz="1800" b="1" dirty="0"/>
              <a:t>)</a:t>
            </a:r>
          </a:p>
          <a:p>
            <a:pPr lvl="3"/>
            <a:r>
              <a:rPr lang="en-US" sz="2000" b="1" dirty="0" err="1">
                <a:solidFill>
                  <a:srgbClr val="FFFF00"/>
                </a:solidFill>
              </a:rPr>
              <a:t>Compellence</a:t>
            </a:r>
            <a:r>
              <a:rPr lang="en-US" sz="2000" dirty="0"/>
              <a:t>: the threat of force in order to make an action take place</a:t>
            </a:r>
          </a:p>
          <a:p>
            <a:pPr lvl="4"/>
            <a:r>
              <a:rPr lang="en-US" sz="1800" dirty="0"/>
              <a:t>Humanitarian Intervention and the </a:t>
            </a:r>
            <a:r>
              <a:rPr lang="en-US" sz="1800" b="1" dirty="0"/>
              <a:t>Responsibility to Protect</a:t>
            </a:r>
            <a:r>
              <a:rPr lang="en-US" sz="1800" dirty="0"/>
              <a:t>: </a:t>
            </a:r>
            <a:r>
              <a:rPr lang="en-US" altLang="en-US" sz="1800" dirty="0"/>
              <a:t>“How to respond to systematic violations of human rights …?”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Picture 11" descr="czech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63" y="3168783"/>
            <a:ext cx="2840928" cy="169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carrots and sti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18" y="1910632"/>
            <a:ext cx="2838473" cy="11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18" y="4957508"/>
            <a:ext cx="2838473" cy="172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World Nuclear Stockpile Infograph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00" y="1910632"/>
            <a:ext cx="2967743" cy="476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8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412</TotalTime>
  <Words>683</Words>
  <Application>Microsoft Macintosh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Tahoma</vt:lpstr>
      <vt:lpstr>Verdana</vt:lpstr>
      <vt:lpstr>Wingdings</vt:lpstr>
      <vt:lpstr>Banded</vt:lpstr>
      <vt:lpstr>Pls 2000 power &amp; politics dr. shannon</vt:lpstr>
      <vt:lpstr>Liberalism &amp; world politics</vt:lpstr>
      <vt:lpstr>I. Liberal THEORIES OF WORLD POLITICS</vt:lpstr>
      <vt:lpstr>iA. Democratic peace</vt:lpstr>
      <vt:lpstr>iB. interdependence</vt:lpstr>
      <vt:lpstr>iC. institutionALISM</vt:lpstr>
      <vt:lpstr>INTERWAR LIBERAL INSTITUTIONALISM 1919-1939</vt:lpstr>
      <vt:lpstr>THE UNITED NATIONS SYSTEM</vt:lpstr>
      <vt:lpstr>II. INFLUENCE &amp; STATECRAFT</vt:lpstr>
      <vt:lpstr>II. INFLUENCE &amp; STATECRAFT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71</cp:revision>
  <dcterms:created xsi:type="dcterms:W3CDTF">2016-04-05T20:20:23Z</dcterms:created>
  <dcterms:modified xsi:type="dcterms:W3CDTF">2021-12-02T16:43:51Z</dcterms:modified>
</cp:coreProperties>
</file>