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910457886_1434x1669.jpeg"/>
          <p:cNvSpPr/>
          <p:nvPr>
            <p:ph type="pic" sz="half" idx="13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lide Title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9" name="Body Level One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2226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defTabSz="587022">
              <a:spcBef>
                <a:spcPts val="0"/>
              </a:spcBef>
              <a:buSzTx/>
              <a:buNone/>
              <a:defRPr b="1" sz="3800"/>
            </a:lvl1pPr>
            <a:lvl2pPr marL="0" indent="0" defTabSz="587022">
              <a:spcBef>
                <a:spcPts val="0"/>
              </a:spcBef>
              <a:buSzTx/>
              <a:buNone/>
              <a:defRPr b="1" sz="3800"/>
            </a:lvl2pPr>
            <a:lvl3pPr marL="0" indent="0" defTabSz="587022">
              <a:spcBef>
                <a:spcPts val="0"/>
              </a:spcBef>
              <a:buSzTx/>
              <a:buNone/>
              <a:defRPr b="1" sz="3800"/>
            </a:lvl3pPr>
            <a:lvl4pPr marL="0" indent="0" defTabSz="587022">
              <a:spcBef>
                <a:spcPts val="0"/>
              </a:spcBef>
              <a:buSzTx/>
              <a:buNone/>
              <a:defRPr b="1" sz="3800"/>
            </a:lvl4pPr>
            <a:lvl5pPr marL="0" indent="0" defTabSz="587022"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415431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005833" y="9130186"/>
            <a:ext cx="348727" cy="339202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37" name="Slide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 anchor="t"/>
          <a:lstStyle>
            <a:lvl1pPr marL="0" indent="0" defTabSz="457877">
              <a:spcBef>
                <a:spcPts val="0"/>
              </a:spcBef>
              <a:buSzTx/>
              <a:buNone/>
              <a:defRPr b="1"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138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415431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 anchor="t"/>
          <a:lstStyle>
            <a:lvl1pPr marL="0" indent="0" defTabSz="457877">
              <a:spcBef>
                <a:spcPts val="0"/>
              </a:spcBef>
              <a:buSzTx/>
              <a:buNone/>
              <a:defRPr b="1"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147" name="Body Level One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defRPr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660384004_1290x1720.jpeg"/>
          <p:cNvSpPr/>
          <p:nvPr>
            <p:ph type="pic" sz="half" idx="14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9" name="Slide Title"/>
          <p:cNvSpPr txBox="1"/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415431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genda Title"/>
          <p:cNvSpPr txBox="1"/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58" name="Agenda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 anchor="t"/>
          <a:lstStyle>
            <a:lvl1pPr marL="0" indent="0" defTabSz="457877">
              <a:spcBef>
                <a:spcPts val="0"/>
              </a:spcBef>
              <a:buSzTx/>
              <a:buNone/>
              <a:defRPr b="1" sz="2964"/>
            </a:lvl1pPr>
          </a:lstStyle>
          <a:p>
            <a:pPr/>
            <a:r>
              <a:t>Agenda Subtitle</a:t>
            </a:r>
          </a:p>
        </p:txBody>
      </p:sp>
      <p:sp>
        <p:nvSpPr>
          <p:cNvPr id="159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defTabSz="587022">
              <a:spcBef>
                <a:spcPts val="1200"/>
              </a:spcBef>
              <a:buSzTx/>
              <a:buNone/>
              <a:defRPr spc="-38" sz="3800"/>
            </a:lvl1pPr>
            <a:lvl2pPr marL="0" indent="0" defTabSz="587022">
              <a:spcBef>
                <a:spcPts val="1200"/>
              </a:spcBef>
              <a:buSzTx/>
              <a:buNone/>
              <a:defRPr spc="-38" sz="3800"/>
            </a:lvl2pPr>
            <a:lvl3pPr marL="0" indent="0" defTabSz="587022">
              <a:spcBef>
                <a:spcPts val="1200"/>
              </a:spcBef>
              <a:buSzTx/>
              <a:buNone/>
              <a:defRPr spc="-38" sz="3800"/>
            </a:lvl3pPr>
            <a:lvl4pPr marL="0" indent="0" defTabSz="587022">
              <a:spcBef>
                <a:spcPts val="1200"/>
              </a:spcBef>
              <a:buSzTx/>
              <a:buNone/>
              <a:defRPr spc="-38" sz="3800"/>
            </a:lvl4pPr>
            <a:lvl5pPr marL="0" indent="0" defTabSz="587022">
              <a:spcBef>
                <a:spcPts val="12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415431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nt responses to External Cues"/>
          <p:cNvSpPr txBox="1"/>
          <p:nvPr>
            <p:ph type="title"/>
          </p:nvPr>
        </p:nvSpPr>
        <p:spPr>
          <a:xfrm>
            <a:off x="2801248" y="6958202"/>
            <a:ext cx="8288331" cy="18571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 responses to External Cues</a:t>
            </a:r>
          </a:p>
        </p:txBody>
      </p:sp>
      <p:pic>
        <p:nvPicPr>
          <p:cNvPr id="170" name="Krummholz.jpg" descr="Krummhol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84" y="1703476"/>
            <a:ext cx="7340432" cy="481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99" name="Explain how plants respond to grav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how plants respond to gravity</a:t>
            </a:r>
          </a:p>
          <a:p>
            <a:pPr/>
            <a:r>
              <a:t>Distinguish between thigmomorphogenesis and thigmotropism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nt responses to gra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Plant responses to gravity</a:t>
            </a:r>
          </a:p>
        </p:txBody>
      </p:sp>
      <p:sp>
        <p:nvSpPr>
          <p:cNvPr id="202" name="Roots display positive gravitropis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Roots display positive </a:t>
            </a:r>
            <a:r>
              <a:rPr b="1"/>
              <a:t>gravitropism</a:t>
            </a:r>
          </a:p>
          <a:p>
            <a:pPr/>
            <a:r>
              <a:t>Shoots display negative </a:t>
            </a:r>
            <a:r>
              <a:rPr b="1"/>
              <a:t>gravitropism</a:t>
            </a:r>
          </a:p>
        </p:txBody>
      </p:sp>
      <p:pic>
        <p:nvPicPr>
          <p:cNvPr id="203" name="gravitropism-geotropism-martin-shields.jpg" descr="gravitropism-geotropism-martin-shield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9529" y="3667910"/>
            <a:ext cx="6099162" cy="3937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atoli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Statoliths</a:t>
            </a:r>
          </a:p>
        </p:txBody>
      </p:sp>
      <p:sp>
        <p:nvSpPr>
          <p:cNvPr id="206" name="Dense cytoplasmic components that settle under the influence of gravity to the lower portions of a cell"/>
          <p:cNvSpPr txBox="1"/>
          <p:nvPr>
            <p:ph type="body" sz="quarter" idx="1"/>
          </p:nvPr>
        </p:nvSpPr>
        <p:spPr>
          <a:xfrm>
            <a:off x="900961" y="2881921"/>
            <a:ext cx="5334001" cy="4353064"/>
          </a:xfrm>
          <a:prstGeom prst="rect">
            <a:avLst/>
          </a:prstGeom>
        </p:spPr>
        <p:txBody>
          <a:bodyPr/>
          <a:lstStyle/>
          <a:p>
            <a:pPr/>
            <a:r>
              <a:t>Dense cytoplasmic components that settle under the influence of gravity to the lower portions of a cell</a:t>
            </a:r>
          </a:p>
        </p:txBody>
      </p:sp>
      <p:grpSp>
        <p:nvGrpSpPr>
          <p:cNvPr id="209" name="Group 7"/>
          <p:cNvGrpSpPr/>
          <p:nvPr/>
        </p:nvGrpSpPr>
        <p:grpSpPr>
          <a:xfrm>
            <a:off x="6948728" y="3309717"/>
            <a:ext cx="4873144" cy="3497472"/>
            <a:chOff x="0" y="0"/>
            <a:chExt cx="4873142" cy="3497471"/>
          </a:xfrm>
        </p:grpSpPr>
        <p:pic>
          <p:nvPicPr>
            <p:cNvPr id="20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0000" r="0" b="0"/>
            <a:stretch>
              <a:fillRect/>
            </a:stretch>
          </p:blipFill>
          <p:spPr>
            <a:xfrm>
              <a:off x="0" y="0"/>
              <a:ext cx="4873143" cy="3497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Oval 6"/>
            <p:cNvSpPr/>
            <p:nvPr/>
          </p:nvSpPr>
          <p:spPr>
            <a:xfrm>
              <a:off x="543320" y="291149"/>
              <a:ext cx="1019763" cy="918525"/>
            </a:xfrm>
            <a:prstGeom prst="ellipse">
              <a:avLst/>
            </a:prstGeom>
            <a:noFill/>
            <a:ln w="254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rcRect l="0" t="0" r="0" b="18013"/>
          <a:stretch>
            <a:fillRect/>
          </a:stretch>
        </p:blipFill>
        <p:spPr>
          <a:xfrm>
            <a:off x="2065279" y="1295608"/>
            <a:ext cx="8443321" cy="61258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 6"/>
          <p:cNvGrpSpPr/>
          <p:nvPr/>
        </p:nvGrpSpPr>
        <p:grpSpPr>
          <a:xfrm>
            <a:off x="5357955" y="2048693"/>
            <a:ext cx="3756092" cy="4883767"/>
            <a:chOff x="0" y="0"/>
            <a:chExt cx="3756090" cy="4883765"/>
          </a:xfrm>
        </p:grpSpPr>
        <p:grpSp>
          <p:nvGrpSpPr>
            <p:cNvPr id="214" name="Group 7"/>
            <p:cNvGrpSpPr/>
            <p:nvPr/>
          </p:nvGrpSpPr>
          <p:grpSpPr>
            <a:xfrm>
              <a:off x="0" y="0"/>
              <a:ext cx="3756091" cy="2911590"/>
              <a:chOff x="0" y="0"/>
              <a:chExt cx="3756090" cy="2911589"/>
            </a:xfrm>
          </p:grpSpPr>
          <p:sp>
            <p:nvSpPr>
              <p:cNvPr id="212" name="Text Box 7"/>
              <p:cNvSpPr txBox="1"/>
              <p:nvPr/>
            </p:nvSpPr>
            <p:spPr>
              <a:xfrm>
                <a:off x="0" y="2362562"/>
                <a:ext cx="2008062" cy="5490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914400">
                  <a:lnSpc>
                    <a:spcPct val="90000"/>
                  </a:lnSpc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3" name="Line 39"/>
              <p:cNvSpPr/>
              <p:nvPr/>
            </p:nvSpPr>
            <p:spPr>
              <a:xfrm flipH="1">
                <a:off x="2279090" y="0"/>
                <a:ext cx="1477001" cy="267031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b="0"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215" name="Line 40"/>
            <p:cNvSpPr/>
            <p:nvPr/>
          </p:nvSpPr>
          <p:spPr>
            <a:xfrm>
              <a:off x="2279092" y="2670317"/>
              <a:ext cx="1014061" cy="22134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Statoliths"/>
            <p:cNvSpPr txBox="1"/>
            <p:nvPr/>
          </p:nvSpPr>
          <p:spPr>
            <a:xfrm>
              <a:off x="500217" y="2241759"/>
              <a:ext cx="1762721" cy="55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914400">
                <a:lnSpc>
                  <a:spcPct val="90000"/>
                </a:lnSpc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Statoliths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sponse to mechanical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Response to mechanical stimuli</a:t>
            </a:r>
          </a:p>
        </p:txBody>
      </p:sp>
      <p:sp>
        <p:nvSpPr>
          <p:cNvPr id="220" name="Thigmomorphogenesis - morphological changes that result from mechanical disturbanc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Thigmomorphogenesis</a:t>
            </a:r>
            <a:r>
              <a:t> - morphological changes that result from mechanical disturbance</a:t>
            </a:r>
          </a:p>
        </p:txBody>
      </p:sp>
      <p:pic>
        <p:nvPicPr>
          <p:cNvPr id="221" name="tumblr_krum.jpg" descr="tumblr_kru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6024" y="2986138"/>
            <a:ext cx="4601751" cy="613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ome plants rely extensively on tou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Some plants rely extensively on touch</a:t>
            </a:r>
          </a:p>
        </p:txBody>
      </p:sp>
      <p:sp>
        <p:nvSpPr>
          <p:cNvPr id="224" name="Thigmotropism - directional growth in response to touch stimulus"/>
          <p:cNvSpPr txBox="1"/>
          <p:nvPr>
            <p:ph type="body" sz="quarter" idx="1"/>
          </p:nvPr>
        </p:nvSpPr>
        <p:spPr>
          <a:xfrm>
            <a:off x="1202975" y="3059122"/>
            <a:ext cx="5334001" cy="1527625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Thigmotropism</a:t>
            </a:r>
            <a:r>
              <a:t> - directional growth in response to touch stimulus</a:t>
            </a:r>
          </a:p>
        </p:txBody>
      </p:sp>
      <p:pic>
        <p:nvPicPr>
          <p:cNvPr id="225" name="grapevine.jpg" descr="grapevi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498" y="5443487"/>
            <a:ext cx="6632956" cy="393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cucumber.jpg" descr="cucumb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6139" y="2531408"/>
            <a:ext cx="5154567" cy="6867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nt responses to External Cues"/>
          <p:cNvSpPr txBox="1"/>
          <p:nvPr>
            <p:ph type="title"/>
          </p:nvPr>
        </p:nvSpPr>
        <p:spPr>
          <a:xfrm>
            <a:off x="2801248" y="6958202"/>
            <a:ext cx="8288331" cy="18571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 responses to External Cues</a:t>
            </a:r>
          </a:p>
        </p:txBody>
      </p:sp>
      <p:pic>
        <p:nvPicPr>
          <p:cNvPr id="229" name="Krummholz.jpg" descr="Krummhol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84" y="1703476"/>
            <a:ext cx="7340432" cy="481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32" name="Describe how plants are able to cope with stresses caused by drought, flooding, salt, and hea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how plants are able to cope with stresses caused by drought, flooding, salt, and heat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tree-in-drought-conditions.jpeg" descr="tree-in-drought-condition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517" y="1880895"/>
            <a:ext cx="9799766" cy="6681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rought st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Drought stress</a:t>
            </a:r>
          </a:p>
        </p:txBody>
      </p:sp>
      <p:sp>
        <p:nvSpPr>
          <p:cNvPr id="237" name="Plants reduce transpiration by closing stomata, producing abscisic acid, and reconfigure leaf shapes to reduce water los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Plants reduce transpiration by closing stomata, producing abscisic acid, and reconfigure leaf shapes to reduce water loss</a:t>
            </a:r>
          </a:p>
        </p:txBody>
      </p:sp>
      <p:pic>
        <p:nvPicPr>
          <p:cNvPr id="238" name="wilting.jpg" descr="wilt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0706" y="3885644"/>
            <a:ext cx="6041020" cy="4023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73" name="Identify the functions of blue light receptors and phytochrome in pla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the functions of blue light receptors and phytochrome in plants</a:t>
            </a:r>
          </a:p>
          <a:p>
            <a:pPr/>
            <a:r>
              <a:t>Explain photo-reversibility in phytochrome receptors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lo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Flooding</a:t>
            </a:r>
          </a:p>
        </p:txBody>
      </p:sp>
      <p:sp>
        <p:nvSpPr>
          <p:cNvPr id="241" name="Flooding creates anoxic conditions that impedes respiration, leading to a buildup of carbon dioxide in the roo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Flooding creates anoxic conditions that impedes respiration, leading to a buildup of carbon dioxide in the roots</a:t>
            </a:r>
          </a:p>
        </p:txBody>
      </p:sp>
      <p:pic>
        <p:nvPicPr>
          <p:cNvPr id="242" name="flooded.JPG" descr="flood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633" y="3899883"/>
            <a:ext cx="6113890" cy="366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1"/>
          <p:cNvSpPr txBox="1"/>
          <p:nvPr/>
        </p:nvSpPr>
        <p:spPr>
          <a:xfrm>
            <a:off x="498517" y="108373"/>
            <a:ext cx="12116139" cy="746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 Response to Flooding</a:t>
            </a:r>
          </a:p>
        </p:txBody>
      </p:sp>
      <p:pic>
        <p:nvPicPr>
          <p:cNvPr id="245" name="Picture 44" descr="Picture 4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7597"/>
          <a:stretch>
            <a:fillRect/>
          </a:stretch>
        </p:blipFill>
        <p:spPr>
          <a:xfrm>
            <a:off x="2473104" y="3772558"/>
            <a:ext cx="8284205" cy="405528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ext Box 24"/>
          <p:cNvSpPr txBox="1"/>
          <p:nvPr/>
        </p:nvSpPr>
        <p:spPr>
          <a:xfrm>
            <a:off x="3108959" y="8090746"/>
            <a:ext cx="177333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Control root</a:t>
            </a:r>
          </a:p>
        </p:txBody>
      </p:sp>
      <p:sp>
        <p:nvSpPr>
          <p:cNvPr id="247" name="Text Box 25"/>
          <p:cNvSpPr txBox="1"/>
          <p:nvPr/>
        </p:nvSpPr>
        <p:spPr>
          <a:xfrm>
            <a:off x="7415705" y="8090746"/>
            <a:ext cx="3162946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Oxygen deprived root</a:t>
            </a:r>
          </a:p>
        </p:txBody>
      </p:sp>
      <p:sp>
        <p:nvSpPr>
          <p:cNvPr id="248" name="TextBox 17"/>
          <p:cNvSpPr txBox="1"/>
          <p:nvPr/>
        </p:nvSpPr>
        <p:spPr>
          <a:xfrm>
            <a:off x="823637" y="1202350"/>
            <a:ext cx="11583304" cy="1740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480059" indent="-480059" algn="l" defTabSz="1300480">
              <a:buSzPct val="100000"/>
              <a:buChar char="-"/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Oxygen deprivation induces </a:t>
            </a:r>
            <a:r>
              <a:rPr b="1"/>
              <a:t>ethylene</a:t>
            </a:r>
            <a:r>
              <a:t> (hormone) production</a:t>
            </a:r>
          </a:p>
          <a:p>
            <a:pPr algn="l" defTabSz="1300480"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80059" indent="-480059" algn="l" defTabSz="1300480">
              <a:buSzPct val="100000"/>
              <a:buChar char="-"/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Hormone causes cell death, and opens “air tubes” that provide oxygen to submerged roots</a:t>
            </a:r>
          </a:p>
        </p:txBody>
      </p:sp>
      <p:sp>
        <p:nvSpPr>
          <p:cNvPr id="249" name="TextBox 13"/>
          <p:cNvSpPr txBox="1"/>
          <p:nvPr/>
        </p:nvSpPr>
        <p:spPr>
          <a:xfrm>
            <a:off x="12705295" y="6527331"/>
            <a:ext cx="559601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alt st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Salt stress</a:t>
            </a:r>
          </a:p>
        </p:txBody>
      </p:sp>
      <p:sp>
        <p:nvSpPr>
          <p:cNvPr id="252" name="Saline soils present two problem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Saline soils present two problems</a:t>
            </a:r>
          </a:p>
          <a:p>
            <a:pPr lvl="1"/>
            <a:r>
              <a:t>Lower water potential of soil</a:t>
            </a:r>
          </a:p>
          <a:p>
            <a:pPr lvl="1"/>
            <a:r>
              <a:t>Toxicity</a:t>
            </a:r>
          </a:p>
          <a:p>
            <a:pPr/>
            <a:r>
              <a:t>Plants produce intracellular solutes to temporarily lower cell water potentials</a:t>
            </a:r>
          </a:p>
        </p:txBody>
      </p:sp>
      <p:pic>
        <p:nvPicPr>
          <p:cNvPr id="253" name="SaltStress.jpg" descr="SaltStre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400" y="3330442"/>
            <a:ext cx="4879801" cy="419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eat st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Heat stress</a:t>
            </a:r>
          </a:p>
        </p:txBody>
      </p:sp>
      <p:sp>
        <p:nvSpPr>
          <p:cNvPr id="256" name="Excessive heat (&gt; 40oC)  denatures enzymes and other protei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Excessive heat (&gt; 40</a:t>
            </a:r>
            <a:r>
              <a:rPr baseline="31999"/>
              <a:t>o</a:t>
            </a:r>
            <a:r>
              <a:t>C)  denatures enzymes and other proteins</a:t>
            </a:r>
          </a:p>
          <a:p>
            <a:pPr/>
            <a:r>
              <a:rPr b="1"/>
              <a:t>Heat shock proteins</a:t>
            </a:r>
            <a:r>
              <a:t> are synthesized - these chaperone proteins keep other proteins from denaturing</a:t>
            </a:r>
          </a:p>
        </p:txBody>
      </p:sp>
      <p:pic>
        <p:nvPicPr>
          <p:cNvPr id="257" name="maple_heat08-0632b.jpg" descr="maple_heat08-0632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8264" y="3061866"/>
            <a:ext cx="6162544" cy="5075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nt responses to External Cues"/>
          <p:cNvSpPr txBox="1"/>
          <p:nvPr>
            <p:ph type="title"/>
          </p:nvPr>
        </p:nvSpPr>
        <p:spPr>
          <a:xfrm>
            <a:off x="2801248" y="6958202"/>
            <a:ext cx="8288331" cy="18571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 responses to External Cues</a:t>
            </a:r>
          </a:p>
        </p:txBody>
      </p:sp>
      <p:pic>
        <p:nvPicPr>
          <p:cNvPr id="260" name="Krummholz.jpg" descr="Krummhol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84" y="1703476"/>
            <a:ext cx="7340432" cy="481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21822">
              <a:defRPr spc="-98" sz="492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Learning Goals</a:t>
            </a:r>
          </a:p>
        </p:txBody>
      </p:sp>
      <p:sp>
        <p:nvSpPr>
          <p:cNvPr id="263" name="Compare and contrast PAMP-triggered immunity and effector-triggered immun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Compare and contrast PAMP-triggered immunity and effector-triggered immunity.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Explain two types of effector-triggered immunity.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ollination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Pollination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Seed dispersal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Mycorrhizal associations</a:t>
            </a:r>
          </a:p>
        </p:txBody>
      </p:sp>
      <p:sp>
        <p:nvSpPr>
          <p:cNvPr id="266" name="Beneficial interactions between plants and other organisms"/>
          <p:cNvSpPr txBox="1"/>
          <p:nvPr>
            <p:ph type="title"/>
          </p:nvPr>
        </p:nvSpPr>
        <p:spPr>
          <a:xfrm>
            <a:off x="606024" y="898341"/>
            <a:ext cx="7277012" cy="1787628"/>
          </a:xfrm>
          <a:prstGeom prst="rect">
            <a:avLst/>
          </a:prstGeom>
        </p:spPr>
        <p:txBody>
          <a:bodyPr/>
          <a:lstStyle>
            <a:lvl1pPr defTabSz="1317786">
              <a:defRPr spc="-91" sz="456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Beneficial interactions between plants and other organisms</a:t>
            </a:r>
          </a:p>
        </p:txBody>
      </p:sp>
      <p:pic>
        <p:nvPicPr>
          <p:cNvPr id="267" name="blog-fungi-on-small-tree-roots-3.jpg" descr="blog-fungi-on-small-tree-roots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7222" y="5994002"/>
            <a:ext cx="2898446" cy="2842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cedar-waxwing-eating-berries-5c4c69e6c9e77c0001d7600b.jpg" descr="cedar-waxwing-eating-berries-5c4c69e6c9e77c0001d7600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4680" y="2988339"/>
            <a:ext cx="4263845" cy="2842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Flowers_That_Attract_Bees_Calendula.jpg" descr="Flowers_That_Attract_Bees_Calendul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2568" y="362272"/>
            <a:ext cx="3718133" cy="246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Bacteria…"/>
          <p:cNvSpPr txBox="1"/>
          <p:nvPr>
            <p:ph type="body" sz="quarter" idx="1"/>
          </p:nvPr>
        </p:nvSpPr>
        <p:spPr>
          <a:xfrm>
            <a:off x="805714" y="3269274"/>
            <a:ext cx="5215468" cy="440353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Bacteria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Fungi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Viruses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Herbivores</a:t>
            </a:r>
          </a:p>
        </p:txBody>
      </p:sp>
      <p:sp>
        <p:nvSpPr>
          <p:cNvPr id="272" name="Plants are attacked by a range of organisms"/>
          <p:cNvSpPr txBox="1"/>
          <p:nvPr>
            <p:ph type="title"/>
          </p:nvPr>
        </p:nvSpPr>
        <p:spPr>
          <a:xfrm>
            <a:off x="606024" y="898341"/>
            <a:ext cx="11686569" cy="178762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Plants are attacked by a range of organisms</a:t>
            </a:r>
          </a:p>
        </p:txBody>
      </p:sp>
      <p:pic>
        <p:nvPicPr>
          <p:cNvPr id="273" name="pathogens.jpg" descr="pathoge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7814" y="2956442"/>
            <a:ext cx="5994401" cy="502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Defenses against pathogens: PAMP-triggered immu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40358">
              <a:defRPr spc="-72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Defenses against pathogens: PAMP-triggered immunity</a:t>
            </a:r>
          </a:p>
        </p:txBody>
      </p:sp>
      <p:sp>
        <p:nvSpPr>
          <p:cNvPr id="276" name="Pathogen-associated molecular patterns (PAMP) (like flagelli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Pathogen-associated molecular patterns (PAMP) (like flagellin)</a:t>
            </a:r>
          </a:p>
          <a:p>
            <a:pPr/>
            <a:r>
              <a:t>Plant responds by producing broad-spectrum antimicrobial chemicals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efenses against pathogens: Effector-triggered immu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05679">
              <a:defRPr spc="-69" sz="34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Defenses against pathogens: Effector-triggered immunity</a:t>
            </a:r>
          </a:p>
        </p:txBody>
      </p:sp>
      <p:sp>
        <p:nvSpPr>
          <p:cNvPr id="279" name="Pathogens evolved traits allowing them to bypass PAMP-triggered immun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Pathogens evolved traits allowing them to bypass PAMP-triggered immunity</a:t>
            </a:r>
          </a:p>
          <a:p>
            <a:pPr/>
            <a:r>
              <a:t>These pathogens secrete proteins called </a:t>
            </a:r>
            <a:r>
              <a:rPr b="1"/>
              <a:t>effectors </a:t>
            </a:r>
            <a:r>
              <a:t>into the cells of their host</a:t>
            </a:r>
          </a:p>
          <a:p>
            <a:pPr/>
            <a:r>
              <a:t>Plants have counter-evolved plants </a:t>
            </a:r>
            <a:r>
              <a:rPr b="1"/>
              <a:t>effector-triggered immunity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nts use light for more than just energy 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Plants use light for more than just energy production</a:t>
            </a:r>
          </a:p>
        </p:txBody>
      </p:sp>
      <p:sp>
        <p:nvSpPr>
          <p:cNvPr id="176" name="As a cue for growth and developm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a cue for growth and development</a:t>
            </a:r>
          </a:p>
          <a:p>
            <a:pPr/>
            <a:r>
              <a:t>Tracking time on daily and yearly cycles</a:t>
            </a:r>
          </a:p>
        </p:txBody>
      </p:sp>
      <p:pic>
        <p:nvPicPr>
          <p:cNvPr id="177" name="sunlight.jpg" descr="sunl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9400" y="4001722"/>
            <a:ext cx="6031335" cy="402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ffector-triggered immunity: the hypersensitive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05679">
              <a:defRPr spc="-69" sz="34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Effector-triggered immunity: the hypersensitive response</a:t>
            </a:r>
          </a:p>
        </p:txBody>
      </p:sp>
      <p:sp>
        <p:nvSpPr>
          <p:cNvPr id="282" name="Localized cell death at the point of infection"/>
          <p:cNvSpPr txBox="1"/>
          <p:nvPr>
            <p:ph type="body" sz="half" idx="1"/>
          </p:nvPr>
        </p:nvSpPr>
        <p:spPr>
          <a:xfrm>
            <a:off x="643466" y="3485069"/>
            <a:ext cx="6484981" cy="4403207"/>
          </a:xfrm>
          <a:prstGeom prst="rect">
            <a:avLst/>
          </a:prstGeom>
        </p:spPr>
        <p:txBody>
          <a:bodyPr/>
          <a:lstStyle/>
          <a:p>
            <a:pPr/>
            <a:r>
              <a:t>Localized cell death at the point of infection</a:t>
            </a:r>
          </a:p>
        </p:txBody>
      </p:sp>
      <p:pic>
        <p:nvPicPr>
          <p:cNvPr id="283" name="lesions.jpg" descr="les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3027" y="3525690"/>
            <a:ext cx="6059870" cy="5125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ffector-triggered immunity: systemic acquired resi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88340">
              <a:defRPr spc="-68" sz="342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Effector-triggered immunity: systemic acquired resistance</a:t>
            </a:r>
          </a:p>
        </p:txBody>
      </p:sp>
      <p:sp>
        <p:nvSpPr>
          <p:cNvPr id="286" name="Signaling molecule called methyl-salicylic acid is produced around the site of infection in response to effector…"/>
          <p:cNvSpPr txBox="1"/>
          <p:nvPr>
            <p:ph type="body" sz="quarter" idx="1"/>
          </p:nvPr>
        </p:nvSpPr>
        <p:spPr>
          <a:xfrm>
            <a:off x="593543" y="3447627"/>
            <a:ext cx="4669490" cy="4403207"/>
          </a:xfrm>
          <a:prstGeom prst="rect">
            <a:avLst/>
          </a:prstGeom>
        </p:spPr>
        <p:txBody>
          <a:bodyPr/>
          <a:lstStyle/>
          <a:p>
            <a:pPr marL="379984" indent="-379984" defTabSz="1525858">
              <a:spcBef>
                <a:spcPts val="2800"/>
              </a:spcBef>
              <a:defRPr sz="2992"/>
            </a:pPr>
            <a:r>
              <a:t>Signaling molecule called methyl-salicylic acid is produced around the site of infection in response to effector</a:t>
            </a:r>
          </a:p>
          <a:p>
            <a:pPr marL="379984" indent="-379984" defTabSz="1525858">
              <a:spcBef>
                <a:spcPts val="2800"/>
              </a:spcBef>
              <a:defRPr sz="2992"/>
            </a:pPr>
            <a:r>
              <a:t> It travels through the phloem and is converted to salicylic acid away from the infection site</a:t>
            </a:r>
          </a:p>
        </p:txBody>
      </p:sp>
      <p:grpSp>
        <p:nvGrpSpPr>
          <p:cNvPr id="300" name="Group 4"/>
          <p:cNvGrpSpPr/>
          <p:nvPr/>
        </p:nvGrpSpPr>
        <p:grpSpPr>
          <a:xfrm>
            <a:off x="5296999" y="3909594"/>
            <a:ext cx="7434882" cy="4250934"/>
            <a:chOff x="0" y="0"/>
            <a:chExt cx="7434881" cy="4250933"/>
          </a:xfrm>
        </p:grpSpPr>
        <p:pic>
          <p:nvPicPr>
            <p:cNvPr id="287" name="Picture 41" descr="Picture 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03424" y="0"/>
              <a:ext cx="5403851" cy="42509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Text Box 4"/>
            <p:cNvSpPr txBox="1"/>
            <p:nvPr/>
          </p:nvSpPr>
          <p:spPr>
            <a:xfrm>
              <a:off x="6075361" y="3827071"/>
              <a:ext cx="1359521" cy="333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Systemic acquired</a:t>
              </a:r>
              <a:br/>
              <a:r>
                <a:t>resistance</a:t>
              </a:r>
            </a:p>
          </p:txBody>
        </p:sp>
        <p:sp>
          <p:nvSpPr>
            <p:cNvPr id="289" name="Text Box 5"/>
            <p:cNvSpPr txBox="1"/>
            <p:nvPr/>
          </p:nvSpPr>
          <p:spPr>
            <a:xfrm>
              <a:off x="4365624" y="3244459"/>
              <a:ext cx="681535" cy="17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 defTabSz="914400">
                <a:lnSpc>
                  <a:spcPct val="90000"/>
                </a:lnSpc>
                <a:defRPr i="1"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R</a:t>
              </a:r>
              <a:r>
                <a:rPr i="0"/>
                <a:t> protein</a:t>
              </a:r>
            </a:p>
          </p:txBody>
        </p:sp>
        <p:sp>
          <p:nvSpPr>
            <p:cNvPr id="290" name="Text Box 6"/>
            <p:cNvSpPr txBox="1"/>
            <p:nvPr/>
          </p:nvSpPr>
          <p:spPr>
            <a:xfrm>
              <a:off x="1797832" y="3167811"/>
              <a:ext cx="1426866" cy="17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 defTabSz="914400">
                <a:lnSpc>
                  <a:spcPct val="90000"/>
                </a:lnSpc>
                <a:defRPr i="1"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Avr</a:t>
              </a:r>
              <a:r>
                <a:rPr i="0"/>
                <a:t> effector protein</a:t>
              </a:r>
            </a:p>
          </p:txBody>
        </p:sp>
        <p:sp>
          <p:nvSpPr>
            <p:cNvPr id="291" name="Text Box 7"/>
            <p:cNvSpPr txBox="1"/>
            <p:nvPr/>
          </p:nvSpPr>
          <p:spPr>
            <a:xfrm>
              <a:off x="0" y="1700706"/>
              <a:ext cx="1799977" cy="333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 defTabSz="914400">
                <a:lnSpc>
                  <a:spcPct val="90000"/>
                </a:lnSpc>
                <a:defRPr i="1"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R-Avr</a:t>
              </a:r>
              <a:r>
                <a:rPr i="0"/>
                <a:t> recognition and</a:t>
              </a:r>
              <a:br>
                <a:rPr i="0"/>
              </a:br>
              <a:r>
                <a:rPr i="0"/>
                <a:t>hypersensitive response</a:t>
              </a:r>
            </a:p>
          </p:txBody>
        </p:sp>
        <p:sp>
          <p:nvSpPr>
            <p:cNvPr id="292" name="Text Box 9"/>
            <p:cNvSpPr txBox="1"/>
            <p:nvPr/>
          </p:nvSpPr>
          <p:spPr>
            <a:xfrm>
              <a:off x="3305174" y="755617"/>
              <a:ext cx="469976" cy="17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Signal</a:t>
              </a:r>
            </a:p>
          </p:txBody>
        </p:sp>
        <p:sp>
          <p:nvSpPr>
            <p:cNvPr id="293" name="Text Box 10"/>
            <p:cNvSpPr txBox="1"/>
            <p:nvPr/>
          </p:nvSpPr>
          <p:spPr>
            <a:xfrm>
              <a:off x="3178162" y="1437884"/>
              <a:ext cx="1096988" cy="333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Hypersensitive</a:t>
              </a:r>
              <a:br/>
              <a:r>
                <a:t>response</a:t>
              </a:r>
            </a:p>
          </p:txBody>
        </p:sp>
        <p:sp>
          <p:nvSpPr>
            <p:cNvPr id="294" name="Text Box 11"/>
            <p:cNvSpPr txBox="1"/>
            <p:nvPr/>
          </p:nvSpPr>
          <p:spPr>
            <a:xfrm>
              <a:off x="5721870" y="1360096"/>
              <a:ext cx="935584" cy="493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Signal</a:t>
              </a:r>
              <a:br/>
              <a:r>
                <a:t>transduction</a:t>
              </a:r>
              <a:br/>
              <a:r>
                <a:t>pathway</a:t>
              </a:r>
            </a:p>
          </p:txBody>
        </p:sp>
        <p:sp>
          <p:nvSpPr>
            <p:cNvPr id="295" name="Text Box 12"/>
            <p:cNvSpPr txBox="1"/>
            <p:nvPr/>
          </p:nvSpPr>
          <p:spPr>
            <a:xfrm>
              <a:off x="6158717" y="2199884"/>
              <a:ext cx="766739" cy="333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Acquired </a:t>
              </a:r>
              <a:br/>
              <a:r>
                <a:t>resistance</a:t>
              </a:r>
            </a:p>
          </p:txBody>
        </p:sp>
        <p:sp>
          <p:nvSpPr>
            <p:cNvPr id="296" name="Text Box 13"/>
            <p:cNvSpPr txBox="1"/>
            <p:nvPr/>
          </p:nvSpPr>
          <p:spPr>
            <a:xfrm>
              <a:off x="3963653" y="3688370"/>
              <a:ext cx="698427" cy="333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Avirulent</a:t>
              </a:r>
              <a:br/>
              <a:r>
                <a:t>pathogen</a:t>
              </a:r>
            </a:p>
          </p:txBody>
        </p:sp>
        <p:sp>
          <p:nvSpPr>
            <p:cNvPr id="297" name="Text Box 14"/>
            <p:cNvSpPr txBox="1"/>
            <p:nvPr/>
          </p:nvSpPr>
          <p:spPr>
            <a:xfrm>
              <a:off x="2401092" y="1823707"/>
              <a:ext cx="2087291" cy="17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914400">
                <a:lnSpc>
                  <a:spcPct val="90000"/>
                </a:lnSpc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Signal transduction pathway</a:t>
              </a:r>
            </a:p>
          </p:txBody>
        </p:sp>
        <p:sp>
          <p:nvSpPr>
            <p:cNvPr id="298" name="Line 39"/>
            <p:cNvSpPr/>
            <p:nvPr/>
          </p:nvSpPr>
          <p:spPr>
            <a:xfrm>
              <a:off x="3373861" y="2358091"/>
              <a:ext cx="873125" cy="84613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9" name="Line 40"/>
            <p:cNvSpPr/>
            <p:nvPr/>
          </p:nvSpPr>
          <p:spPr>
            <a:xfrm>
              <a:off x="3200823" y="3160298"/>
              <a:ext cx="609600" cy="4635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1" name="Text Box 7"/>
          <p:cNvSpPr txBox="1"/>
          <p:nvPr/>
        </p:nvSpPr>
        <p:spPr>
          <a:xfrm>
            <a:off x="6426956" y="4499424"/>
            <a:ext cx="98968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914400">
              <a:lnSpc>
                <a:spcPct val="9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Salicylic Acid</a:t>
            </a:r>
          </a:p>
        </p:txBody>
      </p:sp>
      <p:sp>
        <p:nvSpPr>
          <p:cNvPr id="302" name="Line 39"/>
          <p:cNvSpPr/>
          <p:nvPr/>
        </p:nvSpPr>
        <p:spPr>
          <a:xfrm>
            <a:off x="7007621" y="4790940"/>
            <a:ext cx="1392663" cy="17172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lue light recep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 light receptors</a:t>
            </a:r>
          </a:p>
        </p:txBody>
      </p:sp>
      <p:sp>
        <p:nvSpPr>
          <p:cNvPr id="180" name="Two types: crypto chromes and phototrop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types: crypto chromes and phototropins</a:t>
            </a:r>
          </a:p>
          <a:p>
            <a:pPr/>
            <a:r>
              <a:t>Blue light initiates a range of responses in plants</a:t>
            </a:r>
          </a:p>
          <a:p>
            <a:pPr lvl="1"/>
            <a:r>
              <a:t>Phototropism</a:t>
            </a:r>
          </a:p>
          <a:p>
            <a:pPr lvl="1"/>
            <a:r>
              <a:t>Light-induced opening of stomata</a:t>
            </a:r>
          </a:p>
          <a:p>
            <a:pPr lvl="1"/>
            <a:r>
              <a:t>Seedling growth regulation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hotorecep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Photoreceptors</a:t>
            </a:r>
          </a:p>
        </p:txBody>
      </p:sp>
      <p:sp>
        <p:nvSpPr>
          <p:cNvPr id="183" name="Red light recepto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 light receptors</a:t>
            </a:r>
          </a:p>
          <a:p>
            <a:pPr/>
            <a:r>
              <a:t>Play roles in seed germination and shade responses</a:t>
            </a:r>
          </a:p>
        </p:txBody>
      </p:sp>
      <p:pic>
        <p:nvPicPr>
          <p:cNvPr id="184" name="light.jpg" descr="l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9643" y="3794807"/>
            <a:ext cx="5171314" cy="3878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eeds.gif" descr="seed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34" y="1642450"/>
            <a:ext cx="8624932" cy="646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hytochrome receptors are photo-rever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Phytochrome receptors are photo-reversible</a:t>
            </a:r>
          </a:p>
        </p:txBody>
      </p:sp>
      <p:pic>
        <p:nvPicPr>
          <p:cNvPr id="189" name="phytochrome reversin.jpeg" descr="phytochrome reversi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446" y="4006850"/>
            <a:ext cx="10515601" cy="346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sponding to sh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Responding to shade</a:t>
            </a:r>
          </a:p>
        </p:txBody>
      </p:sp>
      <p:sp>
        <p:nvSpPr>
          <p:cNvPr id="192" name="When shaded, a plant detects less red light (R) and more far red (FR) ligh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shaded, a plant detects less red light (R) and more far red (FR) light</a:t>
            </a:r>
          </a:p>
          <a:p>
            <a:pPr/>
            <a:r>
              <a:t>Plant responds by allocating resources to increased height growth</a:t>
            </a:r>
          </a:p>
        </p:txBody>
      </p:sp>
      <p:pic>
        <p:nvPicPr>
          <p:cNvPr id="193" name="TomatoShade.jpg" descr="TomatoSha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3437" y="2643904"/>
            <a:ext cx="4883726" cy="6845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nt responses to External Cues"/>
          <p:cNvSpPr txBox="1"/>
          <p:nvPr>
            <p:ph type="title"/>
          </p:nvPr>
        </p:nvSpPr>
        <p:spPr>
          <a:xfrm>
            <a:off x="2801248" y="6958202"/>
            <a:ext cx="8288331" cy="18571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Plant responses to External Cues</a:t>
            </a:r>
          </a:p>
        </p:txBody>
      </p:sp>
      <p:pic>
        <p:nvPicPr>
          <p:cNvPr id="196" name="Krummholz.jpg" descr="Krummhol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84" y="1703476"/>
            <a:ext cx="7340432" cy="481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