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notesSlides/notesSlide1.xml" ContentType="application/vnd.openxmlformats-officedocument.presentationml.notesSlide+xml"/>
  <Override PartName="/ppt/media/image5.jpeg" ContentType="image/jpeg"/>
  <Override PartName="/ppt/media/image6.jpeg" ContentType="image/jpeg"/>
  <Override PartName="/ppt/media/image7.jpeg" ContentType="image/jpeg"/>
  <Override PartName="/ppt/media/image8.jpeg" ContentType="image/jpeg"/>
  <Override PartName="/ppt/notesSlides/notesSlide2.xml" ContentType="application/vnd.openxmlformats-officedocument.presentationml.notesSlide+xml"/>
  <Override PartName="/ppt/media/image9.jpeg" ContentType="image/jpeg"/>
  <Override PartName="/ppt/notesSlides/notesSlide3.xml" ContentType="application/vnd.openxmlformats-officedocument.presentationml.notesSlide+xml"/>
  <Override PartName="/ppt/media/image10.jpeg" ContentType="image/jpeg"/>
  <Override PartName="/ppt/notesSlides/notesSlide4.xml" ContentType="application/vnd.openxmlformats-officedocument.presentationml.notesSlide+xml"/>
  <Override PartName="/ppt/media/image1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39.8 Cell elongation in response to auxin: the acid growth hypothesis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39.9 Apical dominance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39.11 Mobilization of nutrients by gibberellins during the germination of grain seeds such as barley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Shape 350"/>
          <p:cNvSpPr/>
          <p:nvPr>
            <p:ph type="sldImg"/>
          </p:nvPr>
        </p:nvSpPr>
        <p:spPr>
          <a:prstGeom prst="rect">
            <a:avLst/>
          </a:prstGeom>
        </p:spPr>
        <p:txBody>
          <a:bodyPr/>
          <a:lstStyle/>
          <a:p>
            <a:pPr/>
          </a:p>
        </p:txBody>
      </p:sp>
      <p:sp>
        <p:nvSpPr>
          <p:cNvPr id="351" name="Shape 351"/>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39.13 The ethylene-induced triple response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7" name="Title Text"/>
          <p:cNvSpPr txBox="1"/>
          <p:nvPr>
            <p:ph type="title"/>
          </p:nvPr>
        </p:nvSpPr>
        <p:spPr>
          <a:xfrm>
            <a:off x="650239" y="390596"/>
            <a:ext cx="11704322" cy="1625601"/>
          </a:xfrm>
          <a:prstGeom prst="rect">
            <a:avLst/>
          </a:prstGeom>
        </p:spPr>
        <p:txBody>
          <a:bodyPr lIns="65023" tIns="65023" rIns="65023" bIns="65023" anchor="t"/>
          <a:lstStyle>
            <a:lvl1pPr defTabSz="1300480">
              <a:defRPr sz="6200">
                <a:latin typeface="Arial"/>
                <a:ea typeface="Arial"/>
                <a:cs typeface="Arial"/>
                <a:sym typeface="Arial"/>
              </a:defRPr>
            </a:lvl1pPr>
          </a:lstStyle>
          <a:p>
            <a:pPr/>
            <a:r>
              <a:t>Title Text</a:t>
            </a:r>
          </a:p>
        </p:txBody>
      </p:sp>
      <p:sp>
        <p:nvSpPr>
          <p:cNvPr id="118" name="Body Level One…"/>
          <p:cNvSpPr txBox="1"/>
          <p:nvPr>
            <p:ph type="body" sz="quarter" idx="1"/>
          </p:nvPr>
        </p:nvSpPr>
        <p:spPr>
          <a:xfrm>
            <a:off x="325119" y="8236373"/>
            <a:ext cx="12246188" cy="738295"/>
          </a:xfrm>
          <a:prstGeom prst="rect">
            <a:avLst/>
          </a:prstGeom>
        </p:spPr>
        <p:txBody>
          <a:bodyPr lIns="65023" tIns="65023" rIns="65023" bIns="65023" anchor="t"/>
          <a:lstStyle>
            <a:lvl1pPr marL="487680" indent="-487680" defTabSz="1300480">
              <a:spcBef>
                <a:spcPts val="1000"/>
              </a:spcBef>
              <a:buSzTx/>
              <a:buNone/>
              <a:defRPr sz="4400">
                <a:solidFill>
                  <a:srgbClr val="333399"/>
                </a:solidFill>
                <a:latin typeface="Arial"/>
                <a:ea typeface="Arial"/>
                <a:cs typeface="Arial"/>
                <a:sym typeface="Arial"/>
              </a:defRPr>
            </a:lvl1pPr>
            <a:lvl2pPr marL="906235" indent="-449035" defTabSz="1300480">
              <a:spcBef>
                <a:spcPts val="1000"/>
              </a:spcBef>
              <a:buSzPct val="100000"/>
              <a:buChar char="–"/>
              <a:defRPr sz="4400">
                <a:solidFill>
                  <a:srgbClr val="333399"/>
                </a:solidFill>
                <a:latin typeface="Arial"/>
                <a:ea typeface="Arial"/>
                <a:cs typeface="Arial"/>
                <a:sym typeface="Arial"/>
              </a:defRPr>
            </a:lvl2pPr>
            <a:lvl3pPr indent="-419100" defTabSz="1300480">
              <a:spcBef>
                <a:spcPts val="1000"/>
              </a:spcBef>
              <a:buSzPct val="100000"/>
              <a:defRPr sz="4400">
                <a:solidFill>
                  <a:srgbClr val="333399"/>
                </a:solidFill>
                <a:latin typeface="Arial"/>
                <a:ea typeface="Arial"/>
                <a:cs typeface="Arial"/>
                <a:sym typeface="Arial"/>
              </a:defRPr>
            </a:lvl3pPr>
            <a:lvl4pPr marL="1874520" indent="-502920" defTabSz="1300480">
              <a:spcBef>
                <a:spcPts val="1000"/>
              </a:spcBef>
              <a:buSzPct val="100000"/>
              <a:buChar char="–"/>
              <a:defRPr sz="4400">
                <a:solidFill>
                  <a:srgbClr val="333399"/>
                </a:solidFill>
                <a:latin typeface="Arial"/>
                <a:ea typeface="Arial"/>
                <a:cs typeface="Arial"/>
                <a:sym typeface="Arial"/>
              </a:defRPr>
            </a:lvl4pPr>
            <a:lvl5pPr marL="2331720" indent="-502920" defTabSz="1300480">
              <a:spcBef>
                <a:spcPts val="1000"/>
              </a:spcBef>
              <a:buSzPct val="100000"/>
              <a:buChar char="»"/>
              <a:defRPr sz="4400">
                <a:solidFill>
                  <a:srgbClr val="33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285653" y="8779792"/>
            <a:ext cx="3034455" cy="520701"/>
          </a:xfrm>
          <a:prstGeom prst="rect">
            <a:avLst/>
          </a:prstGeom>
        </p:spPr>
        <p:txBody>
          <a:bodyPr lIns="65023" tIns="65023" rIns="65023" bIns="65023" anchor="ctr"/>
          <a:lstStyle>
            <a:lvl1pPr algn="r" defTabSz="1300480">
              <a:defRPr>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 Id="rId3" Type="http://schemas.openxmlformats.org/officeDocument/2006/relationships/image" Target="../media/image8.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jpeg"/></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jpeg"/></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Plant signaling and hormones"/>
          <p:cNvSpPr txBox="1"/>
          <p:nvPr>
            <p:ph type="title"/>
          </p:nvPr>
        </p:nvSpPr>
        <p:spPr>
          <a:prstGeom prst="rect">
            <a:avLst/>
          </a:prstGeom>
        </p:spPr>
        <p:txBody>
          <a:bodyPr/>
          <a:lstStyle>
            <a:lvl1pPr defTabSz="432308">
              <a:defRPr sz="5920"/>
            </a:lvl1pPr>
          </a:lstStyle>
          <a:p>
            <a:pPr/>
            <a:r>
              <a:t>Plant signaling and hormones</a:t>
            </a:r>
          </a:p>
        </p:txBody>
      </p:sp>
      <p:pic>
        <p:nvPicPr>
          <p:cNvPr id="129" name="dodder.jpg" descr="dodder.jpg"/>
          <p:cNvPicPr>
            <a:picLocks noChangeAspect="1"/>
          </p:cNvPicPr>
          <p:nvPr/>
        </p:nvPicPr>
        <p:blipFill>
          <a:blip r:embed="rId2">
            <a:extLst/>
          </a:blip>
          <a:stretch>
            <a:fillRect/>
          </a:stretch>
        </p:blipFill>
        <p:spPr>
          <a:xfrm>
            <a:off x="2560538" y="420985"/>
            <a:ext cx="8064501" cy="59309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ignal transduction"/>
          <p:cNvSpPr txBox="1"/>
          <p:nvPr>
            <p:ph type="title"/>
          </p:nvPr>
        </p:nvSpPr>
        <p:spPr>
          <a:prstGeom prst="rect">
            <a:avLst/>
          </a:prstGeom>
        </p:spPr>
        <p:txBody>
          <a:bodyPr/>
          <a:lstStyle/>
          <a:p>
            <a:pPr/>
            <a:r>
              <a:t>Signal transduction</a:t>
            </a:r>
          </a:p>
        </p:txBody>
      </p:sp>
      <p:sp>
        <p:nvSpPr>
          <p:cNvPr id="161" name="Phytochrome activation leads to an opening of calcium channels in the cell membrane…"/>
          <p:cNvSpPr txBox="1"/>
          <p:nvPr>
            <p:ph type="body" sz="half" idx="1"/>
          </p:nvPr>
        </p:nvSpPr>
        <p:spPr>
          <a:xfrm>
            <a:off x="952500" y="2590800"/>
            <a:ext cx="4432697" cy="6286500"/>
          </a:xfrm>
          <a:prstGeom prst="rect">
            <a:avLst/>
          </a:prstGeom>
        </p:spPr>
        <p:txBody>
          <a:bodyPr/>
          <a:lstStyle/>
          <a:p>
            <a:pPr/>
            <a:r>
              <a:t>Phytochrome activation leads to an opening of </a:t>
            </a:r>
            <a:r>
              <a:rPr b="1"/>
              <a:t>calcium channels</a:t>
            </a:r>
            <a:r>
              <a:t> in the cell membrane</a:t>
            </a:r>
          </a:p>
          <a:p>
            <a:pPr/>
            <a:r>
              <a:t>Ca++ activates a protein kinase</a:t>
            </a:r>
          </a:p>
        </p:txBody>
      </p:sp>
      <p:pic>
        <p:nvPicPr>
          <p:cNvPr id="162" name="CellSignalPathway.jpg" descr="CellSignalPathway.jpg"/>
          <p:cNvPicPr>
            <a:picLocks noChangeAspect="1"/>
          </p:cNvPicPr>
          <p:nvPr/>
        </p:nvPicPr>
        <p:blipFill>
          <a:blip r:embed="rId2">
            <a:extLst/>
          </a:blip>
          <a:stretch>
            <a:fillRect/>
          </a:stretch>
        </p:blipFill>
        <p:spPr>
          <a:xfrm>
            <a:off x="5657257" y="2532039"/>
            <a:ext cx="7253881" cy="4689522"/>
          </a:xfrm>
          <a:prstGeom prst="rect">
            <a:avLst/>
          </a:prstGeom>
          <a:ln w="12700">
            <a:miter lim="400000"/>
          </a:ln>
        </p:spPr>
      </p:pic>
      <p:sp>
        <p:nvSpPr>
          <p:cNvPr id="163" name="Rectangle"/>
          <p:cNvSpPr/>
          <p:nvPr/>
        </p:nvSpPr>
        <p:spPr>
          <a:xfrm>
            <a:off x="6694983" y="4356100"/>
            <a:ext cx="4150817" cy="2763788"/>
          </a:xfrm>
          <a:prstGeom prst="rect">
            <a:avLst/>
          </a:prstGeom>
          <a:solidFill>
            <a:schemeClr val="accent1">
              <a:alpha val="27306"/>
            </a:schemeClr>
          </a:solidFill>
          <a:ln w="25400">
            <a:solidFill>
              <a:srgbClr val="000000">
                <a:alpha val="27306"/>
              </a:srgbClr>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ignal transduction"/>
          <p:cNvSpPr txBox="1"/>
          <p:nvPr>
            <p:ph type="title"/>
          </p:nvPr>
        </p:nvSpPr>
        <p:spPr>
          <a:prstGeom prst="rect">
            <a:avLst/>
          </a:prstGeom>
        </p:spPr>
        <p:txBody>
          <a:bodyPr/>
          <a:lstStyle/>
          <a:p>
            <a:pPr/>
            <a:r>
              <a:t>Signal transduction</a:t>
            </a:r>
          </a:p>
        </p:txBody>
      </p:sp>
      <p:sp>
        <p:nvSpPr>
          <p:cNvPr id="166" name="Phytochrome activation also activates cyclic GMP (cyclic guanosine monophosphate)…"/>
          <p:cNvSpPr txBox="1"/>
          <p:nvPr>
            <p:ph type="body" sz="half" idx="1"/>
          </p:nvPr>
        </p:nvSpPr>
        <p:spPr>
          <a:xfrm>
            <a:off x="952500" y="2590800"/>
            <a:ext cx="4432697" cy="6286500"/>
          </a:xfrm>
          <a:prstGeom prst="rect">
            <a:avLst/>
          </a:prstGeom>
        </p:spPr>
        <p:txBody>
          <a:bodyPr/>
          <a:lstStyle/>
          <a:p>
            <a:pPr/>
            <a:r>
              <a:t>Phytochrome activation also activates </a:t>
            </a:r>
            <a:r>
              <a:rPr b="1"/>
              <a:t>cyclic GMP</a:t>
            </a:r>
            <a:r>
              <a:t> (cyclic guanosine monophosphate)</a:t>
            </a:r>
          </a:p>
          <a:p>
            <a:pPr/>
            <a:r>
              <a:t>Cyclic GMP activates a different protein kinase</a:t>
            </a:r>
          </a:p>
        </p:txBody>
      </p:sp>
      <p:pic>
        <p:nvPicPr>
          <p:cNvPr id="167" name="CellSignalPathway.jpg" descr="CellSignalPathway.jpg"/>
          <p:cNvPicPr>
            <a:picLocks noChangeAspect="1"/>
          </p:cNvPicPr>
          <p:nvPr/>
        </p:nvPicPr>
        <p:blipFill>
          <a:blip r:embed="rId2">
            <a:extLst/>
          </a:blip>
          <a:stretch>
            <a:fillRect/>
          </a:stretch>
        </p:blipFill>
        <p:spPr>
          <a:xfrm>
            <a:off x="5657257" y="2532039"/>
            <a:ext cx="7253881" cy="4689522"/>
          </a:xfrm>
          <a:prstGeom prst="rect">
            <a:avLst/>
          </a:prstGeom>
          <a:ln w="12700">
            <a:miter lim="400000"/>
          </a:ln>
        </p:spPr>
      </p:pic>
      <p:sp>
        <p:nvSpPr>
          <p:cNvPr id="168" name="Rectangle"/>
          <p:cNvSpPr/>
          <p:nvPr/>
        </p:nvSpPr>
        <p:spPr>
          <a:xfrm>
            <a:off x="6463903" y="2908300"/>
            <a:ext cx="4407297" cy="1631107"/>
          </a:xfrm>
          <a:prstGeom prst="rect">
            <a:avLst/>
          </a:prstGeom>
          <a:solidFill>
            <a:schemeClr val="accent1">
              <a:alpha val="27306"/>
            </a:schemeClr>
          </a:solidFill>
          <a:ln w="25400">
            <a:solidFill>
              <a:srgbClr val="000000">
                <a:alpha val="27306"/>
              </a:srgbClr>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ignal response"/>
          <p:cNvSpPr txBox="1"/>
          <p:nvPr>
            <p:ph type="title"/>
          </p:nvPr>
        </p:nvSpPr>
        <p:spPr>
          <a:prstGeom prst="rect">
            <a:avLst/>
          </a:prstGeom>
        </p:spPr>
        <p:txBody>
          <a:bodyPr/>
          <a:lstStyle/>
          <a:p>
            <a:pPr/>
            <a:r>
              <a:t>Signal response</a:t>
            </a:r>
          </a:p>
        </p:txBody>
      </p:sp>
      <p:sp>
        <p:nvSpPr>
          <p:cNvPr id="171" name="Second messengers regulate cell activities in two main ways…"/>
          <p:cNvSpPr txBox="1"/>
          <p:nvPr>
            <p:ph type="body" sz="half" idx="1"/>
          </p:nvPr>
        </p:nvSpPr>
        <p:spPr>
          <a:xfrm>
            <a:off x="952500" y="2590800"/>
            <a:ext cx="4432697" cy="6286500"/>
          </a:xfrm>
          <a:prstGeom prst="rect">
            <a:avLst/>
          </a:prstGeom>
        </p:spPr>
        <p:txBody>
          <a:bodyPr/>
          <a:lstStyle/>
          <a:p>
            <a:pPr/>
            <a:r>
              <a:t>Second messengers regulate cell activities in two main ways</a:t>
            </a:r>
          </a:p>
          <a:p>
            <a:pPr lvl="1">
              <a:defRPr b="1"/>
            </a:pPr>
            <a:r>
              <a:t>Transcriptional regulation</a:t>
            </a:r>
          </a:p>
          <a:p>
            <a:pPr lvl="1">
              <a:defRPr b="1"/>
            </a:pPr>
            <a:r>
              <a:t>Post-translational modification</a:t>
            </a:r>
          </a:p>
        </p:txBody>
      </p:sp>
      <p:pic>
        <p:nvPicPr>
          <p:cNvPr id="172" name="CellSignalPathway.jpg" descr="CellSignalPathway.jpg"/>
          <p:cNvPicPr>
            <a:picLocks noChangeAspect="1"/>
          </p:cNvPicPr>
          <p:nvPr/>
        </p:nvPicPr>
        <p:blipFill>
          <a:blip r:embed="rId2">
            <a:extLst/>
          </a:blip>
          <a:stretch>
            <a:fillRect/>
          </a:stretch>
        </p:blipFill>
        <p:spPr>
          <a:xfrm>
            <a:off x="5657257" y="2532039"/>
            <a:ext cx="7253881" cy="468952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ignal response…"/>
          <p:cNvSpPr txBox="1"/>
          <p:nvPr>
            <p:ph type="title"/>
          </p:nvPr>
        </p:nvSpPr>
        <p:spPr>
          <a:prstGeom prst="rect">
            <a:avLst/>
          </a:prstGeom>
        </p:spPr>
        <p:txBody>
          <a:bodyPr/>
          <a:lstStyle/>
          <a:p>
            <a:pPr defTabSz="484886">
              <a:defRPr sz="6640"/>
            </a:pPr>
            <a:r>
              <a:t>Signal response</a:t>
            </a:r>
          </a:p>
          <a:p>
            <a:pPr defTabSz="484886">
              <a:defRPr sz="6640"/>
            </a:pPr>
            <a:r>
              <a:t>Transcriptional regulation</a:t>
            </a:r>
          </a:p>
        </p:txBody>
      </p:sp>
      <p:sp>
        <p:nvSpPr>
          <p:cNvPr id="175" name="Transcriptional regulation increases or decreases the synthesis of mRNA encoding a specific enzyme…"/>
          <p:cNvSpPr txBox="1"/>
          <p:nvPr>
            <p:ph type="body" sz="half" idx="1"/>
          </p:nvPr>
        </p:nvSpPr>
        <p:spPr>
          <a:xfrm>
            <a:off x="952500" y="2590800"/>
            <a:ext cx="4432697" cy="6286500"/>
          </a:xfrm>
          <a:prstGeom prst="rect">
            <a:avLst/>
          </a:prstGeom>
        </p:spPr>
        <p:txBody>
          <a:bodyPr/>
          <a:lstStyle/>
          <a:p>
            <a:pPr marL="312039" indent="-312039" defTabSz="531622">
              <a:spcBef>
                <a:spcPts val="2900"/>
              </a:spcBef>
              <a:defRPr sz="2548"/>
            </a:pPr>
          </a:p>
          <a:p>
            <a:pPr marL="312039" indent="-312039" defTabSz="531622">
              <a:spcBef>
                <a:spcPts val="2900"/>
              </a:spcBef>
              <a:defRPr sz="2548"/>
            </a:pPr>
            <a:r>
              <a:t>Transcriptional regulation increases or decreases the synthesis of mRNA encoding a specific enzyme </a:t>
            </a:r>
          </a:p>
          <a:p>
            <a:pPr marL="312039" indent="-312039" defTabSz="531622">
              <a:spcBef>
                <a:spcPts val="2900"/>
              </a:spcBef>
              <a:defRPr sz="2548"/>
            </a:pPr>
            <a:r>
              <a:t>Specific </a:t>
            </a:r>
            <a:r>
              <a:rPr b="1"/>
              <a:t>transcription factors</a:t>
            </a:r>
            <a:r>
              <a:t> (TFs) bind to DNA and control transcription of specific genes</a:t>
            </a:r>
          </a:p>
          <a:p>
            <a:pPr lvl="1" marL="624078" indent="-312039" defTabSz="531622">
              <a:spcBef>
                <a:spcPts val="2900"/>
              </a:spcBef>
              <a:defRPr b="1" sz="2548"/>
            </a:pPr>
            <a:r>
              <a:t>Activators</a:t>
            </a:r>
          </a:p>
          <a:p>
            <a:pPr lvl="1" marL="624078" indent="-312039" defTabSz="531622">
              <a:spcBef>
                <a:spcPts val="2900"/>
              </a:spcBef>
              <a:defRPr b="1" sz="2548"/>
            </a:pPr>
            <a:r>
              <a:t>Repressors</a:t>
            </a:r>
          </a:p>
        </p:txBody>
      </p:sp>
      <p:pic>
        <p:nvPicPr>
          <p:cNvPr id="176" name="CellSignalPathway.jpg" descr="CellSignalPathway.jpg"/>
          <p:cNvPicPr>
            <a:picLocks noChangeAspect="1"/>
          </p:cNvPicPr>
          <p:nvPr/>
        </p:nvPicPr>
        <p:blipFill>
          <a:blip r:embed="rId2">
            <a:extLst/>
          </a:blip>
          <a:stretch>
            <a:fillRect/>
          </a:stretch>
        </p:blipFill>
        <p:spPr>
          <a:xfrm>
            <a:off x="5555657" y="2671739"/>
            <a:ext cx="7253881" cy="4689522"/>
          </a:xfrm>
          <a:prstGeom prst="rect">
            <a:avLst/>
          </a:prstGeom>
          <a:ln w="12700">
            <a:miter lim="400000"/>
          </a:ln>
        </p:spPr>
      </p:pic>
      <p:sp>
        <p:nvSpPr>
          <p:cNvPr id="177" name="Rectangle"/>
          <p:cNvSpPr/>
          <p:nvPr/>
        </p:nvSpPr>
        <p:spPr>
          <a:xfrm>
            <a:off x="10680700" y="3086100"/>
            <a:ext cx="2098378" cy="3860800"/>
          </a:xfrm>
          <a:prstGeom prst="rect">
            <a:avLst/>
          </a:prstGeom>
          <a:solidFill>
            <a:schemeClr val="accent1">
              <a:alpha val="29046"/>
            </a:schemeClr>
          </a:solidFill>
          <a:ln w="25400">
            <a:solidFill>
              <a:srgbClr val="000000">
                <a:alpha val="29046"/>
              </a:srgbClr>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ignal response…"/>
          <p:cNvSpPr txBox="1"/>
          <p:nvPr>
            <p:ph type="title"/>
          </p:nvPr>
        </p:nvSpPr>
        <p:spPr>
          <a:prstGeom prst="rect">
            <a:avLst/>
          </a:prstGeom>
        </p:spPr>
        <p:txBody>
          <a:bodyPr/>
          <a:lstStyle/>
          <a:p>
            <a:pPr defTabSz="443991">
              <a:defRPr sz="6080"/>
            </a:pPr>
            <a:r>
              <a:t>Signal response</a:t>
            </a:r>
          </a:p>
          <a:p>
            <a:pPr defTabSz="443991">
              <a:defRPr sz="6080"/>
            </a:pPr>
            <a:r>
              <a:t>Post-translational modification</a:t>
            </a:r>
          </a:p>
        </p:txBody>
      </p:sp>
      <p:sp>
        <p:nvSpPr>
          <p:cNvPr id="180" name="Second messengers activate proteins, which activate other proteins, which cascade to ultimately regulate synthesis of new proteins by turning genes on or off"/>
          <p:cNvSpPr txBox="1"/>
          <p:nvPr>
            <p:ph type="body" sz="half" idx="1"/>
          </p:nvPr>
        </p:nvSpPr>
        <p:spPr>
          <a:xfrm>
            <a:off x="952500" y="2590800"/>
            <a:ext cx="4432697" cy="6286500"/>
          </a:xfrm>
          <a:prstGeom prst="rect">
            <a:avLst/>
          </a:prstGeom>
        </p:spPr>
        <p:txBody>
          <a:bodyPr/>
          <a:lstStyle/>
          <a:p>
            <a:pPr/>
            <a:r>
              <a:t>Second messengers activate proteins, which activate other proteins, which cascade to ultimately regulate synthesis of new proteins by turning genes on or off</a:t>
            </a:r>
          </a:p>
        </p:txBody>
      </p:sp>
      <p:pic>
        <p:nvPicPr>
          <p:cNvPr id="181" name="CellSignalPathway.jpg" descr="CellSignalPathway.jpg"/>
          <p:cNvPicPr>
            <a:picLocks noChangeAspect="1"/>
          </p:cNvPicPr>
          <p:nvPr/>
        </p:nvPicPr>
        <p:blipFill>
          <a:blip r:embed="rId2">
            <a:extLst/>
          </a:blip>
          <a:stretch>
            <a:fillRect/>
          </a:stretch>
        </p:blipFill>
        <p:spPr>
          <a:xfrm>
            <a:off x="5657257" y="2532039"/>
            <a:ext cx="7253881" cy="4689522"/>
          </a:xfrm>
          <a:prstGeom prst="rect">
            <a:avLst/>
          </a:prstGeom>
          <a:ln w="12700">
            <a:miter lim="400000"/>
          </a:ln>
        </p:spPr>
      </p:pic>
      <p:sp>
        <p:nvSpPr>
          <p:cNvPr id="182" name="Rectangle"/>
          <p:cNvSpPr/>
          <p:nvPr/>
        </p:nvSpPr>
        <p:spPr>
          <a:xfrm>
            <a:off x="10718800" y="2946400"/>
            <a:ext cx="2098378" cy="3860800"/>
          </a:xfrm>
          <a:prstGeom prst="rect">
            <a:avLst/>
          </a:prstGeom>
          <a:solidFill>
            <a:schemeClr val="accent1">
              <a:alpha val="29046"/>
            </a:schemeClr>
          </a:solidFill>
          <a:ln w="25400">
            <a:solidFill>
              <a:srgbClr val="000000">
                <a:alpha val="29046"/>
              </a:srgbClr>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39_02PotatoGreening.jpg" descr="39_02PotatoGreening.jpg"/>
          <p:cNvPicPr>
            <a:picLocks noChangeAspect="1"/>
          </p:cNvPicPr>
          <p:nvPr/>
        </p:nvPicPr>
        <p:blipFill>
          <a:blip r:embed="rId2">
            <a:extLst/>
          </a:blip>
          <a:stretch>
            <a:fillRect/>
          </a:stretch>
        </p:blipFill>
        <p:spPr>
          <a:xfrm>
            <a:off x="262235" y="2774354"/>
            <a:ext cx="12293601" cy="53848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Plant signaling and hormones"/>
          <p:cNvSpPr txBox="1"/>
          <p:nvPr>
            <p:ph type="title"/>
          </p:nvPr>
        </p:nvSpPr>
        <p:spPr>
          <a:prstGeom prst="rect">
            <a:avLst/>
          </a:prstGeom>
        </p:spPr>
        <p:txBody>
          <a:bodyPr/>
          <a:lstStyle>
            <a:lvl1pPr defTabSz="432308">
              <a:defRPr sz="5920"/>
            </a:lvl1pPr>
          </a:lstStyle>
          <a:p>
            <a:pPr/>
            <a:r>
              <a:t>Plant signaling and hormones</a:t>
            </a:r>
          </a:p>
        </p:txBody>
      </p:sp>
      <p:pic>
        <p:nvPicPr>
          <p:cNvPr id="187" name="dodder.jpg" descr="dodder.jpg"/>
          <p:cNvPicPr>
            <a:picLocks noChangeAspect="1"/>
          </p:cNvPicPr>
          <p:nvPr/>
        </p:nvPicPr>
        <p:blipFill>
          <a:blip r:embed="rId2">
            <a:extLst/>
          </a:blip>
          <a:stretch>
            <a:fillRect/>
          </a:stretch>
        </p:blipFill>
        <p:spPr>
          <a:xfrm>
            <a:off x="2560538" y="420985"/>
            <a:ext cx="8064501" cy="59309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Learning goal"/>
          <p:cNvSpPr txBox="1"/>
          <p:nvPr>
            <p:ph type="title"/>
          </p:nvPr>
        </p:nvSpPr>
        <p:spPr>
          <a:prstGeom prst="rect">
            <a:avLst/>
          </a:prstGeom>
        </p:spPr>
        <p:txBody>
          <a:bodyPr/>
          <a:lstStyle/>
          <a:p>
            <a:pPr/>
            <a:r>
              <a:t>Learning goal</a:t>
            </a:r>
          </a:p>
        </p:txBody>
      </p:sp>
      <p:sp>
        <p:nvSpPr>
          <p:cNvPr id="190" name="Describe how auxin affects plants…"/>
          <p:cNvSpPr txBox="1"/>
          <p:nvPr>
            <p:ph type="body" idx="1"/>
          </p:nvPr>
        </p:nvSpPr>
        <p:spPr>
          <a:prstGeom prst="rect">
            <a:avLst/>
          </a:prstGeom>
        </p:spPr>
        <p:txBody>
          <a:bodyPr/>
          <a:lstStyle/>
          <a:p>
            <a:pPr/>
            <a:r>
              <a:t>Describe how auxin affects plants</a:t>
            </a:r>
          </a:p>
          <a:p>
            <a:pPr/>
            <a:r>
              <a:t>Describe the acid growth hypothesis and how it leads to stem elongation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Plant hormones"/>
          <p:cNvSpPr txBox="1"/>
          <p:nvPr>
            <p:ph type="title"/>
          </p:nvPr>
        </p:nvSpPr>
        <p:spPr>
          <a:prstGeom prst="rect">
            <a:avLst/>
          </a:prstGeom>
        </p:spPr>
        <p:txBody>
          <a:bodyPr/>
          <a:lstStyle/>
          <a:p>
            <a:pPr/>
            <a:r>
              <a:t>Plant hormones</a:t>
            </a:r>
          </a:p>
        </p:txBody>
      </p:sp>
      <p:sp>
        <p:nvSpPr>
          <p:cNvPr id="193" name="Hormones are signaling molecules produced in one part of an organism, and transported to other parts of that organism, where it binds to a specific receptor and triggers responses in the target cells"/>
          <p:cNvSpPr txBox="1"/>
          <p:nvPr>
            <p:ph type="body" sz="half" idx="1"/>
          </p:nvPr>
        </p:nvSpPr>
        <p:spPr>
          <a:prstGeom prst="rect">
            <a:avLst/>
          </a:prstGeom>
        </p:spPr>
        <p:txBody>
          <a:bodyPr/>
          <a:lstStyle/>
          <a:p>
            <a:pPr/>
            <a:r>
              <a:rPr b="1"/>
              <a:t>Hormones</a:t>
            </a:r>
            <a:r>
              <a:t> are signaling molecules produced in one part of an organism, and transported to other parts of that organism, where it binds to a specific receptor and triggers responses in the target cells</a:t>
            </a:r>
          </a:p>
        </p:txBody>
      </p:sp>
      <p:pic>
        <p:nvPicPr>
          <p:cNvPr id="194" name="1200px-Indol-3-ylacetic_acid.svg.png" descr="1200px-Indol-3-ylacetic_acid.svg.png"/>
          <p:cNvPicPr>
            <a:picLocks noChangeAspect="1"/>
          </p:cNvPicPr>
          <p:nvPr/>
        </p:nvPicPr>
        <p:blipFill>
          <a:blip r:embed="rId2">
            <a:extLst/>
          </a:blip>
          <a:stretch>
            <a:fillRect/>
          </a:stretch>
        </p:blipFill>
        <p:spPr>
          <a:xfrm>
            <a:off x="7218677" y="3490217"/>
            <a:ext cx="4476793" cy="3995539"/>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Plant hormones"/>
          <p:cNvSpPr txBox="1"/>
          <p:nvPr>
            <p:ph type="title"/>
          </p:nvPr>
        </p:nvSpPr>
        <p:spPr>
          <a:prstGeom prst="rect">
            <a:avLst/>
          </a:prstGeom>
        </p:spPr>
        <p:txBody>
          <a:bodyPr/>
          <a:lstStyle/>
          <a:p>
            <a:pPr/>
            <a:r>
              <a:t>Plant hormones</a:t>
            </a:r>
          </a:p>
        </p:txBody>
      </p:sp>
      <p:sp>
        <p:nvSpPr>
          <p:cNvPr id="197" name="Some plant biologists prefer the term plant growth regulator instead of hormone because the the definition of hormone as developed by animal biologists is too limiting for describing their activity in plants"/>
          <p:cNvSpPr txBox="1"/>
          <p:nvPr>
            <p:ph type="body" sz="half" idx="1"/>
          </p:nvPr>
        </p:nvSpPr>
        <p:spPr>
          <a:prstGeom prst="rect">
            <a:avLst/>
          </a:prstGeom>
        </p:spPr>
        <p:txBody>
          <a:bodyPr/>
          <a:lstStyle/>
          <a:p>
            <a:pPr/>
            <a:r>
              <a:t>Some plant biologists prefer the term </a:t>
            </a:r>
            <a:r>
              <a:rPr b="1"/>
              <a:t>plant growth regulator</a:t>
            </a:r>
            <a:r>
              <a:t> instead of hormone because the the definition of hormone as developed by animal biologists is too limiting for describing their activity in plants</a:t>
            </a:r>
          </a:p>
        </p:txBody>
      </p:sp>
      <p:pic>
        <p:nvPicPr>
          <p:cNvPr id="198" name="1200px-Indol-3-ylacetic_acid.svg.png" descr="1200px-Indol-3-ylacetic_acid.svg.png"/>
          <p:cNvPicPr>
            <a:picLocks noChangeAspect="1"/>
          </p:cNvPicPr>
          <p:nvPr/>
        </p:nvPicPr>
        <p:blipFill>
          <a:blip r:embed="rId2">
            <a:extLst/>
          </a:blip>
          <a:stretch>
            <a:fillRect/>
          </a:stretch>
        </p:blipFill>
        <p:spPr>
          <a:xfrm>
            <a:off x="7218677" y="3490217"/>
            <a:ext cx="4476793" cy="399553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Learning goal"/>
          <p:cNvSpPr txBox="1"/>
          <p:nvPr>
            <p:ph type="title"/>
          </p:nvPr>
        </p:nvSpPr>
        <p:spPr>
          <a:prstGeom prst="rect">
            <a:avLst/>
          </a:prstGeom>
        </p:spPr>
        <p:txBody>
          <a:bodyPr/>
          <a:lstStyle/>
          <a:p>
            <a:pPr/>
            <a:r>
              <a:t>Learning goal</a:t>
            </a:r>
          </a:p>
        </p:txBody>
      </p:sp>
      <p:sp>
        <p:nvSpPr>
          <p:cNvPr id="132" name="Describe etiolation and de-etiolation in terms of environmental cues and growth responses"/>
          <p:cNvSpPr txBox="1"/>
          <p:nvPr>
            <p:ph type="body" idx="1"/>
          </p:nvPr>
        </p:nvSpPr>
        <p:spPr>
          <a:prstGeom prst="rect">
            <a:avLst/>
          </a:prstGeom>
        </p:spPr>
        <p:txBody>
          <a:bodyPr/>
          <a:lstStyle/>
          <a:p>
            <a:pPr/>
            <a:r>
              <a:t>Describe etiolation and de-etiolation in terms of environmental cues and growth responses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urvey of plant hormones:…"/>
          <p:cNvSpPr txBox="1"/>
          <p:nvPr>
            <p:ph type="title"/>
          </p:nvPr>
        </p:nvSpPr>
        <p:spPr>
          <a:prstGeom prst="rect">
            <a:avLst/>
          </a:prstGeom>
        </p:spPr>
        <p:txBody>
          <a:bodyPr/>
          <a:lstStyle/>
          <a:p>
            <a:pPr defTabSz="484886">
              <a:defRPr sz="6640"/>
            </a:pPr>
            <a:r>
              <a:t>Survey of plant hormones:</a:t>
            </a:r>
          </a:p>
          <a:p>
            <a:pPr defTabSz="484886">
              <a:defRPr sz="6640"/>
            </a:pPr>
            <a:r>
              <a:t>Auxin</a:t>
            </a:r>
          </a:p>
        </p:txBody>
      </p:sp>
      <p:sp>
        <p:nvSpPr>
          <p:cNvPr id="201" name="Auxin is responsible for cell elongation and regulating plant architecture…"/>
          <p:cNvSpPr txBox="1"/>
          <p:nvPr>
            <p:ph type="body" sz="half" idx="1"/>
          </p:nvPr>
        </p:nvSpPr>
        <p:spPr>
          <a:prstGeom prst="rect">
            <a:avLst/>
          </a:prstGeom>
        </p:spPr>
        <p:txBody>
          <a:bodyPr/>
          <a:lstStyle/>
          <a:p>
            <a:pPr/>
            <a:r>
              <a:t>Auxin is responsible for cell elongation and regulating plant architecture</a:t>
            </a:r>
          </a:p>
          <a:p>
            <a:pPr/>
            <a:r>
              <a:t>Produced in shoot tips, moves only from tip-to-base (polar transport)</a:t>
            </a:r>
          </a:p>
        </p:txBody>
      </p:sp>
      <p:pic>
        <p:nvPicPr>
          <p:cNvPr id="202" name="1200px-Indol-3-ylacetic_acid.svg.png" descr="1200px-Indol-3-ylacetic_acid.svg.png"/>
          <p:cNvPicPr>
            <a:picLocks noChangeAspect="1"/>
          </p:cNvPicPr>
          <p:nvPr/>
        </p:nvPicPr>
        <p:blipFill>
          <a:blip r:embed="rId2">
            <a:extLst/>
          </a:blip>
          <a:stretch>
            <a:fillRect/>
          </a:stretch>
        </p:blipFill>
        <p:spPr>
          <a:xfrm>
            <a:off x="7218677" y="3490217"/>
            <a:ext cx="4476793" cy="399553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Role of auxin in stem elongation"/>
          <p:cNvSpPr txBox="1"/>
          <p:nvPr>
            <p:ph type="title"/>
          </p:nvPr>
        </p:nvSpPr>
        <p:spPr>
          <a:prstGeom prst="rect">
            <a:avLst/>
          </a:prstGeom>
        </p:spPr>
        <p:txBody>
          <a:bodyPr/>
          <a:lstStyle>
            <a:lvl1pPr defTabSz="484886">
              <a:defRPr sz="6640"/>
            </a:lvl1pPr>
          </a:lstStyle>
          <a:p>
            <a:pPr/>
            <a:r>
              <a:t>Role of auxin in stem elongation</a:t>
            </a:r>
          </a:p>
        </p:txBody>
      </p:sp>
      <p:sp>
        <p:nvSpPr>
          <p:cNvPr id="205" name="Auxin is produced in the shoot tip and moves down to the region of cell elongation…"/>
          <p:cNvSpPr txBox="1"/>
          <p:nvPr>
            <p:ph type="body" sz="half" idx="1"/>
          </p:nvPr>
        </p:nvSpPr>
        <p:spPr>
          <a:prstGeom prst="rect">
            <a:avLst/>
          </a:prstGeom>
        </p:spPr>
        <p:txBody>
          <a:bodyPr/>
          <a:lstStyle/>
          <a:p>
            <a:pPr/>
            <a:r>
              <a:t>Auxin is produced in the shoot tip and moves down to the region of cell elongation</a:t>
            </a:r>
          </a:p>
          <a:p>
            <a:pPr/>
            <a:r>
              <a:t>stimulates stem elongation at low concentrations, 10</a:t>
            </a:r>
            <a:r>
              <a:rPr baseline="31999"/>
              <a:t>-8</a:t>
            </a:r>
            <a:r>
              <a:t> to 10</a:t>
            </a:r>
            <a:r>
              <a:rPr baseline="31999"/>
              <a:t>-4</a:t>
            </a:r>
            <a:r>
              <a:t> M</a:t>
            </a:r>
          </a:p>
          <a:p>
            <a:pPr lvl="1"/>
            <a:r>
              <a:t>Higher concentrations inhibit stem elongation</a:t>
            </a:r>
          </a:p>
        </p:txBody>
      </p:sp>
      <p:pic>
        <p:nvPicPr>
          <p:cNvPr id="206" name="Whole-stem-elongation-kinetics-in-dwarf-Progress-No-9-seedlings-following-IBA-25-10.png" descr="Whole-stem-elongation-kinetics-in-dwarf-Progress-No-9-seedlings-following-IBA-25-10.png"/>
          <p:cNvPicPr>
            <a:picLocks noChangeAspect="1"/>
          </p:cNvPicPr>
          <p:nvPr/>
        </p:nvPicPr>
        <p:blipFill>
          <a:blip r:embed="rId2">
            <a:extLst/>
          </a:blip>
          <a:stretch>
            <a:fillRect/>
          </a:stretch>
        </p:blipFill>
        <p:spPr>
          <a:xfrm>
            <a:off x="6825853" y="3821641"/>
            <a:ext cx="5486401" cy="42672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Picture 5" descr="Picture 5"/>
          <p:cNvPicPr>
            <a:picLocks noChangeAspect="1"/>
          </p:cNvPicPr>
          <p:nvPr/>
        </p:nvPicPr>
        <p:blipFill>
          <a:blip r:embed="rId3">
            <a:extLst/>
          </a:blip>
          <a:stretch>
            <a:fillRect/>
          </a:stretch>
        </p:blipFill>
        <p:spPr>
          <a:xfrm>
            <a:off x="415971" y="763128"/>
            <a:ext cx="12172858" cy="8227344"/>
          </a:xfrm>
          <a:prstGeom prst="rect">
            <a:avLst/>
          </a:prstGeom>
          <a:ln w="12700">
            <a:miter lim="400000"/>
          </a:ln>
        </p:spPr>
      </p:pic>
      <p:sp>
        <p:nvSpPr>
          <p:cNvPr id="209" name="Text Box 7"/>
          <p:cNvSpPr txBox="1"/>
          <p:nvPr/>
        </p:nvSpPr>
        <p:spPr>
          <a:xfrm>
            <a:off x="713457" y="1815253"/>
            <a:ext cx="1804331" cy="5000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800">
                <a:latin typeface="Arial"/>
                <a:ea typeface="Arial"/>
                <a:cs typeface="Arial"/>
                <a:sym typeface="Arial"/>
              </a:defRPr>
            </a:pPr>
            <a:r>
              <a:t>Cross-linking</a:t>
            </a:r>
          </a:p>
          <a:p>
            <a:pPr marL="650240" indent="-650240" algn="l" defTabSz="1300480">
              <a:lnSpc>
                <a:spcPct val="90000"/>
              </a:lnSpc>
              <a:defRPr sz="1800">
                <a:latin typeface="Arial"/>
                <a:ea typeface="Arial"/>
                <a:cs typeface="Arial"/>
                <a:sym typeface="Arial"/>
              </a:defRPr>
            </a:pPr>
            <a:r>
              <a:t>polysaccharides</a:t>
            </a:r>
          </a:p>
        </p:txBody>
      </p:sp>
      <p:sp>
        <p:nvSpPr>
          <p:cNvPr id="210" name="Text Box 8"/>
          <p:cNvSpPr txBox="1"/>
          <p:nvPr/>
        </p:nvSpPr>
        <p:spPr>
          <a:xfrm>
            <a:off x="839893" y="3535679"/>
            <a:ext cx="1130474" cy="500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800">
                <a:latin typeface="Arial"/>
                <a:ea typeface="Arial"/>
                <a:cs typeface="Arial"/>
                <a:sym typeface="Arial"/>
              </a:defRPr>
            </a:pPr>
            <a:r>
              <a:t>Cellulose </a:t>
            </a:r>
          </a:p>
          <a:p>
            <a:pPr marL="650240" indent="-650240" algn="l" defTabSz="1300480">
              <a:lnSpc>
                <a:spcPct val="90000"/>
              </a:lnSpc>
              <a:defRPr sz="1800">
                <a:latin typeface="Arial"/>
                <a:ea typeface="Arial"/>
                <a:cs typeface="Arial"/>
                <a:sym typeface="Arial"/>
              </a:defRPr>
            </a:pPr>
            <a:r>
              <a:t>microfibril</a:t>
            </a:r>
          </a:p>
        </p:txBody>
      </p:sp>
      <p:sp>
        <p:nvSpPr>
          <p:cNvPr id="211" name="Text Box 9"/>
          <p:cNvSpPr txBox="1"/>
          <p:nvPr/>
        </p:nvSpPr>
        <p:spPr>
          <a:xfrm>
            <a:off x="582506" y="5256106"/>
            <a:ext cx="1384859" cy="7407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800">
                <a:latin typeface="Arial"/>
                <a:ea typeface="Arial"/>
                <a:cs typeface="Arial"/>
                <a:sym typeface="Arial"/>
              </a:defRPr>
            </a:pPr>
            <a:r>
              <a:t>      Cell wall</a:t>
            </a:r>
          </a:p>
          <a:p>
            <a:pPr marL="650240" indent="-650240" algn="l" defTabSz="1300480">
              <a:lnSpc>
                <a:spcPct val="90000"/>
              </a:lnSpc>
              <a:defRPr sz="1800">
                <a:latin typeface="Arial"/>
                <a:ea typeface="Arial"/>
                <a:cs typeface="Arial"/>
                <a:sym typeface="Arial"/>
              </a:defRPr>
            </a:pPr>
            <a:r>
              <a:t>     becomes </a:t>
            </a:r>
          </a:p>
          <a:p>
            <a:pPr marL="650240" indent="-650240" algn="l" defTabSz="1300480">
              <a:lnSpc>
                <a:spcPct val="90000"/>
              </a:lnSpc>
              <a:defRPr sz="1800">
                <a:latin typeface="Arial"/>
                <a:ea typeface="Arial"/>
                <a:cs typeface="Arial"/>
                <a:sym typeface="Arial"/>
              </a:defRPr>
            </a:pPr>
            <a:r>
              <a:t>more acidic.</a:t>
            </a:r>
          </a:p>
        </p:txBody>
      </p:sp>
      <p:sp>
        <p:nvSpPr>
          <p:cNvPr id="212" name="Oval 10"/>
          <p:cNvSpPr/>
          <p:nvPr/>
        </p:nvSpPr>
        <p:spPr>
          <a:xfrm>
            <a:off x="618630" y="5217724"/>
            <a:ext cx="302545" cy="288997"/>
          </a:xfrm>
          <a:prstGeom prst="ellipse">
            <a:avLst/>
          </a:prstGeom>
          <a:solidFill>
            <a:srgbClr val="0092CA"/>
          </a:solidFill>
          <a:ln w="12700">
            <a:miter lim="400000"/>
          </a:ln>
        </p:spPr>
        <p:txBody>
          <a:bodyPr lIns="65476" tIns="65476" rIns="65476" bIns="65476" anchor="ctr"/>
          <a:lstStyle/>
          <a:p>
            <a:pPr algn="l" defTabSz="1300480">
              <a:defRPr b="0" sz="4200">
                <a:latin typeface="Arial"/>
                <a:ea typeface="Arial"/>
                <a:cs typeface="Arial"/>
                <a:sym typeface="Arial"/>
              </a:defRPr>
            </a:pPr>
          </a:p>
        </p:txBody>
      </p:sp>
      <p:sp>
        <p:nvSpPr>
          <p:cNvPr id="213" name="Text Box 11"/>
          <p:cNvSpPr txBox="1"/>
          <p:nvPr/>
        </p:nvSpPr>
        <p:spPr>
          <a:xfrm>
            <a:off x="693138" y="5217724"/>
            <a:ext cx="153964"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2000">
                <a:solidFill>
                  <a:srgbClr val="FFFFFF"/>
                </a:solidFill>
                <a:latin typeface="Arial"/>
                <a:ea typeface="Arial"/>
                <a:cs typeface="Arial"/>
                <a:sym typeface="Arial"/>
              </a:defRPr>
            </a:lvl1pPr>
          </a:lstStyle>
          <a:p>
            <a:pPr/>
            <a:r>
              <a:t>2</a:t>
            </a:r>
          </a:p>
        </p:txBody>
      </p:sp>
      <p:sp>
        <p:nvSpPr>
          <p:cNvPr id="214" name="Oval 12"/>
          <p:cNvSpPr/>
          <p:nvPr/>
        </p:nvSpPr>
        <p:spPr>
          <a:xfrm>
            <a:off x="966328" y="6676249"/>
            <a:ext cx="302545" cy="288997"/>
          </a:xfrm>
          <a:prstGeom prst="ellipse">
            <a:avLst/>
          </a:prstGeom>
          <a:solidFill>
            <a:srgbClr val="0092CA"/>
          </a:solidFill>
          <a:ln w="12700">
            <a:miter lim="400000"/>
          </a:ln>
        </p:spPr>
        <p:txBody>
          <a:bodyPr lIns="65476" tIns="65476" rIns="65476" bIns="65476" anchor="ctr"/>
          <a:lstStyle/>
          <a:p>
            <a:pPr algn="l" defTabSz="1300480">
              <a:defRPr b="0" sz="4200">
                <a:latin typeface="Arial"/>
                <a:ea typeface="Arial"/>
                <a:cs typeface="Arial"/>
                <a:sym typeface="Arial"/>
              </a:defRPr>
            </a:pPr>
          </a:p>
        </p:txBody>
      </p:sp>
      <p:sp>
        <p:nvSpPr>
          <p:cNvPr id="215" name="Text Box 13"/>
          <p:cNvSpPr txBox="1"/>
          <p:nvPr/>
        </p:nvSpPr>
        <p:spPr>
          <a:xfrm>
            <a:off x="1040836" y="6680765"/>
            <a:ext cx="153963"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2000">
                <a:solidFill>
                  <a:srgbClr val="FFFFFF"/>
                </a:solidFill>
                <a:latin typeface="Arial"/>
                <a:ea typeface="Arial"/>
                <a:cs typeface="Arial"/>
                <a:sym typeface="Arial"/>
              </a:defRPr>
            </a:lvl1pPr>
          </a:lstStyle>
          <a:p>
            <a:pPr/>
            <a:r>
              <a:t>1</a:t>
            </a:r>
          </a:p>
        </p:txBody>
      </p:sp>
      <p:sp>
        <p:nvSpPr>
          <p:cNvPr id="216" name="Text Box 14"/>
          <p:cNvSpPr txBox="1"/>
          <p:nvPr/>
        </p:nvSpPr>
        <p:spPr>
          <a:xfrm>
            <a:off x="518826" y="6818778"/>
            <a:ext cx="1512219" cy="98155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800">
                <a:latin typeface="Arial"/>
                <a:ea typeface="Arial"/>
                <a:cs typeface="Arial"/>
                <a:sym typeface="Arial"/>
              </a:defRPr>
            </a:pPr>
            <a:r>
              <a:t>            Auxin</a:t>
            </a:r>
          </a:p>
          <a:p>
            <a:pPr marL="650240" indent="-650240" algn="l" defTabSz="1300480">
              <a:lnSpc>
                <a:spcPct val="90000"/>
              </a:lnSpc>
              <a:defRPr sz="1800">
                <a:latin typeface="Arial"/>
                <a:ea typeface="Arial"/>
                <a:cs typeface="Arial"/>
                <a:sym typeface="Arial"/>
              </a:defRPr>
            </a:pPr>
            <a:r>
              <a:t>      increases </a:t>
            </a:r>
          </a:p>
          <a:p>
            <a:pPr marL="650240" indent="-650240" algn="l" defTabSz="1300480">
              <a:lnSpc>
                <a:spcPct val="90000"/>
              </a:lnSpc>
              <a:defRPr sz="1800">
                <a:latin typeface="Arial"/>
                <a:ea typeface="Arial"/>
                <a:cs typeface="Arial"/>
                <a:sym typeface="Arial"/>
              </a:defRPr>
            </a:pPr>
            <a:r>
              <a:t>proton pump </a:t>
            </a:r>
          </a:p>
          <a:p>
            <a:pPr marL="650240" indent="-650240" algn="l" defTabSz="1300480">
              <a:lnSpc>
                <a:spcPct val="90000"/>
              </a:lnSpc>
              <a:defRPr sz="1800">
                <a:latin typeface="Arial"/>
                <a:ea typeface="Arial"/>
                <a:cs typeface="Arial"/>
                <a:sym typeface="Arial"/>
              </a:defRPr>
            </a:pPr>
            <a:r>
              <a:t>         activity.</a:t>
            </a:r>
          </a:p>
        </p:txBody>
      </p:sp>
      <p:sp>
        <p:nvSpPr>
          <p:cNvPr id="217" name="Text Box 15"/>
          <p:cNvSpPr txBox="1"/>
          <p:nvPr/>
        </p:nvSpPr>
        <p:spPr>
          <a:xfrm>
            <a:off x="3203787" y="1580444"/>
            <a:ext cx="2134060" cy="5000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800">
                <a:latin typeface="Arial"/>
                <a:ea typeface="Arial"/>
                <a:cs typeface="Arial"/>
                <a:sym typeface="Arial"/>
              </a:defRPr>
            </a:pPr>
            <a:r>
              <a:t>Cell wall–loosening</a:t>
            </a:r>
          </a:p>
          <a:p>
            <a:pPr marL="650240" indent="-650240" algn="l" defTabSz="1300480">
              <a:lnSpc>
                <a:spcPct val="90000"/>
              </a:lnSpc>
              <a:defRPr sz="1800">
                <a:latin typeface="Arial"/>
                <a:ea typeface="Arial"/>
                <a:cs typeface="Arial"/>
                <a:sym typeface="Arial"/>
              </a:defRPr>
            </a:pPr>
            <a:r>
              <a:t>enzymes</a:t>
            </a:r>
          </a:p>
        </p:txBody>
      </p:sp>
      <p:sp>
        <p:nvSpPr>
          <p:cNvPr id="218" name="Text Box 16"/>
          <p:cNvSpPr txBox="1"/>
          <p:nvPr/>
        </p:nvSpPr>
        <p:spPr>
          <a:xfrm>
            <a:off x="7498080" y="2115538"/>
            <a:ext cx="1029011"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1800">
                <a:latin typeface="Arial"/>
                <a:ea typeface="Arial"/>
                <a:cs typeface="Arial"/>
                <a:sym typeface="Arial"/>
              </a:defRPr>
            </a:lvl1pPr>
          </a:lstStyle>
          <a:p>
            <a:pPr/>
            <a:r>
              <a:t>Expansin</a:t>
            </a:r>
          </a:p>
        </p:txBody>
      </p:sp>
      <p:sp>
        <p:nvSpPr>
          <p:cNvPr id="219" name="Text Box 17"/>
          <p:cNvSpPr txBox="1"/>
          <p:nvPr/>
        </p:nvSpPr>
        <p:spPr>
          <a:xfrm>
            <a:off x="7037493" y="1288543"/>
            <a:ext cx="2667944" cy="7407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800">
                <a:latin typeface="Arial"/>
                <a:ea typeface="Arial"/>
                <a:cs typeface="Arial"/>
                <a:sym typeface="Arial"/>
              </a:defRPr>
            </a:pPr>
            <a:r>
              <a:t>      Expansins separate</a:t>
            </a:r>
          </a:p>
          <a:p>
            <a:pPr marL="650240" indent="-650240" algn="l" defTabSz="1300480">
              <a:lnSpc>
                <a:spcPct val="90000"/>
              </a:lnSpc>
              <a:defRPr sz="1800">
                <a:latin typeface="Arial"/>
                <a:ea typeface="Arial"/>
                <a:cs typeface="Arial"/>
                <a:sym typeface="Arial"/>
              </a:defRPr>
            </a:pPr>
            <a:r>
              <a:t>microfibrils from cross-</a:t>
            </a:r>
          </a:p>
          <a:p>
            <a:pPr marL="650240" indent="-650240" algn="l" defTabSz="1300480">
              <a:lnSpc>
                <a:spcPct val="90000"/>
              </a:lnSpc>
              <a:defRPr sz="1800">
                <a:latin typeface="Arial"/>
                <a:ea typeface="Arial"/>
                <a:cs typeface="Arial"/>
                <a:sym typeface="Arial"/>
              </a:defRPr>
            </a:pPr>
            <a:r>
              <a:t>linking polysaccharides.</a:t>
            </a:r>
          </a:p>
        </p:txBody>
      </p:sp>
      <p:sp>
        <p:nvSpPr>
          <p:cNvPr id="220" name="Oval 18"/>
          <p:cNvSpPr/>
          <p:nvPr/>
        </p:nvSpPr>
        <p:spPr>
          <a:xfrm>
            <a:off x="6859128" y="1180817"/>
            <a:ext cx="302545" cy="288997"/>
          </a:xfrm>
          <a:prstGeom prst="ellipse">
            <a:avLst/>
          </a:prstGeom>
          <a:solidFill>
            <a:srgbClr val="0092CA"/>
          </a:solidFill>
          <a:ln w="12700">
            <a:miter lim="400000"/>
          </a:ln>
        </p:spPr>
        <p:txBody>
          <a:bodyPr lIns="65476" tIns="65476" rIns="65476" bIns="65476" anchor="ctr"/>
          <a:lstStyle/>
          <a:p>
            <a:pPr algn="l" defTabSz="1300480">
              <a:defRPr b="0" sz="4200">
                <a:latin typeface="Arial"/>
                <a:ea typeface="Arial"/>
                <a:cs typeface="Arial"/>
                <a:sym typeface="Arial"/>
              </a:defRPr>
            </a:pPr>
          </a:p>
        </p:txBody>
      </p:sp>
      <p:sp>
        <p:nvSpPr>
          <p:cNvPr id="221" name="Text Box 19"/>
          <p:cNvSpPr txBox="1"/>
          <p:nvPr/>
        </p:nvSpPr>
        <p:spPr>
          <a:xfrm>
            <a:off x="6933418" y="1183420"/>
            <a:ext cx="153964"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650240" indent="-650240" algn="l" defTabSz="1300480">
              <a:lnSpc>
                <a:spcPct val="90000"/>
              </a:lnSpc>
              <a:defRPr sz="2000">
                <a:solidFill>
                  <a:srgbClr val="FFFFFF"/>
                </a:solidFill>
                <a:latin typeface="Arial"/>
                <a:ea typeface="Arial"/>
                <a:cs typeface="Arial"/>
                <a:sym typeface="Arial"/>
              </a:defRPr>
            </a:lvl1pPr>
          </a:lstStyle>
          <a:p>
            <a:pPr/>
            <a:r>
              <a:t>3</a:t>
            </a:r>
          </a:p>
        </p:txBody>
      </p:sp>
      <p:sp>
        <p:nvSpPr>
          <p:cNvPr id="222" name="Oval 20"/>
          <p:cNvSpPr/>
          <p:nvPr/>
        </p:nvSpPr>
        <p:spPr>
          <a:xfrm>
            <a:off x="9125937" y="3169919"/>
            <a:ext cx="302545" cy="288997"/>
          </a:xfrm>
          <a:prstGeom prst="ellipse">
            <a:avLst/>
          </a:prstGeom>
          <a:solidFill>
            <a:srgbClr val="0092CA"/>
          </a:solidFill>
          <a:ln w="12700">
            <a:miter lim="400000"/>
          </a:ln>
        </p:spPr>
        <p:txBody>
          <a:bodyPr lIns="65476" tIns="65476" rIns="65476" bIns="65476" anchor="ctr"/>
          <a:lstStyle/>
          <a:p>
            <a:pPr algn="l" defTabSz="1300480">
              <a:defRPr b="0" sz="4200">
                <a:latin typeface="Arial"/>
                <a:ea typeface="Arial"/>
                <a:cs typeface="Arial"/>
                <a:sym typeface="Arial"/>
              </a:defRPr>
            </a:pPr>
          </a:p>
        </p:txBody>
      </p:sp>
      <p:sp>
        <p:nvSpPr>
          <p:cNvPr id="223" name="Text Box 21"/>
          <p:cNvSpPr txBox="1"/>
          <p:nvPr/>
        </p:nvSpPr>
        <p:spPr>
          <a:xfrm>
            <a:off x="9200445" y="3169919"/>
            <a:ext cx="153964"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2000">
                <a:solidFill>
                  <a:srgbClr val="FFFFFF"/>
                </a:solidFill>
                <a:latin typeface="Arial"/>
                <a:ea typeface="Arial"/>
                <a:cs typeface="Arial"/>
                <a:sym typeface="Arial"/>
              </a:defRPr>
            </a:lvl1pPr>
          </a:lstStyle>
          <a:p>
            <a:pPr/>
            <a:r>
              <a:t>4</a:t>
            </a:r>
          </a:p>
        </p:txBody>
      </p:sp>
      <p:sp>
        <p:nvSpPr>
          <p:cNvPr id="224" name="Oval 22"/>
          <p:cNvSpPr/>
          <p:nvPr/>
        </p:nvSpPr>
        <p:spPr>
          <a:xfrm>
            <a:off x="9157546" y="8383129"/>
            <a:ext cx="302545" cy="288996"/>
          </a:xfrm>
          <a:prstGeom prst="ellipse">
            <a:avLst/>
          </a:prstGeom>
          <a:solidFill>
            <a:srgbClr val="0092CA"/>
          </a:solidFill>
          <a:ln w="12700">
            <a:miter lim="400000"/>
          </a:ln>
        </p:spPr>
        <p:txBody>
          <a:bodyPr lIns="65476" tIns="65476" rIns="65476" bIns="65476" anchor="ctr"/>
          <a:lstStyle/>
          <a:p>
            <a:pPr algn="l" defTabSz="1300480">
              <a:defRPr b="0" sz="4200">
                <a:latin typeface="Arial"/>
                <a:ea typeface="Arial"/>
                <a:cs typeface="Arial"/>
                <a:sym typeface="Arial"/>
              </a:defRPr>
            </a:pPr>
          </a:p>
        </p:txBody>
      </p:sp>
      <p:sp>
        <p:nvSpPr>
          <p:cNvPr id="225" name="Text Box 23"/>
          <p:cNvSpPr txBox="1"/>
          <p:nvPr/>
        </p:nvSpPr>
        <p:spPr>
          <a:xfrm>
            <a:off x="9236569" y="8392160"/>
            <a:ext cx="153964"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2000">
                <a:solidFill>
                  <a:srgbClr val="FFFFFF"/>
                </a:solidFill>
                <a:latin typeface="Arial"/>
                <a:ea typeface="Arial"/>
                <a:cs typeface="Arial"/>
                <a:sym typeface="Arial"/>
              </a:defRPr>
            </a:lvl1pPr>
          </a:lstStyle>
          <a:p>
            <a:pPr/>
            <a:r>
              <a:t>5</a:t>
            </a:r>
          </a:p>
        </p:txBody>
      </p:sp>
      <p:sp>
        <p:nvSpPr>
          <p:cNvPr id="226" name="Text Box 24"/>
          <p:cNvSpPr txBox="1"/>
          <p:nvPr/>
        </p:nvSpPr>
        <p:spPr>
          <a:xfrm>
            <a:off x="7283591" y="2867377"/>
            <a:ext cx="1171576"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1600">
                <a:latin typeface="Arial"/>
                <a:ea typeface="Arial"/>
                <a:cs typeface="Arial"/>
                <a:sym typeface="Arial"/>
              </a:defRPr>
            </a:lvl1pPr>
          </a:lstStyle>
          <a:p>
            <a:pPr/>
            <a:r>
              <a:t>CELL WALL</a:t>
            </a:r>
          </a:p>
        </p:txBody>
      </p:sp>
      <p:sp>
        <p:nvSpPr>
          <p:cNvPr id="227" name="Text Box 25"/>
          <p:cNvSpPr txBox="1"/>
          <p:nvPr/>
        </p:nvSpPr>
        <p:spPr>
          <a:xfrm>
            <a:off x="9177866" y="3174435"/>
            <a:ext cx="2184848" cy="5000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800">
                <a:latin typeface="Arial"/>
                <a:ea typeface="Arial"/>
                <a:cs typeface="Arial"/>
                <a:sym typeface="Arial"/>
              </a:defRPr>
            </a:pPr>
            <a:r>
              <a:t>     Cleaving allows</a:t>
            </a:r>
          </a:p>
          <a:p>
            <a:pPr marL="650240" indent="-650240" algn="l" defTabSz="1300480">
              <a:lnSpc>
                <a:spcPct val="90000"/>
              </a:lnSpc>
              <a:defRPr sz="1800">
                <a:latin typeface="Arial"/>
                <a:ea typeface="Arial"/>
                <a:cs typeface="Arial"/>
                <a:sym typeface="Arial"/>
              </a:defRPr>
            </a:pPr>
            <a:r>
              <a:t>microfibrils to slide.</a:t>
            </a:r>
          </a:p>
        </p:txBody>
      </p:sp>
      <p:sp>
        <p:nvSpPr>
          <p:cNvPr id="228" name="Text Box 26"/>
          <p:cNvSpPr txBox="1"/>
          <p:nvPr/>
        </p:nvSpPr>
        <p:spPr>
          <a:xfrm>
            <a:off x="6859128" y="8358293"/>
            <a:ext cx="1284685"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1600">
                <a:latin typeface="Arial"/>
                <a:ea typeface="Arial"/>
                <a:cs typeface="Arial"/>
                <a:sym typeface="Arial"/>
              </a:defRPr>
            </a:lvl1pPr>
          </a:lstStyle>
          <a:p>
            <a:pPr/>
            <a:r>
              <a:t>CYTOPLASM</a:t>
            </a:r>
          </a:p>
        </p:txBody>
      </p:sp>
      <p:sp>
        <p:nvSpPr>
          <p:cNvPr id="229" name="Text Box 27"/>
          <p:cNvSpPr txBox="1"/>
          <p:nvPr/>
        </p:nvSpPr>
        <p:spPr>
          <a:xfrm>
            <a:off x="5924408" y="7647093"/>
            <a:ext cx="2033043"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800">
                <a:latin typeface="Arial"/>
                <a:ea typeface="Arial"/>
                <a:cs typeface="Arial"/>
                <a:sym typeface="Arial"/>
              </a:defRPr>
            </a:pPr>
            <a:r>
              <a:t>Plasma</a:t>
            </a:r>
            <a:r>
              <a:t> membrane</a:t>
            </a:r>
          </a:p>
        </p:txBody>
      </p:sp>
      <p:sp>
        <p:nvSpPr>
          <p:cNvPr id="230" name="Text Box 28"/>
          <p:cNvSpPr txBox="1"/>
          <p:nvPr/>
        </p:nvSpPr>
        <p:spPr>
          <a:xfrm>
            <a:off x="11236961" y="4343964"/>
            <a:ext cx="440359" cy="29300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800">
                <a:latin typeface="Arial"/>
                <a:ea typeface="Arial"/>
                <a:cs typeface="Arial"/>
                <a:sym typeface="Arial"/>
              </a:defRPr>
            </a:pPr>
            <a:r>
              <a:t>H</a:t>
            </a:r>
            <a:r>
              <a:rPr baseline="-20777"/>
              <a:t>2</a:t>
            </a:r>
            <a:r>
              <a:t>O</a:t>
            </a:r>
          </a:p>
        </p:txBody>
      </p:sp>
      <p:sp>
        <p:nvSpPr>
          <p:cNvPr id="231" name="Text Box 29"/>
          <p:cNvSpPr txBox="1"/>
          <p:nvPr/>
        </p:nvSpPr>
        <p:spPr>
          <a:xfrm>
            <a:off x="10514472" y="5057422"/>
            <a:ext cx="444674" cy="5000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800">
                <a:latin typeface="Arial"/>
                <a:ea typeface="Arial"/>
                <a:cs typeface="Arial"/>
                <a:sym typeface="Arial"/>
              </a:defRPr>
            </a:pPr>
            <a:r>
              <a:t>Cell</a:t>
            </a:r>
          </a:p>
          <a:p>
            <a:pPr marL="650240" indent="-650240" algn="l" defTabSz="1300480">
              <a:lnSpc>
                <a:spcPct val="90000"/>
              </a:lnSpc>
              <a:defRPr sz="1800">
                <a:latin typeface="Arial"/>
                <a:ea typeface="Arial"/>
                <a:cs typeface="Arial"/>
                <a:sym typeface="Arial"/>
              </a:defRPr>
            </a:pPr>
            <a:r>
              <a:t>wall</a:t>
            </a:r>
          </a:p>
        </p:txBody>
      </p:sp>
      <p:sp>
        <p:nvSpPr>
          <p:cNvPr id="232" name="Text Box 30"/>
          <p:cNvSpPr txBox="1"/>
          <p:nvPr/>
        </p:nvSpPr>
        <p:spPr>
          <a:xfrm>
            <a:off x="8906933" y="5235787"/>
            <a:ext cx="1168873" cy="5000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800">
                <a:latin typeface="Arial"/>
                <a:ea typeface="Arial"/>
                <a:cs typeface="Arial"/>
                <a:sym typeface="Arial"/>
              </a:defRPr>
            </a:pPr>
            <a:r>
              <a:t>Plasma</a:t>
            </a:r>
          </a:p>
          <a:p>
            <a:pPr marL="650240" indent="-650240" algn="l" defTabSz="1300480">
              <a:lnSpc>
                <a:spcPct val="90000"/>
              </a:lnSpc>
              <a:defRPr sz="1800">
                <a:latin typeface="Arial"/>
                <a:ea typeface="Arial"/>
                <a:cs typeface="Arial"/>
                <a:sym typeface="Arial"/>
              </a:defRPr>
            </a:pPr>
            <a:r>
              <a:t>membrane</a:t>
            </a:r>
          </a:p>
        </p:txBody>
      </p:sp>
      <p:sp>
        <p:nvSpPr>
          <p:cNvPr id="233" name="Text Box 31"/>
          <p:cNvSpPr txBox="1"/>
          <p:nvPr/>
        </p:nvSpPr>
        <p:spPr>
          <a:xfrm>
            <a:off x="8895644" y="7529689"/>
            <a:ext cx="901986"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1800">
                <a:latin typeface="Arial"/>
                <a:ea typeface="Arial"/>
                <a:cs typeface="Arial"/>
                <a:sym typeface="Arial"/>
              </a:defRPr>
            </a:lvl1pPr>
          </a:lstStyle>
          <a:p>
            <a:pPr/>
            <a:r>
              <a:t>Nucleus</a:t>
            </a:r>
          </a:p>
        </p:txBody>
      </p:sp>
      <p:sp>
        <p:nvSpPr>
          <p:cNvPr id="234" name="Text Box 32"/>
          <p:cNvSpPr txBox="1"/>
          <p:nvPr/>
        </p:nvSpPr>
        <p:spPr>
          <a:xfrm>
            <a:off x="10534791" y="7552266"/>
            <a:ext cx="1181373"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1800">
                <a:latin typeface="Arial"/>
                <a:ea typeface="Arial"/>
                <a:cs typeface="Arial"/>
                <a:sym typeface="Arial"/>
              </a:defRPr>
            </a:lvl1pPr>
          </a:lstStyle>
          <a:p>
            <a:pPr/>
            <a:r>
              <a:t>Cytoplasm</a:t>
            </a:r>
          </a:p>
        </p:txBody>
      </p:sp>
      <p:sp>
        <p:nvSpPr>
          <p:cNvPr id="235" name="Text Box 33"/>
          <p:cNvSpPr txBox="1"/>
          <p:nvPr/>
        </p:nvSpPr>
        <p:spPr>
          <a:xfrm>
            <a:off x="9681350" y="7940605"/>
            <a:ext cx="876760"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1800">
                <a:latin typeface="Arial"/>
                <a:ea typeface="Arial"/>
                <a:cs typeface="Arial"/>
                <a:sym typeface="Arial"/>
              </a:defRPr>
            </a:lvl1pPr>
          </a:lstStyle>
          <a:p>
            <a:pPr/>
            <a:r>
              <a:t>Vacuole</a:t>
            </a:r>
          </a:p>
        </p:txBody>
      </p:sp>
      <p:sp>
        <p:nvSpPr>
          <p:cNvPr id="236" name="Text Box 34"/>
          <p:cNvSpPr txBox="1"/>
          <p:nvPr/>
        </p:nvSpPr>
        <p:spPr>
          <a:xfrm>
            <a:off x="9536853" y="8394417"/>
            <a:ext cx="1956359"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1800">
                <a:latin typeface="Arial"/>
                <a:ea typeface="Arial"/>
                <a:cs typeface="Arial"/>
                <a:sym typeface="Arial"/>
              </a:defRPr>
            </a:lvl1pPr>
          </a:lstStyle>
          <a:p>
            <a:pPr/>
            <a:r>
              <a:t>Cell can elongate.</a:t>
            </a:r>
          </a:p>
        </p:txBody>
      </p:sp>
      <p:sp>
        <p:nvSpPr>
          <p:cNvPr id="237" name="Line 35"/>
          <p:cNvSpPr/>
          <p:nvPr/>
        </p:nvSpPr>
        <p:spPr>
          <a:xfrm flipH="1" flipV="1">
            <a:off x="2138117" y="3926276"/>
            <a:ext cx="354470" cy="112890"/>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38" name="Line 36"/>
          <p:cNvSpPr/>
          <p:nvPr/>
        </p:nvSpPr>
        <p:spPr>
          <a:xfrm flipH="1" flipV="1">
            <a:off x="2438399" y="2397759"/>
            <a:ext cx="1600767" cy="1571415"/>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39" name="Line 37"/>
          <p:cNvSpPr/>
          <p:nvPr/>
        </p:nvSpPr>
        <p:spPr>
          <a:xfrm flipH="1" flipV="1">
            <a:off x="2438400" y="2411306"/>
            <a:ext cx="480908" cy="1275646"/>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40" name="Line 38"/>
          <p:cNvSpPr/>
          <p:nvPr/>
        </p:nvSpPr>
        <p:spPr>
          <a:xfrm flipH="1" flipV="1">
            <a:off x="3914986" y="2129084"/>
            <a:ext cx="1004713" cy="1560125"/>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41" name="Line 39"/>
          <p:cNvSpPr/>
          <p:nvPr/>
        </p:nvSpPr>
        <p:spPr>
          <a:xfrm flipH="1" flipV="1">
            <a:off x="3908214" y="2135857"/>
            <a:ext cx="1178561" cy="2232944"/>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42" name="Line 40"/>
          <p:cNvSpPr/>
          <p:nvPr/>
        </p:nvSpPr>
        <p:spPr>
          <a:xfrm flipV="1">
            <a:off x="5635413" y="1770097"/>
            <a:ext cx="1318543" cy="1643663"/>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43" name="Line 41"/>
          <p:cNvSpPr/>
          <p:nvPr/>
        </p:nvSpPr>
        <p:spPr>
          <a:xfrm flipV="1">
            <a:off x="5748302" y="2284870"/>
            <a:ext cx="1693334" cy="1198882"/>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44" name="Line 42"/>
          <p:cNvSpPr/>
          <p:nvPr/>
        </p:nvSpPr>
        <p:spPr>
          <a:xfrm flipV="1">
            <a:off x="7933831" y="3612444"/>
            <a:ext cx="1162757" cy="2162952"/>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45" name="Line 43"/>
          <p:cNvSpPr/>
          <p:nvPr/>
        </p:nvSpPr>
        <p:spPr>
          <a:xfrm flipH="1" flipV="1">
            <a:off x="9679094" y="5770879"/>
            <a:ext cx="252872" cy="279966"/>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46" name="Line 44"/>
          <p:cNvSpPr/>
          <p:nvPr/>
        </p:nvSpPr>
        <p:spPr>
          <a:xfrm flipV="1">
            <a:off x="10559627" y="5603804"/>
            <a:ext cx="149015" cy="356730"/>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47" name="Line 45"/>
          <p:cNvSpPr/>
          <p:nvPr/>
        </p:nvSpPr>
        <p:spPr>
          <a:xfrm flipV="1">
            <a:off x="9548143" y="7062329"/>
            <a:ext cx="456072" cy="494455"/>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48" name="Line 46"/>
          <p:cNvSpPr/>
          <p:nvPr/>
        </p:nvSpPr>
        <p:spPr>
          <a:xfrm flipV="1">
            <a:off x="10173546" y="6816231"/>
            <a:ext cx="101602" cy="1155984"/>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49" name="Line 47"/>
          <p:cNvSpPr/>
          <p:nvPr/>
        </p:nvSpPr>
        <p:spPr>
          <a:xfrm flipH="1" flipV="1">
            <a:off x="10415129" y="7123289"/>
            <a:ext cx="144499" cy="397370"/>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50" name="Line 48"/>
          <p:cNvSpPr/>
          <p:nvPr/>
        </p:nvSpPr>
        <p:spPr>
          <a:xfrm flipH="1" flipV="1">
            <a:off x="6879449" y="7069102"/>
            <a:ext cx="261903" cy="607342"/>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51" name="Line 49"/>
          <p:cNvSpPr/>
          <p:nvPr/>
        </p:nvSpPr>
        <p:spPr>
          <a:xfrm flipH="1">
            <a:off x="2153919" y="6890737"/>
            <a:ext cx="2199077" cy="345442"/>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52" name="Line 50"/>
          <p:cNvSpPr/>
          <p:nvPr/>
        </p:nvSpPr>
        <p:spPr>
          <a:xfrm flipH="1" flipV="1">
            <a:off x="2108764" y="5606062"/>
            <a:ext cx="979876" cy="523806"/>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53" name="Acid Growth Hypothesis"/>
          <p:cNvSpPr txBox="1"/>
          <p:nvPr/>
        </p:nvSpPr>
        <p:spPr>
          <a:xfrm>
            <a:off x="3466234" y="309530"/>
            <a:ext cx="6257469"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Acid Growth Hypothesis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Auxin’s role in plant development and architecture"/>
          <p:cNvSpPr txBox="1"/>
          <p:nvPr>
            <p:ph type="title"/>
          </p:nvPr>
        </p:nvSpPr>
        <p:spPr>
          <a:prstGeom prst="rect">
            <a:avLst/>
          </a:prstGeom>
        </p:spPr>
        <p:txBody>
          <a:bodyPr/>
          <a:lstStyle>
            <a:lvl1pPr defTabSz="455675">
              <a:defRPr sz="6240"/>
            </a:lvl1pPr>
          </a:lstStyle>
          <a:p>
            <a:pPr/>
            <a:r>
              <a:t>Auxin’s role in plant development and architecture</a:t>
            </a:r>
          </a:p>
        </p:txBody>
      </p:sp>
      <p:pic>
        <p:nvPicPr>
          <p:cNvPr id="258" name="rubber-plant-growing-toward-window-96417546-58b9764e5f9b58af5c48fbc7.jpg" descr="rubber-plant-growing-toward-window-96417546-58b9764e5f9b58af5c48fbc7.jpg"/>
          <p:cNvPicPr>
            <a:picLocks noChangeAspect="1"/>
          </p:cNvPicPr>
          <p:nvPr/>
        </p:nvPicPr>
        <p:blipFill>
          <a:blip r:embed="rId2">
            <a:extLst/>
          </a:blip>
          <a:stretch>
            <a:fillRect/>
          </a:stretch>
        </p:blipFill>
        <p:spPr>
          <a:xfrm>
            <a:off x="1579644" y="3148603"/>
            <a:ext cx="9845512" cy="5538384"/>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Commercial uses of auxin"/>
          <p:cNvSpPr txBox="1"/>
          <p:nvPr>
            <p:ph type="title"/>
          </p:nvPr>
        </p:nvSpPr>
        <p:spPr>
          <a:prstGeom prst="rect">
            <a:avLst/>
          </a:prstGeom>
        </p:spPr>
        <p:txBody>
          <a:bodyPr/>
          <a:lstStyle>
            <a:lvl1pPr defTabSz="525779">
              <a:defRPr sz="7200"/>
            </a:lvl1pPr>
          </a:lstStyle>
          <a:p>
            <a:pPr/>
            <a:r>
              <a:t>Commercial uses of auxin</a:t>
            </a:r>
          </a:p>
        </p:txBody>
      </p:sp>
      <p:sp>
        <p:nvSpPr>
          <p:cNvPr id="261" name="In low concentrations, root stimulator…"/>
          <p:cNvSpPr txBox="1"/>
          <p:nvPr>
            <p:ph type="body" sz="half" idx="1"/>
          </p:nvPr>
        </p:nvSpPr>
        <p:spPr>
          <a:prstGeom prst="rect">
            <a:avLst/>
          </a:prstGeom>
        </p:spPr>
        <p:txBody>
          <a:bodyPr/>
          <a:lstStyle/>
          <a:p>
            <a:pPr/>
            <a:r>
              <a:t>In low concentrations, root stimulator</a:t>
            </a:r>
          </a:p>
          <a:p>
            <a:pPr/>
            <a:r>
              <a:t>In high concentrations, herbicide</a:t>
            </a:r>
          </a:p>
        </p:txBody>
      </p:sp>
      <p:pic>
        <p:nvPicPr>
          <p:cNvPr id="262" name="072845931948.jpg" descr="072845931948.jpg"/>
          <p:cNvPicPr>
            <a:picLocks noChangeAspect="1"/>
          </p:cNvPicPr>
          <p:nvPr/>
        </p:nvPicPr>
        <p:blipFill>
          <a:blip r:embed="rId2">
            <a:extLst/>
          </a:blip>
          <a:stretch>
            <a:fillRect/>
          </a:stretch>
        </p:blipFill>
        <p:spPr>
          <a:xfrm>
            <a:off x="9258035" y="2022342"/>
            <a:ext cx="2627578" cy="2627578"/>
          </a:xfrm>
          <a:prstGeom prst="rect">
            <a:avLst/>
          </a:prstGeom>
          <a:ln w="12700">
            <a:miter lim="400000"/>
          </a:ln>
        </p:spPr>
      </p:pic>
      <p:pic>
        <p:nvPicPr>
          <p:cNvPr id="263" name="rooting91.jpg" descr="rooting91.jpg"/>
          <p:cNvPicPr>
            <a:picLocks noChangeAspect="1"/>
          </p:cNvPicPr>
          <p:nvPr/>
        </p:nvPicPr>
        <p:blipFill>
          <a:blip r:embed="rId3">
            <a:extLst/>
          </a:blip>
          <a:stretch>
            <a:fillRect/>
          </a:stretch>
        </p:blipFill>
        <p:spPr>
          <a:xfrm>
            <a:off x="7955591" y="4659477"/>
            <a:ext cx="4925782" cy="4925782"/>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Plant signaling and hormones"/>
          <p:cNvSpPr txBox="1"/>
          <p:nvPr>
            <p:ph type="title"/>
          </p:nvPr>
        </p:nvSpPr>
        <p:spPr>
          <a:prstGeom prst="rect">
            <a:avLst/>
          </a:prstGeom>
        </p:spPr>
        <p:txBody>
          <a:bodyPr/>
          <a:lstStyle>
            <a:lvl1pPr defTabSz="432308">
              <a:defRPr sz="5920"/>
            </a:lvl1pPr>
          </a:lstStyle>
          <a:p>
            <a:pPr/>
            <a:r>
              <a:t>Plant signaling and hormones</a:t>
            </a:r>
          </a:p>
        </p:txBody>
      </p:sp>
      <p:pic>
        <p:nvPicPr>
          <p:cNvPr id="266" name="dodder.jpg" descr="dodder.jpg"/>
          <p:cNvPicPr>
            <a:picLocks noChangeAspect="1"/>
          </p:cNvPicPr>
          <p:nvPr/>
        </p:nvPicPr>
        <p:blipFill>
          <a:blip r:embed="rId2">
            <a:extLst/>
          </a:blip>
          <a:stretch>
            <a:fillRect/>
          </a:stretch>
        </p:blipFill>
        <p:spPr>
          <a:xfrm>
            <a:off x="2560538" y="420985"/>
            <a:ext cx="8064501" cy="59309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Learning goal"/>
          <p:cNvSpPr txBox="1"/>
          <p:nvPr>
            <p:ph type="title"/>
          </p:nvPr>
        </p:nvSpPr>
        <p:spPr>
          <a:prstGeom prst="rect">
            <a:avLst/>
          </a:prstGeom>
        </p:spPr>
        <p:txBody>
          <a:bodyPr/>
          <a:lstStyle/>
          <a:p>
            <a:pPr/>
            <a:r>
              <a:t>Learning goal</a:t>
            </a:r>
          </a:p>
        </p:txBody>
      </p:sp>
      <p:sp>
        <p:nvSpPr>
          <p:cNvPr id="269" name="Know the plant hormones covered in the lecture and each of their roles in plant growth and development"/>
          <p:cNvSpPr txBox="1"/>
          <p:nvPr>
            <p:ph type="body" idx="1"/>
          </p:nvPr>
        </p:nvSpPr>
        <p:spPr>
          <a:prstGeom prst="rect">
            <a:avLst/>
          </a:prstGeom>
        </p:spPr>
        <p:txBody>
          <a:bodyPr/>
          <a:lstStyle/>
          <a:p>
            <a:pPr/>
            <a:r>
              <a:t>Know the plant hormones covered in the lecture and each of their roles in plant growth and development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Cytokinins"/>
          <p:cNvSpPr txBox="1"/>
          <p:nvPr>
            <p:ph type="title"/>
          </p:nvPr>
        </p:nvSpPr>
        <p:spPr>
          <a:prstGeom prst="rect">
            <a:avLst/>
          </a:prstGeom>
        </p:spPr>
        <p:txBody>
          <a:bodyPr/>
          <a:lstStyle/>
          <a:p>
            <a:pPr/>
            <a:r>
              <a:t>Cytokinins</a:t>
            </a:r>
          </a:p>
        </p:txBody>
      </p:sp>
      <p:sp>
        <p:nvSpPr>
          <p:cNvPr id="272" name="Produced primarily in roots, also in embryos and fruits…"/>
          <p:cNvSpPr txBox="1"/>
          <p:nvPr>
            <p:ph type="body" idx="1"/>
          </p:nvPr>
        </p:nvSpPr>
        <p:spPr>
          <a:prstGeom prst="rect">
            <a:avLst/>
          </a:prstGeom>
        </p:spPr>
        <p:txBody>
          <a:bodyPr/>
          <a:lstStyle/>
          <a:p>
            <a:pPr/>
            <a:r>
              <a:t>Produced primarily in roots, also in embryos and fruits</a:t>
            </a:r>
          </a:p>
          <a:p>
            <a:pPr/>
            <a:r>
              <a:t>Three primary effects</a:t>
            </a:r>
          </a:p>
          <a:p>
            <a:pPr lvl="1"/>
            <a:r>
              <a:t>Involved in cell division</a:t>
            </a:r>
          </a:p>
          <a:p>
            <a:pPr lvl="1"/>
            <a:r>
              <a:t>Control of apical dominance</a:t>
            </a:r>
          </a:p>
          <a:p>
            <a:pPr lvl="1"/>
            <a:r>
              <a:t>Anti-aging effects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4" name="Picture 4" descr="Picture 4"/>
          <p:cNvPicPr>
            <a:picLocks noChangeAspect="1"/>
          </p:cNvPicPr>
          <p:nvPr/>
        </p:nvPicPr>
        <p:blipFill>
          <a:blip r:embed="rId3">
            <a:extLst/>
          </a:blip>
          <a:stretch>
            <a:fillRect/>
          </a:stretch>
        </p:blipFill>
        <p:spPr>
          <a:xfrm>
            <a:off x="413173" y="284479"/>
            <a:ext cx="12176196" cy="9182384"/>
          </a:xfrm>
          <a:prstGeom prst="rect">
            <a:avLst/>
          </a:prstGeom>
          <a:ln w="12700">
            <a:miter lim="400000"/>
          </a:ln>
        </p:spPr>
      </p:pic>
      <p:sp>
        <p:nvSpPr>
          <p:cNvPr id="275" name="Line 5"/>
          <p:cNvSpPr/>
          <p:nvPr/>
        </p:nvSpPr>
        <p:spPr>
          <a:xfrm>
            <a:off x="9943253" y="1761066"/>
            <a:ext cx="440268" cy="1000197"/>
          </a:xfrm>
          <a:prstGeom prst="line">
            <a:avLst/>
          </a:prstGeom>
          <a:ln w="63500">
            <a:solidFill>
              <a:srgbClr val="FFFFFF"/>
            </a:solidFill>
          </a:ln>
        </p:spPr>
        <p:txBody>
          <a:bodyPr lIns="65476" tIns="65476" rIns="65476" bIns="65476" anchor="ctr"/>
          <a:lstStyle/>
          <a:p>
            <a:pPr algn="l" defTabSz="1300480">
              <a:defRPr b="0" sz="4200">
                <a:latin typeface="Arial"/>
                <a:ea typeface="Arial"/>
                <a:cs typeface="Arial"/>
                <a:sym typeface="Arial"/>
              </a:defRPr>
            </a:pPr>
          </a:p>
        </p:txBody>
      </p:sp>
      <p:sp>
        <p:nvSpPr>
          <p:cNvPr id="276" name="Line 6"/>
          <p:cNvSpPr/>
          <p:nvPr/>
        </p:nvSpPr>
        <p:spPr>
          <a:xfrm>
            <a:off x="3781778" y="5522524"/>
            <a:ext cx="313830" cy="1192108"/>
          </a:xfrm>
          <a:prstGeom prst="line">
            <a:avLst/>
          </a:prstGeom>
          <a:ln w="63500">
            <a:solidFill>
              <a:srgbClr val="FFFFFF"/>
            </a:solidFill>
          </a:ln>
        </p:spPr>
        <p:txBody>
          <a:bodyPr lIns="65476" tIns="65476" rIns="65476" bIns="65476" anchor="ctr"/>
          <a:lstStyle/>
          <a:p>
            <a:pPr algn="l" defTabSz="1300480">
              <a:defRPr b="0" sz="4200">
                <a:latin typeface="Arial"/>
                <a:ea typeface="Arial"/>
                <a:cs typeface="Arial"/>
                <a:sym typeface="Arial"/>
              </a:defRPr>
            </a:pPr>
          </a:p>
        </p:txBody>
      </p:sp>
      <p:sp>
        <p:nvSpPr>
          <p:cNvPr id="277" name="Line 7"/>
          <p:cNvSpPr/>
          <p:nvPr/>
        </p:nvSpPr>
        <p:spPr>
          <a:xfrm>
            <a:off x="3244427" y="5696373"/>
            <a:ext cx="855698" cy="1029548"/>
          </a:xfrm>
          <a:prstGeom prst="line">
            <a:avLst/>
          </a:prstGeom>
          <a:ln w="63500">
            <a:solidFill>
              <a:srgbClr val="FFFFFF"/>
            </a:solidFill>
          </a:ln>
        </p:spPr>
        <p:txBody>
          <a:bodyPr lIns="65476" tIns="65476" rIns="65476" bIns="65476" anchor="ctr"/>
          <a:lstStyle/>
          <a:p>
            <a:pPr algn="l" defTabSz="1300480">
              <a:defRPr b="0" sz="4200">
                <a:latin typeface="Arial"/>
                <a:ea typeface="Arial"/>
                <a:cs typeface="Arial"/>
                <a:sym typeface="Arial"/>
              </a:defRPr>
            </a:pPr>
          </a:p>
        </p:txBody>
      </p:sp>
      <p:sp>
        <p:nvSpPr>
          <p:cNvPr id="278" name="Rectangle 8"/>
          <p:cNvSpPr txBox="1"/>
          <p:nvPr/>
        </p:nvSpPr>
        <p:spPr>
          <a:xfrm>
            <a:off x="281770" y="-54187"/>
            <a:ext cx="2687660" cy="35200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480">
              <a:defRPr b="0" sz="1600">
                <a:latin typeface="Arial"/>
                <a:ea typeface="Arial"/>
                <a:cs typeface="Arial"/>
                <a:sym typeface="Arial"/>
              </a:defRPr>
            </a:lvl1pPr>
          </a:lstStyle>
          <a:p>
            <a:pPr/>
            <a:r>
              <a:t>Fig. 39-9</a:t>
            </a:r>
          </a:p>
        </p:txBody>
      </p:sp>
      <p:sp>
        <p:nvSpPr>
          <p:cNvPr id="279" name="Text Box 9"/>
          <p:cNvSpPr txBox="1"/>
          <p:nvPr/>
        </p:nvSpPr>
        <p:spPr>
          <a:xfrm>
            <a:off x="474133" y="8882098"/>
            <a:ext cx="5512024" cy="321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2200">
                <a:latin typeface="Arial"/>
                <a:ea typeface="Arial"/>
                <a:cs typeface="Arial"/>
                <a:sym typeface="Arial"/>
              </a:defRPr>
            </a:lvl1pPr>
          </a:lstStyle>
          <a:p>
            <a:pPr/>
            <a:r>
              <a:t>(a) Apical bud intact (not shown in photo)</a:t>
            </a:r>
          </a:p>
        </p:txBody>
      </p:sp>
      <p:sp>
        <p:nvSpPr>
          <p:cNvPr id="280" name="Text Box 10"/>
          <p:cNvSpPr txBox="1"/>
          <p:nvPr/>
        </p:nvSpPr>
        <p:spPr>
          <a:xfrm>
            <a:off x="7118774" y="8873066"/>
            <a:ext cx="4799472" cy="32106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2200">
                <a:latin typeface="Arial"/>
                <a:ea typeface="Arial"/>
                <a:cs typeface="Arial"/>
                <a:sym typeface="Arial"/>
              </a:defRPr>
            </a:lvl1pPr>
          </a:lstStyle>
          <a:p>
            <a:pPr/>
            <a:r>
              <a:t>(c) Auxin added to decapitated stem</a:t>
            </a:r>
          </a:p>
        </p:txBody>
      </p:sp>
      <p:sp>
        <p:nvSpPr>
          <p:cNvPr id="281" name="Text Box 11"/>
          <p:cNvSpPr txBox="1"/>
          <p:nvPr/>
        </p:nvSpPr>
        <p:spPr>
          <a:xfrm>
            <a:off x="7118774" y="4718755"/>
            <a:ext cx="3107110" cy="321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2200">
                <a:latin typeface="Arial"/>
                <a:ea typeface="Arial"/>
                <a:cs typeface="Arial"/>
                <a:sym typeface="Arial"/>
              </a:defRPr>
            </a:lvl1pPr>
          </a:lstStyle>
          <a:p>
            <a:pPr/>
            <a:r>
              <a:t>(b) Apical bud removed</a:t>
            </a:r>
          </a:p>
        </p:txBody>
      </p:sp>
      <p:sp>
        <p:nvSpPr>
          <p:cNvPr id="282" name="Text Box 12"/>
          <p:cNvSpPr txBox="1"/>
          <p:nvPr/>
        </p:nvSpPr>
        <p:spPr>
          <a:xfrm>
            <a:off x="4122702" y="6556586"/>
            <a:ext cx="1675495" cy="32106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2000">
                <a:solidFill>
                  <a:srgbClr val="FFFFFF"/>
                </a:solidFill>
                <a:latin typeface="Arial"/>
                <a:ea typeface="Arial"/>
                <a:cs typeface="Arial"/>
                <a:sym typeface="Arial"/>
              </a:defRPr>
            </a:pPr>
            <a:r>
              <a:t>Axillary</a:t>
            </a:r>
            <a:r>
              <a:rPr sz="2200"/>
              <a:t> buds</a:t>
            </a:r>
          </a:p>
        </p:txBody>
      </p:sp>
      <p:sp>
        <p:nvSpPr>
          <p:cNvPr id="283" name="Line 13"/>
          <p:cNvSpPr/>
          <p:nvPr/>
        </p:nvSpPr>
        <p:spPr>
          <a:xfrm>
            <a:off x="3768231" y="5508977"/>
            <a:ext cx="313830" cy="1192108"/>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84" name="Line 14"/>
          <p:cNvSpPr/>
          <p:nvPr/>
        </p:nvSpPr>
        <p:spPr>
          <a:xfrm>
            <a:off x="3230880" y="5682827"/>
            <a:ext cx="855698" cy="1029548"/>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85" name="Text Box 15"/>
          <p:cNvSpPr txBox="1"/>
          <p:nvPr/>
        </p:nvSpPr>
        <p:spPr>
          <a:xfrm>
            <a:off x="9207217" y="401884"/>
            <a:ext cx="2045570"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2000">
                <a:solidFill>
                  <a:srgbClr val="FFFFFF"/>
                </a:solidFill>
                <a:latin typeface="Arial"/>
                <a:ea typeface="Arial"/>
                <a:cs typeface="Arial"/>
                <a:sym typeface="Arial"/>
              </a:defRPr>
            </a:lvl1pPr>
          </a:lstStyle>
          <a:p>
            <a:pPr/>
            <a:r>
              <a:t>Lateral branches</a:t>
            </a:r>
          </a:p>
        </p:txBody>
      </p:sp>
      <p:sp>
        <p:nvSpPr>
          <p:cNvPr id="286" name="Text Box 16"/>
          <p:cNvSpPr txBox="1"/>
          <p:nvPr/>
        </p:nvSpPr>
        <p:spPr>
          <a:xfrm>
            <a:off x="10189352" y="2781582"/>
            <a:ext cx="1677964" cy="8679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sz="2000">
                <a:solidFill>
                  <a:srgbClr val="FFFFFF"/>
                </a:solidFill>
                <a:latin typeface="Arial"/>
                <a:ea typeface="Arial"/>
                <a:cs typeface="Arial"/>
                <a:sym typeface="Arial"/>
              </a:defRPr>
            </a:pPr>
            <a:r>
              <a:t>“Stump” after</a:t>
            </a:r>
          </a:p>
          <a:p>
            <a:pPr marL="650240" indent="-650240" algn="l" defTabSz="1300480">
              <a:defRPr sz="2000">
                <a:solidFill>
                  <a:srgbClr val="FFFFFF"/>
                </a:solidFill>
                <a:latin typeface="Arial"/>
                <a:ea typeface="Arial"/>
                <a:cs typeface="Arial"/>
                <a:sym typeface="Arial"/>
              </a:defRPr>
            </a:pPr>
            <a:r>
              <a:t>removal of</a:t>
            </a:r>
          </a:p>
          <a:p>
            <a:pPr marL="650240" indent="-650240" algn="l" defTabSz="1300480">
              <a:defRPr sz="2000">
                <a:solidFill>
                  <a:srgbClr val="FFFFFF"/>
                </a:solidFill>
                <a:latin typeface="Arial"/>
                <a:ea typeface="Arial"/>
                <a:cs typeface="Arial"/>
                <a:sym typeface="Arial"/>
              </a:defRPr>
            </a:pPr>
            <a:r>
              <a:t>apical bud</a:t>
            </a:r>
          </a:p>
        </p:txBody>
      </p:sp>
      <p:sp>
        <p:nvSpPr>
          <p:cNvPr id="287" name="Line 17"/>
          <p:cNvSpPr/>
          <p:nvPr/>
        </p:nvSpPr>
        <p:spPr>
          <a:xfrm>
            <a:off x="9929707" y="1747519"/>
            <a:ext cx="440268" cy="1000198"/>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288" name="Line 18"/>
          <p:cNvSpPr/>
          <p:nvPr/>
        </p:nvSpPr>
        <p:spPr>
          <a:xfrm>
            <a:off x="10320302" y="731519"/>
            <a:ext cx="255129" cy="722490"/>
          </a:xfrm>
          <a:prstGeom prst="line">
            <a:avLst/>
          </a:prstGeom>
          <a:ln w="25400">
            <a:solidFill>
              <a:srgbClr val="FFFFFF"/>
            </a:solidFill>
          </a:ln>
        </p:spPr>
        <p:txBody>
          <a:bodyPr lIns="65476" tIns="65476" rIns="65476" bIns="65476" anchor="ctr"/>
          <a:lstStyle/>
          <a:p>
            <a:pPr algn="l" defTabSz="1300480">
              <a:defRPr b="0" sz="4200">
                <a:latin typeface="Arial"/>
                <a:ea typeface="Arial"/>
                <a:cs typeface="Arial"/>
                <a:sym typeface="Arial"/>
              </a:defRPr>
            </a:pPr>
          </a:p>
        </p:txBody>
      </p:sp>
      <p:sp>
        <p:nvSpPr>
          <p:cNvPr id="289" name="Line 19"/>
          <p:cNvSpPr/>
          <p:nvPr/>
        </p:nvSpPr>
        <p:spPr>
          <a:xfrm flipV="1">
            <a:off x="9694898" y="745066"/>
            <a:ext cx="620890" cy="625406"/>
          </a:xfrm>
          <a:prstGeom prst="line">
            <a:avLst/>
          </a:prstGeom>
          <a:ln w="25400">
            <a:solidFill>
              <a:srgbClr val="FFFFFF"/>
            </a:solidFill>
          </a:ln>
        </p:spPr>
        <p:txBody>
          <a:bodyPr lIns="65476" tIns="65476" rIns="65476" bIns="65476" anchor="ctr"/>
          <a:lstStyle/>
          <a:p>
            <a:pPr algn="l" defTabSz="1300480">
              <a:defRPr b="0" sz="4200">
                <a:latin typeface="Arial"/>
                <a:ea typeface="Arial"/>
                <a:cs typeface="Arial"/>
                <a:sym typeface="Arial"/>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Gibberellins"/>
          <p:cNvSpPr txBox="1"/>
          <p:nvPr>
            <p:ph type="title"/>
          </p:nvPr>
        </p:nvSpPr>
        <p:spPr>
          <a:prstGeom prst="rect">
            <a:avLst/>
          </a:prstGeom>
        </p:spPr>
        <p:txBody>
          <a:bodyPr/>
          <a:lstStyle/>
          <a:p>
            <a:pPr/>
            <a:r>
              <a:t>Gibberellins</a:t>
            </a:r>
          </a:p>
        </p:txBody>
      </p:sp>
      <p:sp>
        <p:nvSpPr>
          <p:cNvPr id="294" name="Produced mainly in young stems and leaves…"/>
          <p:cNvSpPr txBox="1"/>
          <p:nvPr>
            <p:ph type="body" idx="1"/>
          </p:nvPr>
        </p:nvSpPr>
        <p:spPr>
          <a:prstGeom prst="rect">
            <a:avLst/>
          </a:prstGeom>
        </p:spPr>
        <p:txBody>
          <a:bodyPr/>
          <a:lstStyle/>
          <a:p>
            <a:pPr/>
            <a:r>
              <a:t>Produced mainly in young stems and leaves</a:t>
            </a:r>
          </a:p>
          <a:p>
            <a:pPr/>
            <a:r>
              <a:t>Stimulate stem and leaf growth by enhancing elongation and cell division</a:t>
            </a:r>
          </a:p>
          <a:p>
            <a:pPr/>
            <a:r>
              <a:t>Required for fruit development</a:t>
            </a:r>
          </a:p>
          <a:p>
            <a:pPr/>
            <a:r>
              <a:t>Serve as a cue for seed germination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ignal transduction pathway"/>
          <p:cNvSpPr txBox="1"/>
          <p:nvPr>
            <p:ph type="title"/>
          </p:nvPr>
        </p:nvSpPr>
        <p:spPr>
          <a:prstGeom prst="rect">
            <a:avLst/>
          </a:prstGeom>
        </p:spPr>
        <p:txBody>
          <a:bodyPr/>
          <a:lstStyle>
            <a:lvl1pPr defTabSz="484886">
              <a:defRPr sz="6640"/>
            </a:lvl1pPr>
          </a:lstStyle>
          <a:p>
            <a:pPr/>
            <a:r>
              <a:t>Signal transduction pathway</a:t>
            </a:r>
          </a:p>
        </p:txBody>
      </p:sp>
      <p:sp>
        <p:nvSpPr>
          <p:cNvPr id="135" name="Reception - signals are detected by cell receptors…"/>
          <p:cNvSpPr txBox="1"/>
          <p:nvPr>
            <p:ph type="body" sz="half" idx="1"/>
          </p:nvPr>
        </p:nvSpPr>
        <p:spPr>
          <a:xfrm>
            <a:off x="952500" y="2590800"/>
            <a:ext cx="5053459" cy="6286500"/>
          </a:xfrm>
          <a:prstGeom prst="rect">
            <a:avLst/>
          </a:prstGeom>
        </p:spPr>
        <p:txBody>
          <a:bodyPr/>
          <a:lstStyle/>
          <a:p>
            <a:pPr/>
            <a:r>
              <a:t>Reception - signals are detected by cell receptors</a:t>
            </a:r>
          </a:p>
          <a:p>
            <a:pPr/>
            <a:r>
              <a:t>Transduction - signals are amplified and transferred to other proteins that carry out the response</a:t>
            </a:r>
          </a:p>
          <a:p>
            <a:pPr/>
            <a:r>
              <a:t>Response - change in cellular activities</a:t>
            </a:r>
          </a:p>
        </p:txBody>
      </p:sp>
      <p:pic>
        <p:nvPicPr>
          <p:cNvPr id="136" name="CellSignalPathway.jpg" descr="CellSignalPathway.jpg"/>
          <p:cNvPicPr>
            <a:picLocks noChangeAspect="1"/>
          </p:cNvPicPr>
          <p:nvPr/>
        </p:nvPicPr>
        <p:blipFill>
          <a:blip r:embed="rId2">
            <a:extLst/>
          </a:blip>
          <a:stretch>
            <a:fillRect/>
          </a:stretch>
        </p:blipFill>
        <p:spPr>
          <a:xfrm>
            <a:off x="6264743" y="3558989"/>
            <a:ext cx="6012514" cy="3886996"/>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6" name="Picture 4" descr="Picture 4"/>
          <p:cNvPicPr>
            <a:picLocks noChangeAspect="1"/>
          </p:cNvPicPr>
          <p:nvPr/>
        </p:nvPicPr>
        <p:blipFill>
          <a:blip r:embed="rId3">
            <a:extLst/>
          </a:blip>
          <a:stretch>
            <a:fillRect/>
          </a:stretch>
        </p:blipFill>
        <p:spPr>
          <a:xfrm>
            <a:off x="422205" y="943751"/>
            <a:ext cx="12158133" cy="7863841"/>
          </a:xfrm>
          <a:prstGeom prst="rect">
            <a:avLst/>
          </a:prstGeom>
          <a:ln w="12700">
            <a:miter lim="400000"/>
          </a:ln>
        </p:spPr>
      </p:pic>
      <p:sp>
        <p:nvSpPr>
          <p:cNvPr id="297" name="Rectangle 5"/>
          <p:cNvSpPr txBox="1"/>
          <p:nvPr/>
        </p:nvSpPr>
        <p:spPr>
          <a:xfrm>
            <a:off x="281770" y="-54187"/>
            <a:ext cx="2687660" cy="35200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480">
              <a:defRPr b="0" sz="1600">
                <a:latin typeface="Arial"/>
                <a:ea typeface="Arial"/>
                <a:cs typeface="Arial"/>
                <a:sym typeface="Arial"/>
              </a:defRPr>
            </a:lvl1pPr>
          </a:lstStyle>
          <a:p>
            <a:pPr/>
            <a:r>
              <a:t>Fig. 39-11</a:t>
            </a:r>
          </a:p>
        </p:txBody>
      </p:sp>
      <p:sp>
        <p:nvSpPr>
          <p:cNvPr id="298" name="Text Box 6"/>
          <p:cNvSpPr txBox="1"/>
          <p:nvPr/>
        </p:nvSpPr>
        <p:spPr>
          <a:xfrm>
            <a:off x="494453" y="1006968"/>
            <a:ext cx="2698379" cy="91724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2200">
                <a:latin typeface="Arial"/>
                <a:ea typeface="Arial"/>
                <a:cs typeface="Arial"/>
                <a:sym typeface="Arial"/>
              </a:defRPr>
            </a:pPr>
            <a:r>
              <a:t>     Gibberellins (GA)</a:t>
            </a:r>
          </a:p>
          <a:p>
            <a:pPr marL="650240" indent="-650240" algn="l" defTabSz="1300480">
              <a:lnSpc>
                <a:spcPct val="90000"/>
              </a:lnSpc>
              <a:defRPr sz="2200">
                <a:latin typeface="Arial"/>
                <a:ea typeface="Arial"/>
                <a:cs typeface="Arial"/>
                <a:sym typeface="Arial"/>
              </a:defRPr>
            </a:pPr>
            <a:r>
              <a:t>send signal to</a:t>
            </a:r>
          </a:p>
          <a:p>
            <a:pPr marL="650240" indent="-650240" algn="l" defTabSz="1300480">
              <a:lnSpc>
                <a:spcPct val="90000"/>
              </a:lnSpc>
              <a:defRPr sz="2200">
                <a:latin typeface="Arial"/>
                <a:ea typeface="Arial"/>
                <a:cs typeface="Arial"/>
                <a:sym typeface="Arial"/>
              </a:defRPr>
            </a:pPr>
            <a:r>
              <a:t>aleurone.</a:t>
            </a:r>
          </a:p>
        </p:txBody>
      </p:sp>
      <p:sp>
        <p:nvSpPr>
          <p:cNvPr id="299" name="Text Box 7"/>
          <p:cNvSpPr txBox="1"/>
          <p:nvPr/>
        </p:nvSpPr>
        <p:spPr>
          <a:xfrm>
            <a:off x="3966916" y="1345635"/>
            <a:ext cx="4071095" cy="64343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2200">
                <a:latin typeface="Arial"/>
                <a:ea typeface="Arial"/>
                <a:cs typeface="Arial"/>
                <a:sym typeface="Arial"/>
              </a:defRPr>
            </a:pPr>
            <a:r>
              <a:t>      Aleurone secretes </a:t>
            </a:r>
          </a:p>
          <a:p>
            <a:pPr marL="650240" indent="-650240" algn="l" defTabSz="1300480">
              <a:lnSpc>
                <a:spcPct val="90000"/>
              </a:lnSpc>
              <a:defRPr sz="2200">
                <a:latin typeface="Arial"/>
                <a:ea typeface="Arial"/>
                <a:cs typeface="Arial"/>
                <a:sym typeface="Arial"/>
              </a:defRPr>
            </a:pPr>
            <a:r>
              <a:rPr b="0">
                <a:latin typeface="Symbol"/>
                <a:ea typeface="Symbol"/>
                <a:cs typeface="Symbol"/>
                <a:sym typeface="Symbol"/>
              </a:rPr>
              <a:t>a</a:t>
            </a:r>
            <a:r>
              <a:t>-amylase and other enzymes.</a:t>
            </a:r>
          </a:p>
        </p:txBody>
      </p:sp>
      <p:sp>
        <p:nvSpPr>
          <p:cNvPr id="300" name="Text Box 8"/>
          <p:cNvSpPr txBox="1"/>
          <p:nvPr/>
        </p:nvSpPr>
        <p:spPr>
          <a:xfrm>
            <a:off x="9076266" y="1314026"/>
            <a:ext cx="3257589" cy="6191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2200">
                <a:latin typeface="Arial"/>
                <a:ea typeface="Arial"/>
                <a:cs typeface="Arial"/>
                <a:sym typeface="Arial"/>
              </a:defRPr>
            </a:pPr>
            <a:r>
              <a:t>      Sugars and other </a:t>
            </a:r>
          </a:p>
          <a:p>
            <a:pPr marL="650240" indent="-650240" algn="l" defTabSz="1300480">
              <a:lnSpc>
                <a:spcPct val="90000"/>
              </a:lnSpc>
              <a:defRPr sz="2200">
                <a:latin typeface="Arial"/>
                <a:ea typeface="Arial"/>
                <a:cs typeface="Arial"/>
                <a:sym typeface="Arial"/>
              </a:defRPr>
            </a:pPr>
            <a:r>
              <a:t>nutrients are consumed.</a:t>
            </a:r>
          </a:p>
        </p:txBody>
      </p:sp>
      <p:sp>
        <p:nvSpPr>
          <p:cNvPr id="301" name="Text Box 9"/>
          <p:cNvSpPr txBox="1"/>
          <p:nvPr/>
        </p:nvSpPr>
        <p:spPr>
          <a:xfrm>
            <a:off x="758613" y="3298614"/>
            <a:ext cx="1113533"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2000">
                <a:latin typeface="Arial"/>
                <a:ea typeface="Arial"/>
                <a:cs typeface="Arial"/>
                <a:sym typeface="Arial"/>
              </a:defRPr>
            </a:lvl1pPr>
          </a:lstStyle>
          <a:p>
            <a:pPr/>
            <a:r>
              <a:t>Aleurone</a:t>
            </a:r>
          </a:p>
        </p:txBody>
      </p:sp>
      <p:sp>
        <p:nvSpPr>
          <p:cNvPr id="302" name="Text Box 10"/>
          <p:cNvSpPr txBox="1"/>
          <p:nvPr/>
        </p:nvSpPr>
        <p:spPr>
          <a:xfrm>
            <a:off x="2241974" y="3648568"/>
            <a:ext cx="1409949"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2000">
                <a:latin typeface="Arial"/>
                <a:ea typeface="Arial"/>
                <a:cs typeface="Arial"/>
                <a:sym typeface="Arial"/>
              </a:defRPr>
            </a:lvl1pPr>
          </a:lstStyle>
          <a:p>
            <a:pPr/>
            <a:r>
              <a:t>Endosperm</a:t>
            </a:r>
          </a:p>
        </p:txBody>
      </p:sp>
      <p:sp>
        <p:nvSpPr>
          <p:cNvPr id="303" name="Line 11"/>
          <p:cNvSpPr/>
          <p:nvPr/>
        </p:nvSpPr>
        <p:spPr>
          <a:xfrm>
            <a:off x="1517226" y="3612444"/>
            <a:ext cx="638953" cy="505743"/>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304" name="Line 12"/>
          <p:cNvSpPr/>
          <p:nvPr/>
        </p:nvSpPr>
        <p:spPr>
          <a:xfrm flipV="1">
            <a:off x="2402275" y="3948854"/>
            <a:ext cx="83539" cy="512515"/>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305" name="Text Box 13"/>
          <p:cNvSpPr txBox="1"/>
          <p:nvPr/>
        </p:nvSpPr>
        <p:spPr>
          <a:xfrm>
            <a:off x="3151857" y="6114062"/>
            <a:ext cx="708969"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2000">
                <a:latin typeface="Arial"/>
                <a:ea typeface="Arial"/>
                <a:cs typeface="Arial"/>
                <a:sym typeface="Arial"/>
              </a:defRPr>
            </a:lvl1pPr>
          </a:lstStyle>
          <a:p>
            <a:pPr/>
            <a:r>
              <a:t>Water</a:t>
            </a:r>
          </a:p>
        </p:txBody>
      </p:sp>
      <p:sp>
        <p:nvSpPr>
          <p:cNvPr id="306" name="Text Box 14"/>
          <p:cNvSpPr txBox="1"/>
          <p:nvPr/>
        </p:nvSpPr>
        <p:spPr>
          <a:xfrm>
            <a:off x="2682239" y="7060071"/>
            <a:ext cx="1381424" cy="54751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2000">
                <a:latin typeface="Arial"/>
                <a:ea typeface="Arial"/>
                <a:cs typeface="Arial"/>
                <a:sym typeface="Arial"/>
              </a:defRPr>
            </a:pPr>
            <a:r>
              <a:t>Scutellum </a:t>
            </a:r>
          </a:p>
          <a:p>
            <a:pPr marL="650240" indent="-650240" algn="l" defTabSz="1300480">
              <a:lnSpc>
                <a:spcPct val="90000"/>
              </a:lnSpc>
              <a:defRPr sz="2000">
                <a:latin typeface="Arial"/>
                <a:ea typeface="Arial"/>
                <a:cs typeface="Arial"/>
                <a:sym typeface="Arial"/>
              </a:defRPr>
            </a:pPr>
            <a:r>
              <a:t>(cotyledon)</a:t>
            </a:r>
          </a:p>
        </p:txBody>
      </p:sp>
      <p:sp>
        <p:nvSpPr>
          <p:cNvPr id="307" name="Line 15"/>
          <p:cNvSpPr/>
          <p:nvPr/>
        </p:nvSpPr>
        <p:spPr>
          <a:xfrm>
            <a:off x="2131342" y="6473049"/>
            <a:ext cx="498970" cy="690881"/>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308" name="Line 16"/>
          <p:cNvSpPr/>
          <p:nvPr/>
        </p:nvSpPr>
        <p:spPr>
          <a:xfrm>
            <a:off x="5256106" y="6238240"/>
            <a:ext cx="517033" cy="889566"/>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309" name="Text Box 17"/>
          <p:cNvSpPr txBox="1"/>
          <p:nvPr/>
        </p:nvSpPr>
        <p:spPr>
          <a:xfrm>
            <a:off x="5816035" y="6953955"/>
            <a:ext cx="916212"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2000">
                <a:latin typeface="Arial"/>
                <a:ea typeface="Arial"/>
                <a:cs typeface="Arial"/>
                <a:sym typeface="Arial"/>
              </a:defRPr>
            </a:lvl1pPr>
          </a:lstStyle>
          <a:p>
            <a:pPr/>
            <a:r>
              <a:t>Radicle</a:t>
            </a:r>
          </a:p>
        </p:txBody>
      </p:sp>
      <p:sp>
        <p:nvSpPr>
          <p:cNvPr id="310" name="Line 18"/>
          <p:cNvSpPr/>
          <p:nvPr/>
        </p:nvSpPr>
        <p:spPr>
          <a:xfrm flipH="1">
            <a:off x="6834293" y="7098453"/>
            <a:ext cx="1347894" cy="2260"/>
          </a:xfrm>
          <a:prstGeom prst="line">
            <a:avLst/>
          </a:prstGeom>
          <a:ln w="25400">
            <a:solidFill>
              <a:srgbClr val="000000"/>
            </a:solidFill>
          </a:ln>
        </p:spPr>
        <p:txBody>
          <a:bodyPr lIns="65476" tIns="65476" rIns="65476" bIns="65476" anchor="ctr"/>
          <a:lstStyle/>
          <a:p>
            <a:pPr algn="l" defTabSz="1300480">
              <a:defRPr b="0" sz="4200">
                <a:latin typeface="Arial"/>
                <a:ea typeface="Arial"/>
                <a:cs typeface="Arial"/>
                <a:sym typeface="Arial"/>
              </a:defRPr>
            </a:pPr>
          </a:p>
        </p:txBody>
      </p:sp>
      <p:sp>
        <p:nvSpPr>
          <p:cNvPr id="311" name="Oval 19"/>
          <p:cNvSpPr/>
          <p:nvPr/>
        </p:nvSpPr>
        <p:spPr>
          <a:xfrm>
            <a:off x="523804" y="993422"/>
            <a:ext cx="316090" cy="316090"/>
          </a:xfrm>
          <a:prstGeom prst="ellipse">
            <a:avLst/>
          </a:prstGeom>
          <a:solidFill>
            <a:srgbClr val="0092CA"/>
          </a:solidFill>
          <a:ln w="12700">
            <a:miter lim="400000"/>
          </a:ln>
        </p:spPr>
        <p:txBody>
          <a:bodyPr lIns="65476" tIns="65476" rIns="65476" bIns="65476" anchor="ctr"/>
          <a:lstStyle/>
          <a:p>
            <a:pPr algn="l" defTabSz="1300480">
              <a:defRPr b="0" sz="4200">
                <a:latin typeface="Arial"/>
                <a:ea typeface="Arial"/>
                <a:cs typeface="Arial"/>
                <a:sym typeface="Arial"/>
              </a:defRPr>
            </a:pPr>
          </a:p>
        </p:txBody>
      </p:sp>
      <p:sp>
        <p:nvSpPr>
          <p:cNvPr id="312" name="Text Box 20"/>
          <p:cNvSpPr txBox="1"/>
          <p:nvPr/>
        </p:nvSpPr>
        <p:spPr>
          <a:xfrm>
            <a:off x="590192" y="1011484"/>
            <a:ext cx="153963"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defTabSz="1300480">
              <a:lnSpc>
                <a:spcPct val="90000"/>
              </a:lnSpc>
              <a:defRPr sz="2000">
                <a:solidFill>
                  <a:srgbClr val="FFFFFF"/>
                </a:solidFill>
                <a:latin typeface="Arial"/>
                <a:ea typeface="Arial"/>
                <a:cs typeface="Arial"/>
                <a:sym typeface="Arial"/>
              </a:defRPr>
            </a:lvl1pPr>
          </a:lstStyle>
          <a:p>
            <a:pPr/>
            <a:r>
              <a:t>1</a:t>
            </a:r>
          </a:p>
        </p:txBody>
      </p:sp>
      <p:sp>
        <p:nvSpPr>
          <p:cNvPr id="313" name="Oval 21"/>
          <p:cNvSpPr/>
          <p:nvPr/>
        </p:nvSpPr>
        <p:spPr>
          <a:xfrm>
            <a:off x="3996266" y="1311769"/>
            <a:ext cx="316090" cy="316090"/>
          </a:xfrm>
          <a:prstGeom prst="ellipse">
            <a:avLst/>
          </a:prstGeom>
          <a:solidFill>
            <a:srgbClr val="0092CA"/>
          </a:solidFill>
          <a:ln w="12700">
            <a:miter lim="400000"/>
          </a:ln>
        </p:spPr>
        <p:txBody>
          <a:bodyPr lIns="65476" tIns="65476" rIns="65476" bIns="65476" anchor="ctr"/>
          <a:lstStyle/>
          <a:p>
            <a:pPr algn="l" defTabSz="1300480">
              <a:defRPr b="0" sz="4200">
                <a:latin typeface="Arial"/>
                <a:ea typeface="Arial"/>
                <a:cs typeface="Arial"/>
                <a:sym typeface="Arial"/>
              </a:defRPr>
            </a:pPr>
          </a:p>
        </p:txBody>
      </p:sp>
      <p:sp>
        <p:nvSpPr>
          <p:cNvPr id="314" name="Text Box 22"/>
          <p:cNvSpPr txBox="1"/>
          <p:nvPr/>
        </p:nvSpPr>
        <p:spPr>
          <a:xfrm>
            <a:off x="4078459" y="1316285"/>
            <a:ext cx="153963"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defTabSz="1300480">
              <a:lnSpc>
                <a:spcPct val="90000"/>
              </a:lnSpc>
              <a:defRPr sz="2000">
                <a:solidFill>
                  <a:srgbClr val="FFFFFF"/>
                </a:solidFill>
                <a:latin typeface="Arial"/>
                <a:ea typeface="Arial"/>
                <a:cs typeface="Arial"/>
                <a:sym typeface="Arial"/>
              </a:defRPr>
            </a:lvl1pPr>
          </a:lstStyle>
          <a:p>
            <a:pPr/>
            <a:r>
              <a:t>2</a:t>
            </a:r>
          </a:p>
        </p:txBody>
      </p:sp>
      <p:sp>
        <p:nvSpPr>
          <p:cNvPr id="315" name="Oval 23"/>
          <p:cNvSpPr/>
          <p:nvPr/>
        </p:nvSpPr>
        <p:spPr>
          <a:xfrm>
            <a:off x="9125937" y="1309511"/>
            <a:ext cx="316090" cy="316089"/>
          </a:xfrm>
          <a:prstGeom prst="ellipse">
            <a:avLst/>
          </a:prstGeom>
          <a:solidFill>
            <a:srgbClr val="0092CA"/>
          </a:solidFill>
          <a:ln w="12700">
            <a:miter lim="400000"/>
          </a:ln>
        </p:spPr>
        <p:txBody>
          <a:bodyPr lIns="65476" tIns="65476" rIns="65476" bIns="65476" anchor="ctr"/>
          <a:lstStyle/>
          <a:p>
            <a:pPr algn="l" defTabSz="1300480">
              <a:defRPr b="0" sz="4200">
                <a:latin typeface="Arial"/>
                <a:ea typeface="Arial"/>
                <a:cs typeface="Arial"/>
                <a:sym typeface="Arial"/>
              </a:defRPr>
            </a:pPr>
          </a:p>
        </p:txBody>
      </p:sp>
      <p:sp>
        <p:nvSpPr>
          <p:cNvPr id="316" name="Text Box 24"/>
          <p:cNvSpPr txBox="1"/>
          <p:nvPr/>
        </p:nvSpPr>
        <p:spPr>
          <a:xfrm>
            <a:off x="9201356" y="1323057"/>
            <a:ext cx="153963"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defTabSz="1300480">
              <a:lnSpc>
                <a:spcPct val="90000"/>
              </a:lnSpc>
              <a:defRPr sz="2000">
                <a:solidFill>
                  <a:srgbClr val="FFFFFF"/>
                </a:solidFill>
                <a:latin typeface="Arial"/>
                <a:ea typeface="Arial"/>
                <a:cs typeface="Arial"/>
                <a:sym typeface="Arial"/>
              </a:defRPr>
            </a:lvl1pPr>
          </a:lstStyle>
          <a:p>
            <a:pPr/>
            <a:r>
              <a:t>3</a:t>
            </a:r>
          </a:p>
        </p:txBody>
      </p:sp>
      <p:sp>
        <p:nvSpPr>
          <p:cNvPr id="317" name="Line 25"/>
          <p:cNvSpPr/>
          <p:nvPr/>
        </p:nvSpPr>
        <p:spPr>
          <a:xfrm>
            <a:off x="505742" y="2088445"/>
            <a:ext cx="2445175" cy="2258"/>
          </a:xfrm>
          <a:prstGeom prst="line">
            <a:avLst/>
          </a:prstGeom>
          <a:ln w="25400">
            <a:solidFill>
              <a:srgbClr val="0092CA"/>
            </a:solidFill>
          </a:ln>
        </p:spPr>
        <p:txBody>
          <a:bodyPr lIns="65476" tIns="65476" rIns="65476" bIns="65476" anchor="ctr"/>
          <a:lstStyle/>
          <a:p>
            <a:pPr algn="l" defTabSz="1300480">
              <a:defRPr b="0" sz="4200">
                <a:latin typeface="Arial"/>
                <a:ea typeface="Arial"/>
                <a:cs typeface="Arial"/>
                <a:sym typeface="Arial"/>
              </a:defRPr>
            </a:pPr>
          </a:p>
        </p:txBody>
      </p:sp>
      <p:sp>
        <p:nvSpPr>
          <p:cNvPr id="318" name="Line 26"/>
          <p:cNvSpPr/>
          <p:nvPr/>
        </p:nvSpPr>
        <p:spPr>
          <a:xfrm flipV="1">
            <a:off x="3960142" y="2086186"/>
            <a:ext cx="4222045" cy="2260"/>
          </a:xfrm>
          <a:prstGeom prst="line">
            <a:avLst/>
          </a:prstGeom>
          <a:ln w="25400">
            <a:solidFill>
              <a:srgbClr val="0092CA"/>
            </a:solidFill>
          </a:ln>
        </p:spPr>
        <p:txBody>
          <a:bodyPr lIns="65476" tIns="65476" rIns="65476" bIns="65476" anchor="ctr"/>
          <a:lstStyle/>
          <a:p>
            <a:pPr algn="l" defTabSz="1300480">
              <a:defRPr b="0" sz="4200">
                <a:latin typeface="Arial"/>
                <a:ea typeface="Arial"/>
                <a:cs typeface="Arial"/>
                <a:sym typeface="Arial"/>
              </a:defRPr>
            </a:pPr>
          </a:p>
        </p:txBody>
      </p:sp>
      <p:sp>
        <p:nvSpPr>
          <p:cNvPr id="319" name="Line 27"/>
          <p:cNvSpPr/>
          <p:nvPr/>
        </p:nvSpPr>
        <p:spPr>
          <a:xfrm>
            <a:off x="9071751" y="2086186"/>
            <a:ext cx="3325708" cy="2260"/>
          </a:xfrm>
          <a:prstGeom prst="line">
            <a:avLst/>
          </a:prstGeom>
          <a:ln w="25400">
            <a:solidFill>
              <a:srgbClr val="0092CA"/>
            </a:solidFill>
          </a:ln>
        </p:spPr>
        <p:txBody>
          <a:bodyPr lIns="65476" tIns="65476" rIns="65476" bIns="65476" anchor="ctr"/>
          <a:lstStyle/>
          <a:p>
            <a:pPr algn="l" defTabSz="1300480">
              <a:defRPr b="0" sz="4200">
                <a:latin typeface="Arial"/>
                <a:ea typeface="Arial"/>
                <a:cs typeface="Arial"/>
                <a:sym typeface="Arial"/>
              </a:defRPr>
            </a:pPr>
          </a:p>
        </p:txBody>
      </p:sp>
      <p:sp>
        <p:nvSpPr>
          <p:cNvPr id="320" name="Line 28"/>
          <p:cNvSpPr/>
          <p:nvPr/>
        </p:nvSpPr>
        <p:spPr>
          <a:xfrm flipH="1" flipV="1">
            <a:off x="1718169" y="2081671"/>
            <a:ext cx="3298613" cy="2562579"/>
          </a:xfrm>
          <a:prstGeom prst="line">
            <a:avLst/>
          </a:prstGeom>
          <a:ln w="25400">
            <a:solidFill>
              <a:srgbClr val="0092CA"/>
            </a:solidFill>
          </a:ln>
        </p:spPr>
        <p:txBody>
          <a:bodyPr lIns="65476" tIns="65476" rIns="65476" bIns="65476" anchor="ctr"/>
          <a:lstStyle/>
          <a:p>
            <a:pPr algn="l" defTabSz="1300480">
              <a:defRPr b="0" sz="4200">
                <a:latin typeface="Arial"/>
                <a:ea typeface="Arial"/>
                <a:cs typeface="Arial"/>
                <a:sym typeface="Arial"/>
              </a:defRPr>
            </a:pPr>
          </a:p>
        </p:txBody>
      </p:sp>
      <p:sp>
        <p:nvSpPr>
          <p:cNvPr id="321" name="Oval 29"/>
          <p:cNvSpPr/>
          <p:nvPr/>
        </p:nvSpPr>
        <p:spPr>
          <a:xfrm>
            <a:off x="4953564" y="4581032"/>
            <a:ext cx="99343" cy="99343"/>
          </a:xfrm>
          <a:prstGeom prst="ellipse">
            <a:avLst/>
          </a:prstGeom>
          <a:solidFill>
            <a:srgbClr val="0092CA"/>
          </a:solidFill>
          <a:ln w="12700">
            <a:miter lim="400000"/>
          </a:ln>
        </p:spPr>
        <p:txBody>
          <a:bodyPr lIns="65476" tIns="65476" rIns="65476" bIns="65476" anchor="ctr"/>
          <a:lstStyle/>
          <a:p>
            <a:pPr algn="l" defTabSz="1300480">
              <a:defRPr b="0" sz="4200">
                <a:latin typeface="Arial"/>
                <a:ea typeface="Arial"/>
                <a:cs typeface="Arial"/>
                <a:sym typeface="Arial"/>
              </a:defRPr>
            </a:pPr>
          </a:p>
        </p:txBody>
      </p:sp>
      <p:sp>
        <p:nvSpPr>
          <p:cNvPr id="322" name="Line 30"/>
          <p:cNvSpPr/>
          <p:nvPr/>
        </p:nvSpPr>
        <p:spPr>
          <a:xfrm flipH="1" flipV="1">
            <a:off x="6023750" y="2083929"/>
            <a:ext cx="1365958" cy="2212623"/>
          </a:xfrm>
          <a:prstGeom prst="line">
            <a:avLst/>
          </a:prstGeom>
          <a:ln w="25400">
            <a:solidFill>
              <a:srgbClr val="0092CA"/>
            </a:solidFill>
          </a:ln>
        </p:spPr>
        <p:txBody>
          <a:bodyPr lIns="65476" tIns="65476" rIns="65476" bIns="65476" anchor="ctr"/>
          <a:lstStyle/>
          <a:p>
            <a:pPr algn="l" defTabSz="1300480">
              <a:defRPr b="0" sz="4200">
                <a:latin typeface="Arial"/>
                <a:ea typeface="Arial"/>
                <a:cs typeface="Arial"/>
                <a:sym typeface="Arial"/>
              </a:defRPr>
            </a:pPr>
          </a:p>
        </p:txBody>
      </p:sp>
      <p:sp>
        <p:nvSpPr>
          <p:cNvPr id="323" name="Oval 31"/>
          <p:cNvSpPr/>
          <p:nvPr/>
        </p:nvSpPr>
        <p:spPr>
          <a:xfrm>
            <a:off x="7360355" y="4273974"/>
            <a:ext cx="99343" cy="99343"/>
          </a:xfrm>
          <a:prstGeom prst="ellipse">
            <a:avLst/>
          </a:prstGeom>
          <a:solidFill>
            <a:srgbClr val="0092CA"/>
          </a:solidFill>
          <a:ln w="12700">
            <a:miter lim="400000"/>
          </a:ln>
        </p:spPr>
        <p:txBody>
          <a:bodyPr lIns="65476" tIns="65476" rIns="65476" bIns="65476" anchor="ctr"/>
          <a:lstStyle/>
          <a:p>
            <a:pPr algn="l" defTabSz="1300480">
              <a:defRPr b="0" sz="4200">
                <a:latin typeface="Arial"/>
                <a:ea typeface="Arial"/>
                <a:cs typeface="Arial"/>
                <a:sym typeface="Arial"/>
              </a:defRPr>
            </a:pPr>
          </a:p>
        </p:txBody>
      </p:sp>
      <p:sp>
        <p:nvSpPr>
          <p:cNvPr id="324" name="Oval 32"/>
          <p:cNvSpPr/>
          <p:nvPr/>
        </p:nvSpPr>
        <p:spPr>
          <a:xfrm>
            <a:off x="10252570" y="4427503"/>
            <a:ext cx="99343" cy="99343"/>
          </a:xfrm>
          <a:prstGeom prst="ellipse">
            <a:avLst/>
          </a:prstGeom>
          <a:solidFill>
            <a:srgbClr val="0092CA"/>
          </a:solidFill>
          <a:ln w="12700">
            <a:miter lim="400000"/>
          </a:ln>
        </p:spPr>
        <p:txBody>
          <a:bodyPr lIns="65476" tIns="65476" rIns="65476" bIns="65476" anchor="ctr"/>
          <a:lstStyle/>
          <a:p>
            <a:pPr algn="l" defTabSz="1300480">
              <a:defRPr b="0" sz="4200">
                <a:latin typeface="Arial"/>
                <a:ea typeface="Arial"/>
                <a:cs typeface="Arial"/>
                <a:sym typeface="Arial"/>
              </a:defRPr>
            </a:pPr>
          </a:p>
        </p:txBody>
      </p:sp>
      <p:sp>
        <p:nvSpPr>
          <p:cNvPr id="325" name="Line 33"/>
          <p:cNvSpPr/>
          <p:nvPr/>
        </p:nvSpPr>
        <p:spPr>
          <a:xfrm flipV="1">
            <a:off x="10311272" y="2088444"/>
            <a:ext cx="471876" cy="2357121"/>
          </a:xfrm>
          <a:prstGeom prst="line">
            <a:avLst/>
          </a:prstGeom>
          <a:ln w="25400">
            <a:solidFill>
              <a:srgbClr val="0092CA"/>
            </a:solidFill>
          </a:ln>
        </p:spPr>
        <p:txBody>
          <a:bodyPr lIns="65476" tIns="65476" rIns="65476" bIns="65476" anchor="ctr"/>
          <a:lstStyle/>
          <a:p>
            <a:pPr algn="l" defTabSz="1300480">
              <a:defRPr b="0" sz="4200">
                <a:latin typeface="Arial"/>
                <a:ea typeface="Arial"/>
                <a:cs typeface="Arial"/>
                <a:sym typeface="Arial"/>
              </a:defRPr>
            </a:pPr>
          </a:p>
        </p:txBody>
      </p:sp>
      <p:sp>
        <p:nvSpPr>
          <p:cNvPr id="326" name="Text Box 34"/>
          <p:cNvSpPr txBox="1"/>
          <p:nvPr/>
        </p:nvSpPr>
        <p:spPr>
          <a:xfrm>
            <a:off x="4721013" y="4933245"/>
            <a:ext cx="317501"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1600">
                <a:latin typeface="Arial"/>
                <a:ea typeface="Arial"/>
                <a:cs typeface="Arial"/>
                <a:sym typeface="Arial"/>
              </a:defRPr>
            </a:lvl1pPr>
          </a:lstStyle>
          <a:p>
            <a:pPr/>
            <a:r>
              <a:t>GA</a:t>
            </a:r>
          </a:p>
        </p:txBody>
      </p:sp>
      <p:sp>
        <p:nvSpPr>
          <p:cNvPr id="327" name="Text Box 35"/>
          <p:cNvSpPr txBox="1"/>
          <p:nvPr/>
        </p:nvSpPr>
        <p:spPr>
          <a:xfrm>
            <a:off x="5136445" y="5818294"/>
            <a:ext cx="317501"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1600">
                <a:latin typeface="Arial"/>
                <a:ea typeface="Arial"/>
                <a:cs typeface="Arial"/>
                <a:sym typeface="Arial"/>
              </a:defRPr>
            </a:lvl1pPr>
          </a:lstStyle>
          <a:p>
            <a:pPr/>
            <a:r>
              <a:t>GA</a:t>
            </a:r>
          </a:p>
        </p:txBody>
      </p:sp>
      <p:sp>
        <p:nvSpPr>
          <p:cNvPr id="328" name="Text Box 36"/>
          <p:cNvSpPr txBox="1"/>
          <p:nvPr/>
        </p:nvSpPr>
        <p:spPr>
          <a:xfrm>
            <a:off x="6917831" y="4585547"/>
            <a:ext cx="1010742" cy="2396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1600">
                <a:latin typeface="Arial"/>
                <a:ea typeface="Arial"/>
                <a:cs typeface="Arial"/>
                <a:sym typeface="Arial"/>
              </a:defRPr>
            </a:pPr>
            <a:r>
              <a:rPr b="0">
                <a:latin typeface="Symbol"/>
                <a:ea typeface="Symbol"/>
                <a:cs typeface="Symbol"/>
                <a:sym typeface="Symbol"/>
              </a:rPr>
              <a:t>a</a:t>
            </a:r>
            <a:r>
              <a:t>-amylase</a:t>
            </a:r>
          </a:p>
        </p:txBody>
      </p:sp>
      <p:sp>
        <p:nvSpPr>
          <p:cNvPr id="329" name="Text Box 37"/>
          <p:cNvSpPr txBox="1"/>
          <p:nvPr/>
        </p:nvSpPr>
        <p:spPr>
          <a:xfrm>
            <a:off x="9852941" y="4739076"/>
            <a:ext cx="588567"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sz="1600">
                <a:latin typeface="Arial"/>
                <a:ea typeface="Arial"/>
                <a:cs typeface="Arial"/>
                <a:sym typeface="Arial"/>
              </a:defRPr>
            </a:lvl1pPr>
          </a:lstStyle>
          <a:p>
            <a:pPr/>
            <a:r>
              <a:t>Sugar</a:t>
            </a:r>
          </a:p>
        </p:txBody>
      </p:sp>
      <p:sp>
        <p:nvSpPr>
          <p:cNvPr id="330" name="Line 38"/>
          <p:cNvSpPr/>
          <p:nvPr/>
        </p:nvSpPr>
        <p:spPr>
          <a:xfrm flipH="1" flipV="1">
            <a:off x="2533226" y="5946986"/>
            <a:ext cx="577992" cy="279966"/>
          </a:xfrm>
          <a:prstGeom prst="line">
            <a:avLst/>
          </a:prstGeom>
          <a:ln w="25400">
            <a:solidFill>
              <a:srgbClr val="0092CA"/>
            </a:solidFill>
            <a:tailEnd type="triangle"/>
          </a:ln>
        </p:spPr>
        <p:txBody>
          <a:bodyPr lIns="65476" tIns="65476" rIns="65476" bIns="65476" anchor="ctr"/>
          <a:lstStyle/>
          <a:p>
            <a:pPr algn="l" defTabSz="1300480">
              <a:defRPr b="0" sz="4200">
                <a:latin typeface="Arial"/>
                <a:ea typeface="Arial"/>
                <a:cs typeface="Arial"/>
                <a:sym typeface="Arial"/>
              </a:defRPr>
            </a:pPr>
          </a:p>
        </p:txBody>
      </p:sp>
      <p:sp>
        <p:nvSpPr>
          <p:cNvPr id="331" name="Rectangle 36"/>
          <p:cNvSpPr txBox="1"/>
          <p:nvPr/>
        </p:nvSpPr>
        <p:spPr>
          <a:xfrm>
            <a:off x="2421993" y="138881"/>
            <a:ext cx="8066135" cy="72219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1300480">
              <a:defRPr sz="4200">
                <a:latin typeface="Arial"/>
                <a:ea typeface="Arial"/>
                <a:cs typeface="Arial"/>
                <a:sym typeface="Arial"/>
              </a:defRPr>
            </a:lvl1pPr>
          </a:lstStyle>
          <a:p>
            <a:pPr/>
            <a:r>
              <a:t>GA promotes seed germination</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Abscisic acid ( ABA)"/>
          <p:cNvSpPr txBox="1"/>
          <p:nvPr>
            <p:ph type="title"/>
          </p:nvPr>
        </p:nvSpPr>
        <p:spPr>
          <a:prstGeom prst="rect">
            <a:avLst/>
          </a:prstGeom>
        </p:spPr>
        <p:txBody>
          <a:bodyPr/>
          <a:lstStyle/>
          <a:p>
            <a:pPr/>
            <a:r>
              <a:t>Abscisic acid ( ABA)</a:t>
            </a:r>
          </a:p>
        </p:txBody>
      </p:sp>
      <p:sp>
        <p:nvSpPr>
          <p:cNvPr id="336" name="Slows growth, mainly by interacting with other hormones…"/>
          <p:cNvSpPr txBox="1"/>
          <p:nvPr>
            <p:ph type="body" idx="1"/>
          </p:nvPr>
        </p:nvSpPr>
        <p:spPr>
          <a:prstGeom prst="rect">
            <a:avLst/>
          </a:prstGeom>
        </p:spPr>
        <p:txBody>
          <a:bodyPr/>
          <a:lstStyle/>
          <a:p>
            <a:pPr/>
            <a:r>
              <a:t>Slows growth, mainly by interacting with other hormones</a:t>
            </a:r>
          </a:p>
          <a:p>
            <a:pPr/>
            <a:r>
              <a:t>Contributes to seed dormancy</a:t>
            </a:r>
          </a:p>
          <a:p>
            <a:pPr/>
            <a:r>
              <a:t>Contributes to drought tolerance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Ethylene"/>
          <p:cNvSpPr txBox="1"/>
          <p:nvPr>
            <p:ph type="title"/>
          </p:nvPr>
        </p:nvSpPr>
        <p:spPr>
          <a:prstGeom prst="rect">
            <a:avLst/>
          </a:prstGeom>
        </p:spPr>
        <p:txBody>
          <a:bodyPr/>
          <a:lstStyle/>
          <a:p>
            <a:pPr/>
            <a:r>
              <a:t>Ethylene</a:t>
            </a:r>
          </a:p>
        </p:txBody>
      </p:sp>
      <p:sp>
        <p:nvSpPr>
          <p:cNvPr id="339" name="Plants produce ethylene gas in response to stresses like drought, flooding, mechanical pressure, injury, and infection…"/>
          <p:cNvSpPr txBox="1"/>
          <p:nvPr>
            <p:ph type="body" idx="1"/>
          </p:nvPr>
        </p:nvSpPr>
        <p:spPr>
          <a:prstGeom prst="rect">
            <a:avLst/>
          </a:prstGeom>
        </p:spPr>
        <p:txBody>
          <a:bodyPr/>
          <a:lstStyle/>
          <a:p>
            <a:pPr marL="431165" indent="-431165" defTabSz="566674">
              <a:spcBef>
                <a:spcPts val="4000"/>
              </a:spcBef>
              <a:defRPr sz="3104"/>
            </a:pPr>
            <a:r>
              <a:t>Plants produce ethylene gas in response to stresses like drought, flooding, mechanical pressure, injury, and infection</a:t>
            </a:r>
          </a:p>
          <a:p>
            <a:pPr marL="431165" indent="-431165" defTabSz="566674">
              <a:spcBef>
                <a:spcPts val="4000"/>
              </a:spcBef>
              <a:defRPr sz="3104"/>
            </a:pPr>
            <a:r>
              <a:t>Ethylene has many effects, we’ll focus on just four</a:t>
            </a:r>
          </a:p>
          <a:p>
            <a:pPr lvl="1" marL="862330" indent="-431165" defTabSz="566674">
              <a:spcBef>
                <a:spcPts val="4000"/>
              </a:spcBef>
              <a:defRPr sz="3104"/>
            </a:pPr>
            <a:r>
              <a:t>Senescence</a:t>
            </a:r>
          </a:p>
          <a:p>
            <a:pPr lvl="1" marL="862330" indent="-431165" defTabSz="566674">
              <a:spcBef>
                <a:spcPts val="4000"/>
              </a:spcBef>
              <a:defRPr sz="3104"/>
            </a:pPr>
            <a:r>
              <a:t>Leaf abscission</a:t>
            </a:r>
          </a:p>
          <a:p>
            <a:pPr lvl="1" marL="862330" indent="-431165" defTabSz="566674">
              <a:spcBef>
                <a:spcPts val="4000"/>
              </a:spcBef>
              <a:defRPr sz="3104"/>
            </a:pPr>
            <a:r>
              <a:t>Fruit ripening</a:t>
            </a:r>
          </a:p>
          <a:p>
            <a:pPr lvl="1" marL="862330" indent="-431165" defTabSz="566674">
              <a:spcBef>
                <a:spcPts val="4000"/>
              </a:spcBef>
              <a:defRPr sz="3104"/>
            </a:pPr>
            <a:r>
              <a:t>Response to mechanical stress (triple response)</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1" name="Picture 4" descr="Picture 4"/>
          <p:cNvPicPr>
            <a:picLocks noChangeAspect="1"/>
          </p:cNvPicPr>
          <p:nvPr/>
        </p:nvPicPr>
        <p:blipFill>
          <a:blip r:embed="rId3">
            <a:extLst/>
          </a:blip>
          <a:stretch>
            <a:fillRect/>
          </a:stretch>
        </p:blipFill>
        <p:spPr>
          <a:xfrm>
            <a:off x="1268870" y="194168"/>
            <a:ext cx="10467060" cy="9365264"/>
          </a:xfrm>
          <a:prstGeom prst="rect">
            <a:avLst/>
          </a:prstGeom>
          <a:ln w="12700">
            <a:miter lim="400000"/>
          </a:ln>
        </p:spPr>
      </p:pic>
      <p:sp>
        <p:nvSpPr>
          <p:cNvPr id="342" name="Rectangle 5"/>
          <p:cNvSpPr txBox="1"/>
          <p:nvPr/>
        </p:nvSpPr>
        <p:spPr>
          <a:xfrm>
            <a:off x="281770" y="-54187"/>
            <a:ext cx="2687660" cy="35200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480">
              <a:defRPr b="0" sz="1600">
                <a:latin typeface="Arial"/>
                <a:ea typeface="Arial"/>
                <a:cs typeface="Arial"/>
                <a:sym typeface="Arial"/>
              </a:defRPr>
            </a:lvl1pPr>
          </a:lstStyle>
          <a:p>
            <a:pPr/>
            <a:r>
              <a:t>Fig. 39-13</a:t>
            </a:r>
          </a:p>
        </p:txBody>
      </p:sp>
      <p:sp>
        <p:nvSpPr>
          <p:cNvPr id="343" name="Text Box 6"/>
          <p:cNvSpPr txBox="1"/>
          <p:nvPr/>
        </p:nvSpPr>
        <p:spPr>
          <a:xfrm>
            <a:off x="3154116" y="8407964"/>
            <a:ext cx="6041877"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a:latin typeface="Arial"/>
                <a:ea typeface="Arial"/>
                <a:cs typeface="Arial"/>
                <a:sym typeface="Arial"/>
              </a:defRPr>
            </a:lvl1pPr>
          </a:lstStyle>
          <a:p>
            <a:pPr/>
            <a:r>
              <a:t>Ethylene concentration (parts per million)</a:t>
            </a:r>
          </a:p>
        </p:txBody>
      </p:sp>
      <p:sp>
        <p:nvSpPr>
          <p:cNvPr id="344" name="Text Box 7"/>
          <p:cNvSpPr txBox="1"/>
          <p:nvPr/>
        </p:nvSpPr>
        <p:spPr>
          <a:xfrm>
            <a:off x="4077546" y="7319715"/>
            <a:ext cx="605930"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a:latin typeface="Arial"/>
                <a:ea typeface="Arial"/>
                <a:cs typeface="Arial"/>
                <a:sym typeface="Arial"/>
              </a:defRPr>
            </a:lvl1pPr>
          </a:lstStyle>
          <a:p>
            <a:pPr/>
            <a:r>
              <a:t>0.10</a:t>
            </a:r>
          </a:p>
        </p:txBody>
      </p:sp>
      <p:sp>
        <p:nvSpPr>
          <p:cNvPr id="345" name="Text Box 8"/>
          <p:cNvSpPr txBox="1"/>
          <p:nvPr/>
        </p:nvSpPr>
        <p:spPr>
          <a:xfrm>
            <a:off x="2013937" y="7306168"/>
            <a:ext cx="605930" cy="3456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a:latin typeface="Arial"/>
                <a:ea typeface="Arial"/>
                <a:cs typeface="Arial"/>
                <a:sym typeface="Arial"/>
              </a:defRPr>
            </a:lvl1pPr>
          </a:lstStyle>
          <a:p>
            <a:pPr/>
            <a:r>
              <a:t>0.00</a:t>
            </a:r>
          </a:p>
        </p:txBody>
      </p:sp>
      <p:sp>
        <p:nvSpPr>
          <p:cNvPr id="346" name="Text Box 9"/>
          <p:cNvSpPr txBox="1"/>
          <p:nvPr/>
        </p:nvSpPr>
        <p:spPr>
          <a:xfrm>
            <a:off x="6127608" y="7319715"/>
            <a:ext cx="605930"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a:latin typeface="Arial"/>
                <a:ea typeface="Arial"/>
                <a:cs typeface="Arial"/>
                <a:sym typeface="Arial"/>
              </a:defRPr>
            </a:lvl1pPr>
          </a:lstStyle>
          <a:p>
            <a:pPr/>
            <a:r>
              <a:t>0.20</a:t>
            </a:r>
          </a:p>
        </p:txBody>
      </p:sp>
      <p:sp>
        <p:nvSpPr>
          <p:cNvPr id="347" name="Text Box 10"/>
          <p:cNvSpPr txBox="1"/>
          <p:nvPr/>
        </p:nvSpPr>
        <p:spPr>
          <a:xfrm>
            <a:off x="8177671" y="7324231"/>
            <a:ext cx="605930"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a:latin typeface="Arial"/>
                <a:ea typeface="Arial"/>
                <a:cs typeface="Arial"/>
                <a:sym typeface="Arial"/>
              </a:defRPr>
            </a:lvl1pPr>
          </a:lstStyle>
          <a:p>
            <a:pPr/>
            <a:r>
              <a:t>0.40</a:t>
            </a:r>
          </a:p>
        </p:txBody>
      </p:sp>
      <p:sp>
        <p:nvSpPr>
          <p:cNvPr id="348" name="Text Box 11"/>
          <p:cNvSpPr txBox="1"/>
          <p:nvPr/>
        </p:nvSpPr>
        <p:spPr>
          <a:xfrm>
            <a:off x="10150968" y="7315200"/>
            <a:ext cx="605930"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lnSpc>
                <a:spcPct val="90000"/>
              </a:lnSpc>
              <a:defRPr>
                <a:latin typeface="Arial"/>
                <a:ea typeface="Arial"/>
                <a:cs typeface="Arial"/>
                <a:sym typeface="Arial"/>
              </a:defRPr>
            </a:lvl1pPr>
          </a:lstStyle>
          <a:p>
            <a:pPr/>
            <a:r>
              <a:t>0.80</a:t>
            </a:r>
          </a:p>
        </p:txBody>
      </p:sp>
      <p:sp>
        <p:nvSpPr>
          <p:cNvPr id="349" name="TextBox 9"/>
          <p:cNvSpPr txBox="1"/>
          <p:nvPr/>
        </p:nvSpPr>
        <p:spPr>
          <a:xfrm>
            <a:off x="5359715" y="894079"/>
            <a:ext cx="5330376" cy="133179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defTabSz="1300480">
              <a:defRPr b="0" sz="4200">
                <a:latin typeface="Arial"/>
                <a:ea typeface="Arial"/>
                <a:cs typeface="Arial"/>
                <a:sym typeface="Arial"/>
              </a:defRPr>
            </a:pPr>
            <a:r>
              <a:t>The </a:t>
            </a:r>
            <a:r>
              <a:rPr b="1"/>
              <a:t>Triple Response</a:t>
            </a:r>
            <a:endParaRPr b="1"/>
          </a:p>
          <a:p>
            <a:pPr defTabSz="1300480">
              <a:defRPr b="0" sz="4200">
                <a:latin typeface="Arial"/>
                <a:ea typeface="Arial"/>
                <a:cs typeface="Arial"/>
                <a:sym typeface="Arial"/>
              </a:defRPr>
            </a:pPr>
            <a:r>
              <a:t> to Ethylene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Other hormones and their actions"/>
          <p:cNvSpPr txBox="1"/>
          <p:nvPr>
            <p:ph type="title"/>
          </p:nvPr>
        </p:nvSpPr>
        <p:spPr>
          <a:prstGeom prst="rect">
            <a:avLst/>
          </a:prstGeom>
        </p:spPr>
        <p:txBody>
          <a:bodyPr/>
          <a:lstStyle>
            <a:lvl1pPr defTabSz="484886">
              <a:defRPr sz="6640"/>
            </a:lvl1pPr>
          </a:lstStyle>
          <a:p>
            <a:pPr/>
            <a:r>
              <a:t>Other hormones and their actions</a:t>
            </a:r>
          </a:p>
        </p:txBody>
      </p:sp>
      <p:sp>
        <p:nvSpPr>
          <p:cNvPr id="354" name="Brassinosteroids - auxin like action (cell elongation and division, leaf abscission)…"/>
          <p:cNvSpPr txBox="1"/>
          <p:nvPr>
            <p:ph type="body" idx="1"/>
          </p:nvPr>
        </p:nvSpPr>
        <p:spPr>
          <a:prstGeom prst="rect">
            <a:avLst/>
          </a:prstGeom>
        </p:spPr>
        <p:txBody>
          <a:bodyPr/>
          <a:lstStyle/>
          <a:p>
            <a:pPr/>
            <a:r>
              <a:rPr b="1"/>
              <a:t>Brassinosteroids</a:t>
            </a:r>
            <a:r>
              <a:t> - auxin like action (cell elongation and division, leaf abscission)</a:t>
            </a:r>
          </a:p>
          <a:p>
            <a:pPr/>
            <a:r>
              <a:rPr b="1"/>
              <a:t>Jasmonates</a:t>
            </a:r>
            <a:r>
              <a:t> - defense against herbivores and pathogens</a:t>
            </a:r>
          </a:p>
          <a:p>
            <a:pPr/>
            <a:r>
              <a:rPr b="1"/>
              <a:t>Strigolactones</a:t>
            </a:r>
            <a:r>
              <a:t> - stimulates seed germination, helps establish root mycorrhizal connections, control of apical dominance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Example - a sprouting potato"/>
          <p:cNvSpPr txBox="1"/>
          <p:nvPr>
            <p:ph type="title"/>
          </p:nvPr>
        </p:nvSpPr>
        <p:spPr>
          <a:prstGeom prst="rect">
            <a:avLst/>
          </a:prstGeom>
        </p:spPr>
        <p:txBody>
          <a:bodyPr/>
          <a:lstStyle>
            <a:lvl1pPr defTabSz="484886">
              <a:defRPr sz="6640"/>
            </a:lvl1pPr>
          </a:lstStyle>
          <a:p>
            <a:pPr/>
            <a:r>
              <a:t>Example - a sprouting potato</a:t>
            </a:r>
          </a:p>
        </p:txBody>
      </p:sp>
      <p:sp>
        <p:nvSpPr>
          <p:cNvPr id="139" name="Etiolation - process in flowering plants grown in partial or complete absence of light"/>
          <p:cNvSpPr txBox="1"/>
          <p:nvPr>
            <p:ph type="body" sz="quarter" idx="1"/>
          </p:nvPr>
        </p:nvSpPr>
        <p:spPr>
          <a:xfrm>
            <a:off x="952500" y="2590800"/>
            <a:ext cx="5334000" cy="3862636"/>
          </a:xfrm>
          <a:prstGeom prst="rect">
            <a:avLst/>
          </a:prstGeom>
        </p:spPr>
        <p:txBody>
          <a:bodyPr/>
          <a:lstStyle/>
          <a:p>
            <a:pPr/>
            <a:r>
              <a:t>Etiolation - process in flowering plants grown in partial or complete absence of light</a:t>
            </a:r>
          </a:p>
        </p:txBody>
      </p:sp>
      <p:pic>
        <p:nvPicPr>
          <p:cNvPr id="140" name="potatoSprout.jpg" descr="potatoSprout.jpg"/>
          <p:cNvPicPr>
            <a:picLocks noChangeAspect="1"/>
          </p:cNvPicPr>
          <p:nvPr/>
        </p:nvPicPr>
        <p:blipFill>
          <a:blip r:embed="rId2">
            <a:extLst/>
          </a:blip>
          <a:stretch>
            <a:fillRect/>
          </a:stretch>
        </p:blipFill>
        <p:spPr>
          <a:xfrm>
            <a:off x="6316389" y="2552923"/>
            <a:ext cx="6617619" cy="661761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De-etiolation"/>
          <p:cNvSpPr txBox="1"/>
          <p:nvPr>
            <p:ph type="title"/>
          </p:nvPr>
        </p:nvSpPr>
        <p:spPr>
          <a:prstGeom prst="rect">
            <a:avLst/>
          </a:prstGeom>
        </p:spPr>
        <p:txBody>
          <a:bodyPr/>
          <a:lstStyle/>
          <a:p>
            <a:pPr/>
            <a:r>
              <a:t>De-etiolation</a:t>
            </a:r>
          </a:p>
        </p:txBody>
      </p:sp>
      <p:pic>
        <p:nvPicPr>
          <p:cNvPr id="143" name="39_02PotatoGreening.jpg" descr="39_02PotatoGreening.jpg"/>
          <p:cNvPicPr>
            <a:picLocks noChangeAspect="1"/>
          </p:cNvPicPr>
          <p:nvPr/>
        </p:nvPicPr>
        <p:blipFill>
          <a:blip r:embed="rId2">
            <a:extLst/>
          </a:blip>
          <a:stretch>
            <a:fillRect/>
          </a:stretch>
        </p:blipFill>
        <p:spPr>
          <a:xfrm>
            <a:off x="230534" y="3206402"/>
            <a:ext cx="12293601" cy="53848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Plant signaling and hormones"/>
          <p:cNvSpPr txBox="1"/>
          <p:nvPr>
            <p:ph type="title"/>
          </p:nvPr>
        </p:nvSpPr>
        <p:spPr>
          <a:prstGeom prst="rect">
            <a:avLst/>
          </a:prstGeom>
        </p:spPr>
        <p:txBody>
          <a:bodyPr/>
          <a:lstStyle>
            <a:lvl1pPr defTabSz="432308">
              <a:defRPr sz="5920"/>
            </a:lvl1pPr>
          </a:lstStyle>
          <a:p>
            <a:pPr/>
            <a:r>
              <a:t>Plant signaling and hormones</a:t>
            </a:r>
          </a:p>
        </p:txBody>
      </p:sp>
      <p:pic>
        <p:nvPicPr>
          <p:cNvPr id="146" name="dodder.jpg" descr="dodder.jpg"/>
          <p:cNvPicPr>
            <a:picLocks noChangeAspect="1"/>
          </p:cNvPicPr>
          <p:nvPr/>
        </p:nvPicPr>
        <p:blipFill>
          <a:blip r:embed="rId2">
            <a:extLst/>
          </a:blip>
          <a:stretch>
            <a:fillRect/>
          </a:stretch>
        </p:blipFill>
        <p:spPr>
          <a:xfrm>
            <a:off x="2560538" y="420985"/>
            <a:ext cx="8064501" cy="5930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Learning goal"/>
          <p:cNvSpPr txBox="1"/>
          <p:nvPr>
            <p:ph type="title"/>
          </p:nvPr>
        </p:nvSpPr>
        <p:spPr>
          <a:prstGeom prst="rect">
            <a:avLst/>
          </a:prstGeom>
        </p:spPr>
        <p:txBody>
          <a:bodyPr/>
          <a:lstStyle/>
          <a:p>
            <a:pPr/>
            <a:r>
              <a:t>Learning goal</a:t>
            </a:r>
          </a:p>
        </p:txBody>
      </p:sp>
      <p:sp>
        <p:nvSpPr>
          <p:cNvPr id="149" name="Describe the signal transduction pathway from signal to transduction to response, noting the processes that take place at each step"/>
          <p:cNvSpPr txBox="1"/>
          <p:nvPr>
            <p:ph type="body" idx="1"/>
          </p:nvPr>
        </p:nvSpPr>
        <p:spPr>
          <a:prstGeom prst="rect">
            <a:avLst/>
          </a:prstGeom>
        </p:spPr>
        <p:txBody>
          <a:bodyPr/>
          <a:lstStyle/>
          <a:p>
            <a:pPr/>
            <a:r>
              <a:t>Describe the signal transduction pathway from signal to transduction to response, noting the processes that take place at each step</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ignal reception"/>
          <p:cNvSpPr txBox="1"/>
          <p:nvPr>
            <p:ph type="title"/>
          </p:nvPr>
        </p:nvSpPr>
        <p:spPr>
          <a:prstGeom prst="rect">
            <a:avLst/>
          </a:prstGeom>
        </p:spPr>
        <p:txBody>
          <a:bodyPr/>
          <a:lstStyle/>
          <a:p>
            <a:pPr/>
            <a:r>
              <a:t>Signal reception</a:t>
            </a:r>
          </a:p>
        </p:txBody>
      </p:sp>
      <p:sp>
        <p:nvSpPr>
          <p:cNvPr id="152" name="Signals are detected by receptor proteins…"/>
          <p:cNvSpPr txBox="1"/>
          <p:nvPr>
            <p:ph type="body" sz="half" idx="1"/>
          </p:nvPr>
        </p:nvSpPr>
        <p:spPr>
          <a:xfrm>
            <a:off x="952500" y="2590800"/>
            <a:ext cx="4432697" cy="6286500"/>
          </a:xfrm>
          <a:prstGeom prst="rect">
            <a:avLst/>
          </a:prstGeom>
        </p:spPr>
        <p:txBody>
          <a:bodyPr/>
          <a:lstStyle/>
          <a:p>
            <a:pPr/>
            <a:r>
              <a:t>Signals are detected by </a:t>
            </a:r>
            <a:r>
              <a:rPr b="1"/>
              <a:t>receptor proteins</a:t>
            </a:r>
          </a:p>
          <a:p>
            <a:pPr/>
            <a:r>
              <a:t>Protein shape changes in response to signal detection</a:t>
            </a:r>
          </a:p>
          <a:p>
            <a:pPr/>
            <a:r>
              <a:t>Receptor responsible for de-etiolation is a </a:t>
            </a:r>
            <a:r>
              <a:rPr b="1"/>
              <a:t>phytochrome</a:t>
            </a:r>
            <a:r>
              <a:t> located in the cytosol</a:t>
            </a:r>
          </a:p>
        </p:txBody>
      </p:sp>
      <p:pic>
        <p:nvPicPr>
          <p:cNvPr id="153" name="CellSignalPathway.jpg" descr="CellSignalPathway.jpg"/>
          <p:cNvPicPr>
            <a:picLocks noChangeAspect="1"/>
          </p:cNvPicPr>
          <p:nvPr/>
        </p:nvPicPr>
        <p:blipFill>
          <a:blip r:embed="rId2">
            <a:extLst/>
          </a:blip>
          <a:stretch>
            <a:fillRect/>
          </a:stretch>
        </p:blipFill>
        <p:spPr>
          <a:xfrm>
            <a:off x="5657257" y="2532039"/>
            <a:ext cx="7253881" cy="4689522"/>
          </a:xfrm>
          <a:prstGeom prst="rect">
            <a:avLst/>
          </a:prstGeom>
          <a:ln w="12700">
            <a:miter lim="400000"/>
          </a:ln>
        </p:spPr>
      </p:pic>
      <p:sp>
        <p:nvSpPr>
          <p:cNvPr id="154" name="Rectangle"/>
          <p:cNvSpPr/>
          <p:nvPr/>
        </p:nvSpPr>
        <p:spPr>
          <a:xfrm>
            <a:off x="5735320" y="3754120"/>
            <a:ext cx="1923495" cy="1931155"/>
          </a:xfrm>
          <a:prstGeom prst="rect">
            <a:avLst/>
          </a:prstGeom>
          <a:solidFill>
            <a:schemeClr val="accent1">
              <a:alpha val="23057"/>
            </a:schemeClr>
          </a:solidFill>
          <a:ln w="25400">
            <a:solidFill>
              <a:srgbClr val="000000">
                <a:alpha val="23057"/>
              </a:srgbClr>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ignal transduction"/>
          <p:cNvSpPr txBox="1"/>
          <p:nvPr>
            <p:ph type="title"/>
          </p:nvPr>
        </p:nvSpPr>
        <p:spPr>
          <a:prstGeom prst="rect">
            <a:avLst/>
          </a:prstGeom>
        </p:spPr>
        <p:txBody>
          <a:bodyPr/>
          <a:lstStyle/>
          <a:p>
            <a:pPr/>
            <a:r>
              <a:t>Signal transduction</a:t>
            </a:r>
          </a:p>
        </p:txBody>
      </p:sp>
      <p:sp>
        <p:nvSpPr>
          <p:cNvPr id="157" name="Signal amplification involves second messengers…"/>
          <p:cNvSpPr txBox="1"/>
          <p:nvPr>
            <p:ph type="body" sz="half" idx="1"/>
          </p:nvPr>
        </p:nvSpPr>
        <p:spPr>
          <a:xfrm>
            <a:off x="952500" y="2590800"/>
            <a:ext cx="4432697" cy="6286500"/>
          </a:xfrm>
          <a:prstGeom prst="rect">
            <a:avLst/>
          </a:prstGeom>
        </p:spPr>
        <p:txBody>
          <a:bodyPr/>
          <a:lstStyle/>
          <a:p>
            <a:pPr/>
            <a:r>
              <a:t>Signal amplification involves </a:t>
            </a:r>
            <a:r>
              <a:rPr b="1"/>
              <a:t>second messengers</a:t>
            </a:r>
          </a:p>
          <a:p>
            <a:pPr/>
            <a:r>
              <a:t>Second messengers involved in de-etiolation</a:t>
            </a:r>
          </a:p>
          <a:p>
            <a:pPr lvl="1"/>
            <a:r>
              <a:t>Calcium ions (Ca++)</a:t>
            </a:r>
          </a:p>
          <a:p>
            <a:pPr lvl="1">
              <a:defRPr b="1"/>
            </a:pPr>
            <a:r>
              <a:t>Cyclic GMP</a:t>
            </a:r>
          </a:p>
        </p:txBody>
      </p:sp>
      <p:pic>
        <p:nvPicPr>
          <p:cNvPr id="158" name="CellSignalPathway.jpg" descr="CellSignalPathway.jpg"/>
          <p:cNvPicPr>
            <a:picLocks noChangeAspect="1"/>
          </p:cNvPicPr>
          <p:nvPr/>
        </p:nvPicPr>
        <p:blipFill>
          <a:blip r:embed="rId2">
            <a:extLst/>
          </a:blip>
          <a:stretch>
            <a:fillRect/>
          </a:stretch>
        </p:blipFill>
        <p:spPr>
          <a:xfrm>
            <a:off x="5657257" y="2532039"/>
            <a:ext cx="7253881" cy="46895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