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nt Structure and Growth"/>
          <p:cNvSpPr txBox="1"/>
          <p:nvPr>
            <p:ph type="subTitle" sz="quarter" idx="1"/>
          </p:nvPr>
        </p:nvSpPr>
        <p:spPr>
          <a:xfrm>
            <a:off x="1130300" y="6502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Plant Structure and Growth</a:t>
            </a:r>
          </a:p>
        </p:txBody>
      </p:sp>
      <p:pic>
        <p:nvPicPr>
          <p:cNvPr id="120" name="xylemImage.jpg" descr="xylem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12" y="1119563"/>
            <a:ext cx="5493821" cy="413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fractal.jpg" descr="fracta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359" y="1144963"/>
            <a:ext cx="7129152" cy="408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ea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Leaves</a:t>
            </a:r>
          </a:p>
        </p:txBody>
      </p:sp>
      <p:sp>
        <p:nvSpPr>
          <p:cNvPr id="154" name="Main photosynthetic organ in most pla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photosynthetic organ in most plants</a:t>
            </a:r>
          </a:p>
          <a:p>
            <a:pPr/>
            <a:r>
              <a:t>Parts: </a:t>
            </a:r>
            <a:r>
              <a:rPr b="1"/>
              <a:t>blade</a:t>
            </a:r>
            <a:r>
              <a:t> and </a:t>
            </a:r>
            <a:r>
              <a:rPr b="1"/>
              <a:t>petiole</a:t>
            </a:r>
          </a:p>
        </p:txBody>
      </p:sp>
      <p:pic>
        <p:nvPicPr>
          <p:cNvPr id="155" name="leaf.jpg" descr="lea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695" y="3552874"/>
            <a:ext cx="5065154" cy="3664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nt Structure and Growth"/>
          <p:cNvSpPr txBox="1"/>
          <p:nvPr>
            <p:ph type="subTitle" sz="quarter" idx="1"/>
          </p:nvPr>
        </p:nvSpPr>
        <p:spPr>
          <a:xfrm>
            <a:off x="1130300" y="6502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Plant Structure and Growth</a:t>
            </a:r>
          </a:p>
        </p:txBody>
      </p:sp>
      <p:pic>
        <p:nvPicPr>
          <p:cNvPr id="158" name="xylemImage.jpg" descr="xylem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12" y="1119563"/>
            <a:ext cx="5493821" cy="413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fractal.jpg" descr="fracta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359" y="1144963"/>
            <a:ext cx="7129152" cy="408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162" name="Describe the structure and function of three plant tissue systems and five cell typ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the structure and function of three plant tissue systems and five cell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ssu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Tissue systems</a:t>
            </a:r>
          </a:p>
        </p:txBody>
      </p:sp>
      <p:sp>
        <p:nvSpPr>
          <p:cNvPr id="165" name="Roots, stems, and leaves each contain multiple tissue system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Roots, stems, and leaves each contain multiple tissue systems</a:t>
            </a:r>
          </a:p>
          <a:p>
            <a:pPr lvl="1"/>
            <a:r>
              <a:t>Dermal</a:t>
            </a:r>
          </a:p>
          <a:p>
            <a:pPr lvl="1"/>
            <a:r>
              <a:t>Vascular</a:t>
            </a:r>
          </a:p>
          <a:p>
            <a:pPr lvl="1"/>
            <a:r>
              <a:t>Ground</a:t>
            </a:r>
          </a:p>
        </p:txBody>
      </p:sp>
      <p:pic>
        <p:nvPicPr>
          <p:cNvPr id="166" name="tissue systems.gif" descr="tissue system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9375" y="2683420"/>
            <a:ext cx="4765620" cy="6544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rmal tiss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Dermal tissue</a:t>
            </a:r>
          </a:p>
        </p:txBody>
      </p:sp>
      <p:sp>
        <p:nvSpPr>
          <p:cNvPr id="169" name="Outer protective layer of the pla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Outer protective layer of the plant</a:t>
            </a:r>
          </a:p>
          <a:p>
            <a:pPr/>
            <a:r>
              <a:t>Consists of epidermis cells, often covered with a cuticle</a:t>
            </a:r>
          </a:p>
          <a:p>
            <a:pPr/>
            <a:r>
              <a:t>Includes some other specialized cells including guard cells of stomata and trichomes </a:t>
            </a:r>
          </a:p>
        </p:txBody>
      </p:sp>
      <p:pic>
        <p:nvPicPr>
          <p:cNvPr id="170" name="pl dermal.jpg" descr="pl derm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9194" y="4052718"/>
            <a:ext cx="5762214" cy="3362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Vascular tiss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Vascular tissue</a:t>
            </a:r>
          </a:p>
        </p:txBody>
      </p:sp>
      <p:sp>
        <p:nvSpPr>
          <p:cNvPr id="173" name="Functions to transport materials throughout the plant and provide mechanical suppor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to transport materials throughout the plant and provide mechanical support</a:t>
            </a:r>
          </a:p>
          <a:p>
            <a:pPr/>
            <a:r>
              <a:t>Two types</a:t>
            </a:r>
          </a:p>
          <a:p>
            <a:pPr lvl="1"/>
            <a:r>
              <a:t>Xylem - water conducting</a:t>
            </a:r>
          </a:p>
          <a:p>
            <a:pPr lvl="1"/>
            <a:r>
              <a:t>Phloem - transports sugars, amino acids, other photosynthates</a:t>
            </a:r>
          </a:p>
        </p:txBody>
      </p:sp>
      <p:pic>
        <p:nvPicPr>
          <p:cNvPr id="174" name="xylem.jpeg" descr="xyle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336" y="3327265"/>
            <a:ext cx="5577942" cy="3607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round tiss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Ground tissue</a:t>
            </a:r>
          </a:p>
        </p:txBody>
      </p:sp>
      <p:sp>
        <p:nvSpPr>
          <p:cNvPr id="177" name="Tissue system that comprises “everything else”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Tissue system that comprises “everything else”</a:t>
            </a:r>
          </a:p>
          <a:p>
            <a:pPr/>
            <a:r>
              <a:t>Includes a number of specialized cells for storage, photosynthesis,	support, and transport</a:t>
            </a:r>
          </a:p>
        </p:txBody>
      </p:sp>
      <p:pic>
        <p:nvPicPr>
          <p:cNvPr id="178" name="groundtissue.gif" descr="groundtissu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7850" y="3586906"/>
            <a:ext cx="5159786" cy="3257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nt cell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 cell types</a:t>
            </a:r>
          </a:p>
        </p:txBody>
      </p:sp>
      <p:pic>
        <p:nvPicPr>
          <p:cNvPr id="181" name="plantcells.jpg" descr="plantcell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988" y="3533947"/>
            <a:ext cx="10742824" cy="2685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arenchy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Parenchyma</a:t>
            </a:r>
          </a:p>
        </p:txBody>
      </p:sp>
      <p:sp>
        <p:nvSpPr>
          <p:cNvPr id="184" name="Have primary cell walls that are thin and flexibl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primary cell walls that are thin and flexible</a:t>
            </a:r>
          </a:p>
          <a:p>
            <a:pPr/>
            <a:r>
              <a:t>Perform most of the metabolic functions of the plant</a:t>
            </a:r>
          </a:p>
          <a:p>
            <a:pPr/>
            <a:r>
              <a:t>Photosynthesis occurs within the parenchyma cells of a leaf</a:t>
            </a:r>
          </a:p>
        </p:txBody>
      </p:sp>
      <p:pic>
        <p:nvPicPr>
          <p:cNvPr id="185" name="parenchyma.jpg" descr="parenchym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674" y="3663205"/>
            <a:ext cx="4742578" cy="3556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llenchy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Collenchyma</a:t>
            </a:r>
          </a:p>
        </p:txBody>
      </p:sp>
      <p:sp>
        <p:nvSpPr>
          <p:cNvPr id="188" name="Have thicker primary cell walls than parenchym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thicker primary cell walls than parenchyma</a:t>
            </a:r>
          </a:p>
          <a:p>
            <a:pPr/>
            <a:r>
              <a:t>Retains flexibility</a:t>
            </a:r>
          </a:p>
          <a:p>
            <a:pPr/>
            <a:r>
              <a:t>Main function is support</a:t>
            </a:r>
          </a:p>
        </p:txBody>
      </p:sp>
      <p:pic>
        <p:nvPicPr>
          <p:cNvPr id="189" name="collencnyma.jpg" descr="collencnym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3541" y="4263313"/>
            <a:ext cx="5703518" cy="2612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124" name="Describe the structure and function of three vascular plant organs: roots, stems, and leav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the structure and function of three vascular plant organs: roots, stems, and leaves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clerenchy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Sclerenchyma</a:t>
            </a:r>
          </a:p>
        </p:txBody>
      </p:sp>
      <p:sp>
        <p:nvSpPr>
          <p:cNvPr id="192" name="Have thickest primary cell walls, thickened secondary cell wall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thickest primary cell walls, thickened secondary cell walls</a:t>
            </a:r>
          </a:p>
          <a:p>
            <a:pPr/>
            <a:r>
              <a:t>Contains lignin</a:t>
            </a:r>
          </a:p>
          <a:p>
            <a:pPr/>
            <a:r>
              <a:t>Not flexible</a:t>
            </a:r>
          </a:p>
          <a:p>
            <a:pPr/>
            <a:r>
              <a:t>Main function is support</a:t>
            </a:r>
          </a:p>
        </p:txBody>
      </p:sp>
      <p:pic>
        <p:nvPicPr>
          <p:cNvPr id="193" name="sclerenchyma.jpg" descr="sclerenchym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5095" y="3801358"/>
            <a:ext cx="5180410" cy="386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racheids and vessel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Tracheids and vessel elements</a:t>
            </a:r>
          </a:p>
        </p:txBody>
      </p:sp>
      <p:sp>
        <p:nvSpPr>
          <p:cNvPr id="196" name="Become functional when cells di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Become functional when cells die</a:t>
            </a:r>
          </a:p>
          <a:p>
            <a:pPr/>
            <a:r>
              <a:t>Conduct water</a:t>
            </a:r>
          </a:p>
          <a:p>
            <a:pPr/>
            <a:r>
              <a:t>Tube-shaped, comprise xylem</a:t>
            </a:r>
          </a:p>
        </p:txBody>
      </p:sp>
      <p:pic>
        <p:nvPicPr>
          <p:cNvPr id="197" name="vessels trachids.jpg" descr="vessels trachid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2983" y="3106489"/>
            <a:ext cx="6756401" cy="431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ieve tub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Sieve tube elements</a:t>
            </a:r>
          </a:p>
        </p:txBody>
      </p:sp>
      <p:sp>
        <p:nvSpPr>
          <p:cNvPr id="200" name="Living cells that comprise phloem…"/>
          <p:cNvSpPr txBox="1"/>
          <p:nvPr>
            <p:ph type="body" sz="half" idx="1"/>
          </p:nvPr>
        </p:nvSpPr>
        <p:spPr>
          <a:xfrm>
            <a:off x="854471" y="2476053"/>
            <a:ext cx="4262935" cy="6401247"/>
          </a:xfrm>
          <a:prstGeom prst="rect">
            <a:avLst/>
          </a:prstGeom>
        </p:spPr>
        <p:txBody>
          <a:bodyPr/>
          <a:lstStyle/>
          <a:p>
            <a:pPr/>
            <a:r>
              <a:t>Living cells that comprise phloem</a:t>
            </a:r>
          </a:p>
          <a:p>
            <a:pPr/>
            <a:r>
              <a:t>Conduct sugar and nutrients</a:t>
            </a:r>
          </a:p>
          <a:p>
            <a:pPr/>
            <a:r>
              <a:t>Lack nucleus, ribosomes, cytoskeleton</a:t>
            </a:r>
          </a:p>
        </p:txBody>
      </p:sp>
      <p:pic>
        <p:nvPicPr>
          <p:cNvPr id="201" name="sieve tube.jpeg" descr="sieve tub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301" y="2660689"/>
            <a:ext cx="7299563" cy="580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nt Structure and Growth"/>
          <p:cNvSpPr txBox="1"/>
          <p:nvPr>
            <p:ph type="subTitle" sz="quarter" idx="1"/>
          </p:nvPr>
        </p:nvSpPr>
        <p:spPr>
          <a:xfrm>
            <a:off x="1130300" y="6502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Plant Structure and Growth</a:t>
            </a:r>
          </a:p>
        </p:txBody>
      </p:sp>
      <p:pic>
        <p:nvPicPr>
          <p:cNvPr id="204" name="xylemImage.jpg" descr="xylem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12" y="1119563"/>
            <a:ext cx="5493821" cy="413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fractal.jpg" descr="fracta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359" y="1144963"/>
            <a:ext cx="7129152" cy="408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208" name="Explain indeterminate growth and the role of apical and lateral meristems in primary and secondary growth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indeterminate growth and the role of apical and lateral meristems in primary and secondary growth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eristems enable indeterminate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Meristems enable indeterminate growth</a:t>
            </a:r>
          </a:p>
        </p:txBody>
      </p:sp>
      <p:sp>
        <p:nvSpPr>
          <p:cNvPr id="211" name="Apical meristems - in root and shoot bud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Apical meristems</a:t>
            </a:r>
            <a:r>
              <a:t> - in root and shoot buds</a:t>
            </a:r>
          </a:p>
          <a:p>
            <a:pPr/>
            <a:r>
              <a:rPr b="1"/>
              <a:t>Lateral meristems</a:t>
            </a:r>
            <a:r>
              <a:t> - in vascular cambium</a:t>
            </a:r>
          </a:p>
        </p:txBody>
      </p:sp>
      <p:pic>
        <p:nvPicPr>
          <p:cNvPr id="212" name="meristems.gif" descr="meristem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3850" y="2861270"/>
            <a:ext cx="5422900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pical meristems are responsible for primary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Apical meristems are responsible for primary growth</a:t>
            </a:r>
          </a:p>
        </p:txBody>
      </p:sp>
      <p:sp>
        <p:nvSpPr>
          <p:cNvPr id="215" name="Primary growth = growth in length of roots and shoo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Primary growth</a:t>
            </a:r>
            <a:r>
              <a:t> = growth in length of roots and shoots</a:t>
            </a:r>
          </a:p>
          <a:p>
            <a:pPr/>
            <a:r>
              <a:rPr b="1"/>
              <a:t>Apical meristems</a:t>
            </a:r>
            <a:r>
              <a:t> allow shoots to increase exposure to light and roots to extend further into soil</a:t>
            </a:r>
          </a:p>
        </p:txBody>
      </p:sp>
      <p:pic>
        <p:nvPicPr>
          <p:cNvPr id="216" name="primary growth.jpg" descr="primary growt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3773037"/>
            <a:ext cx="5622976" cy="392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teral meristems are responsible for secondary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Lateral meristems are responsible for secondary growth</a:t>
            </a:r>
          </a:p>
        </p:txBody>
      </p:sp>
      <p:sp>
        <p:nvSpPr>
          <p:cNvPr id="219" name="Secondary growth = growth in circumference of roots and shoo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Secondary growth</a:t>
            </a:r>
            <a:r>
              <a:t> = growth in circumference of roots and shoots</a:t>
            </a:r>
          </a:p>
          <a:p>
            <a:pPr/>
            <a:r>
              <a:rPr b="1"/>
              <a:t>Lateral meristems</a:t>
            </a:r>
            <a:r>
              <a:t> located in vascular cambium</a:t>
            </a:r>
          </a:p>
          <a:p>
            <a:pPr/>
            <a:r>
              <a:t>Lateral meristems give rise to </a:t>
            </a:r>
            <a:r>
              <a:rPr b="1"/>
              <a:t>cork cambium</a:t>
            </a:r>
            <a:r>
              <a:t>, which replaces epidermis with a thicker structure called </a:t>
            </a:r>
            <a:r>
              <a:rPr b="1"/>
              <a:t>periderm</a:t>
            </a:r>
          </a:p>
        </p:txBody>
      </p:sp>
      <p:pic>
        <p:nvPicPr>
          <p:cNvPr id="220" name="-tree-growth-rings-texture.jpg" descr="-tree-growth-rings-tex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12" y="3330638"/>
            <a:ext cx="5874446" cy="416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nt Structure and Growth"/>
          <p:cNvSpPr txBox="1"/>
          <p:nvPr>
            <p:ph type="subTitle" sz="quarter" idx="1"/>
          </p:nvPr>
        </p:nvSpPr>
        <p:spPr>
          <a:xfrm>
            <a:off x="1130300" y="6502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Plant Structure and Growth</a:t>
            </a:r>
          </a:p>
        </p:txBody>
      </p:sp>
      <p:pic>
        <p:nvPicPr>
          <p:cNvPr id="223" name="xylemImage.jpg" descr="xylem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12" y="1119563"/>
            <a:ext cx="5493821" cy="413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fractal.jpg" descr="fracta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359" y="1144963"/>
            <a:ext cx="7129152" cy="408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227" name="Differentiate between and explain the functions of apical meristems and primary merist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 between and explain the functions of apical meristems and primary meristems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rrestrial plants require resources from two very different environ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/>
            <a:r>
              <a:t>Terrestrial plants require resources from two very different environments</a:t>
            </a:r>
          </a:p>
        </p:txBody>
      </p:sp>
      <p:sp>
        <p:nvSpPr>
          <p:cNvPr id="127" name="Below the soil surface - water and nutrie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Below the soil surface - water and nutrients</a:t>
            </a:r>
          </a:p>
          <a:p>
            <a:pPr/>
            <a:r>
              <a:t>Above the soil surface - light and CO2</a:t>
            </a:r>
          </a:p>
        </p:txBody>
      </p:sp>
      <p:pic>
        <p:nvPicPr>
          <p:cNvPr id="128" name="above below ground prairie.jpg" descr="above below ground prairi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3058" y="2621882"/>
            <a:ext cx="5974614" cy="3983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rimary growth in ro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growth in roots</a:t>
            </a:r>
          </a:p>
        </p:txBody>
      </p:sp>
      <p:sp>
        <p:nvSpPr>
          <p:cNvPr id="230" name="Root apical meristem is surrounded by a root cap…"/>
          <p:cNvSpPr txBox="1"/>
          <p:nvPr>
            <p:ph type="body" sz="half" idx="1"/>
          </p:nvPr>
        </p:nvSpPr>
        <p:spPr>
          <a:xfrm>
            <a:off x="8509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Root apical meristem is surrounded by a </a:t>
            </a:r>
            <a:r>
              <a:rPr b="1"/>
              <a:t>root cap</a:t>
            </a:r>
          </a:p>
          <a:p>
            <a:pPr/>
            <a:r>
              <a:t>Growth behind the root apical meristem is divided into three zones</a:t>
            </a:r>
          </a:p>
          <a:p>
            <a:pPr lvl="1"/>
            <a:r>
              <a:t>Zone of division</a:t>
            </a:r>
          </a:p>
          <a:p>
            <a:pPr lvl="1"/>
            <a:r>
              <a:t>Zone of elongation</a:t>
            </a:r>
          </a:p>
          <a:p>
            <a:pPr lvl="1"/>
            <a:r>
              <a:t>Zone of maturation</a:t>
            </a:r>
          </a:p>
        </p:txBody>
      </p:sp>
      <p:pic>
        <p:nvPicPr>
          <p:cNvPr id="231" name="35_12PrimaryRootGrowth.jpg" descr="35_12PrimaryRootGrowt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104" y="2819240"/>
            <a:ext cx="6274249" cy="5584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rimary growth in ro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growth in roots</a:t>
            </a:r>
          </a:p>
        </p:txBody>
      </p:sp>
      <p:sp>
        <p:nvSpPr>
          <p:cNvPr id="234" name="Primary meristems in the zone of maturation produce…"/>
          <p:cNvSpPr txBox="1"/>
          <p:nvPr>
            <p:ph type="body" sz="half" idx="1"/>
          </p:nvPr>
        </p:nvSpPr>
        <p:spPr>
          <a:xfrm>
            <a:off x="8509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Primary meristems in the zone of maturation produce </a:t>
            </a:r>
          </a:p>
          <a:p>
            <a:pPr lvl="1"/>
            <a:r>
              <a:t>Protoderm</a:t>
            </a:r>
          </a:p>
          <a:p>
            <a:pPr lvl="1"/>
            <a:r>
              <a:t>Ground meristem</a:t>
            </a:r>
          </a:p>
          <a:p>
            <a:pPr lvl="1"/>
            <a:r>
              <a:t>Procambium</a:t>
            </a:r>
          </a:p>
        </p:txBody>
      </p:sp>
      <p:pic>
        <p:nvPicPr>
          <p:cNvPr id="235" name="c24_fig08.jpg" descr="c24_fig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8000" y="1915026"/>
            <a:ext cx="5854600" cy="6994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Vascular cyli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Vascular cylinder</a:t>
            </a:r>
          </a:p>
        </p:txBody>
      </p:sp>
      <p:sp>
        <p:nvSpPr>
          <p:cNvPr id="238" name="Solid layer of xylem and phloem in the middle the root"/>
          <p:cNvSpPr txBox="1"/>
          <p:nvPr>
            <p:ph type="body" sz="half" idx="1"/>
          </p:nvPr>
        </p:nvSpPr>
        <p:spPr>
          <a:xfrm>
            <a:off x="8509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Solid layer of xylem and phloem in the middle the root</a:t>
            </a:r>
          </a:p>
        </p:txBody>
      </p:sp>
      <p:pic>
        <p:nvPicPr>
          <p:cNvPr id="239" name="Imm_lab.jpg" descr="Imm_la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7590" y="3395749"/>
            <a:ext cx="6119705" cy="4895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imary growth in 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Primary growth in stems</a:t>
            </a:r>
          </a:p>
        </p:txBody>
      </p:sp>
      <p:sp>
        <p:nvSpPr>
          <p:cNvPr id="242" name="Primary growth in stems is a result of rapidly dividing cells in the apical meristem at the shoot tip…"/>
          <p:cNvSpPr txBox="1"/>
          <p:nvPr>
            <p:ph type="body" sz="half" idx="1"/>
          </p:nvPr>
        </p:nvSpPr>
        <p:spPr>
          <a:xfrm>
            <a:off x="8509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Primary growth in stems is a result of rapidly dividing cells in the apical meristem at the shoot tip</a:t>
            </a:r>
          </a:p>
          <a:p>
            <a:pPr/>
            <a:r>
              <a:t>Primary meristems that give rise to the dermal, ground, and vascular tissue</a:t>
            </a:r>
          </a:p>
          <a:p>
            <a:pPr/>
            <a:r>
              <a:t>Leaves develop from leaf primordial that emerge along the sides of the shoot		apical meristem</a:t>
            </a:r>
          </a:p>
        </p:txBody>
      </p:sp>
      <p:pic>
        <p:nvPicPr>
          <p:cNvPr id="243" name="shoot-apical-meristem.jpg" descr="shoot-apical-merist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3557" y="3548234"/>
            <a:ext cx="5209743" cy="4384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nt Structure and Growth"/>
          <p:cNvSpPr txBox="1"/>
          <p:nvPr>
            <p:ph type="subTitle" sz="quarter" idx="1"/>
          </p:nvPr>
        </p:nvSpPr>
        <p:spPr>
          <a:xfrm>
            <a:off x="1130300" y="6502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Plant Structure and Growth</a:t>
            </a:r>
          </a:p>
        </p:txBody>
      </p:sp>
      <p:pic>
        <p:nvPicPr>
          <p:cNvPr id="246" name="xylemImage.jpg" descr="xylem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12" y="1119563"/>
            <a:ext cx="5493821" cy="413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fractal.jpg" descr="fracta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359" y="1144963"/>
            <a:ext cx="7129152" cy="408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250" name="Differentiate between and secondary growth of vascular cambium and cork cambiu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 between and secondary growth of vascular cambium and cork cambium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econdary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Secondary growth</a:t>
            </a:r>
          </a:p>
        </p:txBody>
      </p:sp>
      <p:sp>
        <p:nvSpPr>
          <p:cNvPr id="253" name="Growth that results from division of lateral meristems that causes stems and roots to thicken…"/>
          <p:cNvSpPr txBox="1"/>
          <p:nvPr>
            <p:ph type="body" sz="half" idx="1"/>
          </p:nvPr>
        </p:nvSpPr>
        <p:spPr>
          <a:xfrm>
            <a:off x="8509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Growth that results from division of </a:t>
            </a:r>
            <a:r>
              <a:rPr b="1"/>
              <a:t>lateral meristems </a:t>
            </a:r>
            <a:r>
              <a:t>that causes stems and roots to thicken</a:t>
            </a:r>
          </a:p>
          <a:p>
            <a:pPr/>
            <a:r>
              <a:t>Plants have two lateral meristems</a:t>
            </a:r>
          </a:p>
          <a:p>
            <a:pPr lvl="1"/>
            <a:r>
              <a:rPr b="1"/>
              <a:t>Vascular cambium</a:t>
            </a:r>
          </a:p>
          <a:p>
            <a:pPr lvl="1">
              <a:defRPr b="1"/>
            </a:pPr>
            <a:r>
              <a:t>Cork cambium</a:t>
            </a:r>
          </a:p>
        </p:txBody>
      </p:sp>
      <p:pic>
        <p:nvPicPr>
          <p:cNvPr id="254" name="cambium 2.png" descr="cambium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478" y="2565400"/>
            <a:ext cx="63500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Vascular camb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Vascular cambium</a:t>
            </a:r>
          </a:p>
        </p:txBody>
      </p:sp>
      <p:sp>
        <p:nvSpPr>
          <p:cNvPr id="257" name="Usually a single cell layer thick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Usually a single cell layer thick</a:t>
            </a:r>
          </a:p>
          <a:p>
            <a:pPr/>
            <a:r>
              <a:t>Increases stem or root diameter, forms wood</a:t>
            </a:r>
          </a:p>
        </p:txBody>
      </p:sp>
      <p:pic>
        <p:nvPicPr>
          <p:cNvPr id="258" name="cambium 1.jpg" descr="cambium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8544" y="3352800"/>
            <a:ext cx="4064001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Vascular camb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Vascular cambium</a:t>
            </a:r>
          </a:p>
        </p:txBody>
      </p:sp>
      <p:sp>
        <p:nvSpPr>
          <p:cNvPr id="261" name="Arranged in a ring of meristematic cells called vascular bund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Arranged in a ring of meristematic cells called vascular bundles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As cells divide, they produce cells that become secondary xylem and secondary phloem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Secondary xylem is produced inwards, secondary phloem outwards</a:t>
            </a:r>
          </a:p>
          <a:p>
            <a:pPr lvl="1" marL="651509" indent="-325754" defTabSz="554990">
              <a:spcBef>
                <a:spcPts val="3000"/>
              </a:spcBef>
              <a:defRPr sz="2660"/>
            </a:pPr>
            <a:r>
              <a:t>Secondary xylem eventually matures into tracheids or vessel elements</a:t>
            </a:r>
          </a:p>
        </p:txBody>
      </p:sp>
      <p:pic>
        <p:nvPicPr>
          <p:cNvPr id="262" name="vascualr bundles.jpg" descr="vascualr bund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7685" y="3466981"/>
            <a:ext cx="6629229" cy="475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ork camb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Cork cambium</a:t>
            </a:r>
          </a:p>
        </p:txBody>
      </p:sp>
      <p:sp>
        <p:nvSpPr>
          <p:cNvPr id="265" name="Responsible for secondary growth that replaces the epidermis in roots and stems…"/>
          <p:cNvSpPr txBox="1"/>
          <p:nvPr>
            <p:ph type="body" sz="half" idx="1"/>
          </p:nvPr>
        </p:nvSpPr>
        <p:spPr>
          <a:xfrm>
            <a:off x="952500" y="2590800"/>
            <a:ext cx="4244663" cy="6286500"/>
          </a:xfrm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Responsible for secondary growth that replaces the epidermis in roots and stems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Give rise to cork cells that accumulate outside the cork cambium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“Tree bark” is mostly a mix of cork cells and dead secondary phloem cells called the </a:t>
            </a:r>
            <a:r>
              <a:rPr b="1"/>
              <a:t>periderm</a:t>
            </a:r>
          </a:p>
        </p:txBody>
      </p:sp>
      <p:pic>
        <p:nvPicPr>
          <p:cNvPr id="266" name="cork cambium.jpg" descr="cork cambiu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2082" y="2443280"/>
            <a:ext cx="7148722" cy="5368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root shooot.png" descr="root shoo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94" y="1227683"/>
            <a:ext cx="10105862" cy="7587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Roots</a:t>
            </a:r>
          </a:p>
        </p:txBody>
      </p:sp>
      <p:sp>
        <p:nvSpPr>
          <p:cNvPr id="133" name="Anchor the soi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Anchor the soil</a:t>
            </a:r>
          </a:p>
          <a:p>
            <a:pPr/>
            <a:r>
              <a:t>Absorb water and mineral nutrients</a:t>
            </a:r>
          </a:p>
          <a:p>
            <a:pPr/>
            <a:r>
              <a:t>Store carbohydrates </a:t>
            </a:r>
          </a:p>
        </p:txBody>
      </p:sp>
      <p:pic>
        <p:nvPicPr>
          <p:cNvPr id="134" name="root.jpg" descr="ro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5747" y="2939351"/>
            <a:ext cx="4359105" cy="5026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ot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 Development</a:t>
            </a:r>
          </a:p>
        </p:txBody>
      </p:sp>
      <p:sp>
        <p:nvSpPr>
          <p:cNvPr id="137" name="First root to emerge from seed is called the primary roo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root to emerge from seed is called the </a:t>
            </a:r>
            <a:r>
              <a:rPr b="1"/>
              <a:t>primary root</a:t>
            </a:r>
          </a:p>
          <a:p>
            <a:pPr/>
            <a:r>
              <a:t> Branches from the primary root are called </a:t>
            </a:r>
            <a:r>
              <a:rPr b="1"/>
              <a:t>lateral roots</a:t>
            </a:r>
          </a:p>
        </p:txBody>
      </p:sp>
      <p:pic>
        <p:nvPicPr>
          <p:cNvPr id="138" name="Root parts.gif" descr="Root part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7094" y="5508972"/>
            <a:ext cx="49657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lant-Germination.jpg" descr="Plant-Germinati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6495" y="2291625"/>
            <a:ext cx="3777610" cy="290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of root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root systems</a:t>
            </a:r>
          </a:p>
        </p:txBody>
      </p:sp>
      <p:sp>
        <p:nvSpPr>
          <p:cNvPr id="142" name="Taproot system (a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Taproot system </a:t>
            </a:r>
            <a:r>
              <a:t>(a)</a:t>
            </a:r>
          </a:p>
          <a:p>
            <a:pPr/>
            <a:r>
              <a:rPr b="1"/>
              <a:t>Fibrous root system</a:t>
            </a:r>
            <a:r>
              <a:t> (b)</a:t>
            </a:r>
          </a:p>
        </p:txBody>
      </p:sp>
      <p:pic>
        <p:nvPicPr>
          <p:cNvPr id="143" name="tap-root-fibrous-root.jpg" descr="tap-root-fibrous-ro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5146" y="2924597"/>
            <a:ext cx="5815708" cy="6161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bsorption of water and nutr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Absorption of water and nutrients</a:t>
            </a:r>
          </a:p>
        </p:txBody>
      </p:sp>
      <p:sp>
        <p:nvSpPr>
          <p:cNvPr id="146" name="Only occurs on special parts of the root—the whole root is not involv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occurs on special parts of the root—the whole root is not involved</a:t>
            </a:r>
          </a:p>
          <a:p>
            <a:pPr/>
            <a:r>
              <a:t>Localized to the tips of elongating roots, where the density of </a:t>
            </a:r>
            <a:r>
              <a:rPr b="1"/>
              <a:t>root hairs</a:t>
            </a:r>
            <a:r>
              <a:t> is high</a:t>
            </a:r>
          </a:p>
        </p:txBody>
      </p:sp>
      <p:pic>
        <p:nvPicPr>
          <p:cNvPr id="147" name="Root parts.gif" descr="Root part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564" y="3760241"/>
            <a:ext cx="4965701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Stems</a:t>
            </a:r>
          </a:p>
        </p:txBody>
      </p:sp>
      <p:sp>
        <p:nvSpPr>
          <p:cNvPr id="150" name="Part of the shoot syste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of the shoot system</a:t>
            </a:r>
          </a:p>
          <a:p>
            <a:pPr/>
            <a:r>
              <a:t>Bears leaves, buds, reproductive structures</a:t>
            </a:r>
          </a:p>
          <a:p>
            <a:pPr/>
            <a:r>
              <a:t>Primary functions: </a:t>
            </a:r>
            <a:r>
              <a:rPr b="1"/>
              <a:t>elongation</a:t>
            </a:r>
            <a:r>
              <a:t> and </a:t>
            </a:r>
            <a:r>
              <a:rPr b="1"/>
              <a:t>orientation</a:t>
            </a:r>
          </a:p>
          <a:p>
            <a:pPr/>
            <a:r>
              <a:t>Stem growth concentrated at </a:t>
            </a:r>
            <a:r>
              <a:rPr b="1"/>
              <a:t>buds</a:t>
            </a:r>
          </a:p>
        </p:txBody>
      </p:sp>
      <p:pic>
        <p:nvPicPr>
          <p:cNvPr id="151" name="shoot system.png" descr="shoot syst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4578" y="2701481"/>
            <a:ext cx="5183878" cy="606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