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nt Transp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Plant Transport</a:t>
            </a:r>
          </a:p>
        </p:txBody>
      </p:sp>
      <p:sp>
        <p:nvSpPr>
          <p:cNvPr id="120" name="Stomata and Phloem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Stomata and Phloem</a:t>
            </a:r>
          </a:p>
        </p:txBody>
      </p:sp>
      <p:pic>
        <p:nvPicPr>
          <p:cNvPr id="121" name="phloem.jpg" descr="phloe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53046" y="927298"/>
            <a:ext cx="3604299" cy="4876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earning 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Goals</a:t>
            </a:r>
          </a:p>
        </p:txBody>
      </p:sp>
      <p:sp>
        <p:nvSpPr>
          <p:cNvPr id="155" name="Describe the components of sieve tub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Describe the components of sieve tubes</a:t>
            </a:r>
          </a:p>
          <a:p>
            <a:pPr/>
            <a:r>
              <a:t>Explain the concept of sources and sinks in the context of translocation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hloem transp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Phloem transport</a:t>
            </a:r>
          </a:p>
        </p:txBody>
      </p:sp>
      <p:sp>
        <p:nvSpPr>
          <p:cNvPr id="158" name="Xylem sap flows from the roots through the shoot to leave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Xylem sap flows from the roots through the shoot to leaves</a:t>
            </a:r>
          </a:p>
          <a:p>
            <a:pPr/>
            <a:r>
              <a:t>Photosynthesis produces products that move in the opposite direction, from mature leaves to juvenile leaves, roots, meristems, etc.</a:t>
            </a:r>
          </a:p>
          <a:p>
            <a:pPr/>
            <a:r>
              <a:rPr b="1"/>
              <a:t>Translocation</a:t>
            </a:r>
            <a:r>
              <a:t> is the transport of the products of photosynthesis, and it is carried out by phloem</a:t>
            </a:r>
          </a:p>
        </p:txBody>
      </p:sp>
      <p:pic>
        <p:nvPicPr>
          <p:cNvPr id="159" name="pressureflow.jpg" descr="pressureflow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74300" y="2657007"/>
            <a:ext cx="6508715" cy="4060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ieve tube el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Sieve tube elements</a:t>
            </a:r>
          </a:p>
        </p:txBody>
      </p:sp>
      <p:sp>
        <p:nvSpPr>
          <p:cNvPr id="162" name="Sieve tube elements (= sieve tube members)  are specialized cells for transloca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Sieve tube elements (= sieve tube members)  are specialized cells for translocation</a:t>
            </a:r>
          </a:p>
          <a:p>
            <a:pPr/>
            <a:r>
              <a:t>Arranged end-to-end, form sieve tubes</a:t>
            </a:r>
          </a:p>
          <a:p>
            <a:pPr/>
            <a:r>
              <a:t>Between sieve tube elements are sieve plates</a:t>
            </a:r>
          </a:p>
        </p:txBody>
      </p:sp>
      <p:pic>
        <p:nvPicPr>
          <p:cNvPr id="163" name="sieve tube.jpg" descr="sieve tub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83859" y="2773957"/>
            <a:ext cx="4813301" cy="5346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hloem sap moves form sugar sources to sugar sin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/>
            <a:r>
              <a:t>Phloem sap moves form sugar sources to sugar sinks</a:t>
            </a:r>
          </a:p>
        </p:txBody>
      </p:sp>
      <p:sp>
        <p:nvSpPr>
          <p:cNvPr id="166" name="Source- organ or tissues that are a net producer of sugar through photosynthesis or starch metabolism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Source</a:t>
            </a:r>
            <a:r>
              <a:t>- organ or tissues that are a net producer of sugar through photosynthesis or starch metabolism</a:t>
            </a:r>
          </a:p>
          <a:p>
            <a:pPr/>
            <a:r>
              <a:rPr b="1"/>
              <a:t>Sink</a:t>
            </a:r>
            <a:r>
              <a:t> - organ or tissue that is a net consumer of sugars, such as growing roots, buds, stems, fruits</a:t>
            </a:r>
          </a:p>
        </p:txBody>
      </p:sp>
      <p:pic>
        <p:nvPicPr>
          <p:cNvPr id="167" name="transport in phloem.png" descr="transport in phloe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01975" y="2554552"/>
            <a:ext cx="5663220" cy="69710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rgans and tissues can switch between being sources and sin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defRPr sz="5600"/>
            </a:lvl1pPr>
          </a:lstStyle>
          <a:p>
            <a:pPr/>
            <a:r>
              <a:t>Organs and tissues can switch between being sources and sinks</a:t>
            </a:r>
          </a:p>
        </p:txBody>
      </p:sp>
      <p:sp>
        <p:nvSpPr>
          <p:cNvPr id="170" name="Newly expanding leaves are sinks, but they become sources when they mature…"/>
          <p:cNvSpPr txBox="1"/>
          <p:nvPr>
            <p:ph type="body" sz="half" idx="1"/>
          </p:nvPr>
        </p:nvSpPr>
        <p:spPr>
          <a:xfrm>
            <a:off x="952500" y="2590800"/>
            <a:ext cx="6599238" cy="6286500"/>
          </a:xfrm>
          <a:prstGeom prst="rect">
            <a:avLst/>
          </a:prstGeom>
        </p:spPr>
        <p:txBody>
          <a:bodyPr/>
          <a:lstStyle/>
          <a:p>
            <a:pPr/>
            <a:r>
              <a:t>Newly expanding leaves are sinks, but they become sources when they mature</a:t>
            </a:r>
          </a:p>
          <a:p>
            <a:pPr/>
            <a:r>
              <a:t>Storage organs can be sinks during the growing season, but become sources near the end of the dormant season as they provide energy for breaking dormancy</a:t>
            </a:r>
          </a:p>
        </p:txBody>
      </p:sp>
      <p:pic>
        <p:nvPicPr>
          <p:cNvPr id="171" name="sap-buckets.png" descr="sap-bucket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19183" y="2957446"/>
            <a:ext cx="4498928" cy="628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nt Transp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Plant Transport</a:t>
            </a:r>
          </a:p>
        </p:txBody>
      </p:sp>
      <p:sp>
        <p:nvSpPr>
          <p:cNvPr id="174" name="Stomata and Phloem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Stomata and Phloem</a:t>
            </a:r>
          </a:p>
        </p:txBody>
      </p:sp>
      <p:pic>
        <p:nvPicPr>
          <p:cNvPr id="175" name="phloem.jpg" descr="phloe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53046" y="927298"/>
            <a:ext cx="3604299" cy="4876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Learning 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Goals</a:t>
            </a:r>
          </a:p>
        </p:txBody>
      </p:sp>
      <p:sp>
        <p:nvSpPr>
          <p:cNvPr id="178" name="Explain the mechanisms of symplastic and apoplastic sugar load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Explain the mechanisms of symplastic and apoplastic sugar loading</a:t>
            </a:r>
          </a:p>
          <a:p>
            <a:pPr/>
            <a:r>
              <a:t>Identify the force that drives phloem 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ource-sink transport dynam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Source-sink transport dynamics</a:t>
            </a:r>
          </a:p>
        </p:txBody>
      </p:sp>
      <p:sp>
        <p:nvSpPr>
          <p:cNvPr id="181" name="Sinks usually receive sugars from the nearest sourc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Sinks usually receive sugars from the nearest source</a:t>
            </a:r>
          </a:p>
          <a:p>
            <a:pPr/>
            <a:r>
              <a:t>For each sieve tube, direction of phloem sap transport depends on its position relative to source and sink</a:t>
            </a:r>
          </a:p>
        </p:txBody>
      </p:sp>
      <p:pic>
        <p:nvPicPr>
          <p:cNvPr id="182" name="source and sink.png" descr="source and sin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12643" y="3054350"/>
            <a:ext cx="5176369" cy="52598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ugar loading at 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Sugar loading at sources</a:t>
            </a:r>
          </a:p>
        </p:txBody>
      </p:sp>
      <p:sp>
        <p:nvSpPr>
          <p:cNvPr id="185" name="Sugars need to be loaded into sieve tubes before they can be transported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Sugars need to be loaded into sieve tubes before they can be transported</a:t>
            </a:r>
          </a:p>
          <a:p>
            <a:pPr/>
            <a:r>
              <a:t>Can move from leaf mesophyll cells through the apoplastic or symplastic pathways</a:t>
            </a:r>
          </a:p>
        </p:txBody>
      </p:sp>
      <p:pic>
        <p:nvPicPr>
          <p:cNvPr id="186" name="transport in phloem.png" descr="transport in phloe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2228" y="2234852"/>
            <a:ext cx="5994401" cy="737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Loading+of+Sucrose+into+Phloem.jpg" descr="Loading+of+Sucrose+into+Phloe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558800"/>
            <a:ext cx="12192000" cy="914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earning 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Goals</a:t>
            </a:r>
          </a:p>
        </p:txBody>
      </p:sp>
      <p:sp>
        <p:nvSpPr>
          <p:cNvPr id="124" name="Explain the concept of a trade-off in terms of carbon dioxide uptake and water loss in pla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Explain the concept of a trade-off in terms of carbon dioxide uptake and water loss in plants</a:t>
            </a:r>
          </a:p>
          <a:p>
            <a:pPr/>
            <a:r>
              <a:t>Explain how stomata open and close</a:t>
            </a:r>
          </a:p>
          <a:p>
            <a:pPr/>
            <a:r>
              <a:t>Predict whether stomata will open or close, given internal or external cues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ugar unloading at sin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Sugar unloading at sinks</a:t>
            </a:r>
          </a:p>
        </p:txBody>
      </p:sp>
      <p:sp>
        <p:nvSpPr>
          <p:cNvPr id="191" name="Sugars are unloaded at the sink end of a sieve tube…"/>
          <p:cNvSpPr txBox="1"/>
          <p:nvPr>
            <p:ph type="body" sz="half" idx="1"/>
          </p:nvPr>
        </p:nvSpPr>
        <p:spPr>
          <a:xfrm>
            <a:off x="952500" y="2789832"/>
            <a:ext cx="4792134" cy="6087468"/>
          </a:xfrm>
          <a:prstGeom prst="rect">
            <a:avLst/>
          </a:prstGeom>
        </p:spPr>
        <p:txBody>
          <a:bodyPr/>
          <a:lstStyle/>
          <a:p>
            <a:pPr/>
            <a:r>
              <a:t>Sugars are unloaded at the sink end of a sieve tube</a:t>
            </a:r>
          </a:p>
          <a:p>
            <a:pPr/>
            <a:r>
              <a:t>Sink tissues or organs consume sugar during growth and metabolism</a:t>
            </a:r>
          </a:p>
        </p:txBody>
      </p:sp>
      <p:pic>
        <p:nvPicPr>
          <p:cNvPr id="192" name="active-translocation_mass flow.jpeg" descr="active-translocation_mass flow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5493" y="2552700"/>
            <a:ext cx="6540501" cy="6362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ositive pressure drives the flow of phloem s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Positive pressure drives the flow of phloem sap</a:t>
            </a:r>
          </a:p>
        </p:txBody>
      </p:sp>
      <p:sp>
        <p:nvSpPr>
          <p:cNvPr id="195" name="Flows from sources to sinks at rates of 1 m per hour…"/>
          <p:cNvSpPr txBox="1"/>
          <p:nvPr>
            <p:ph type="body" sz="half" idx="1"/>
          </p:nvPr>
        </p:nvSpPr>
        <p:spPr>
          <a:xfrm>
            <a:off x="952500" y="2590800"/>
            <a:ext cx="4566312" cy="6286500"/>
          </a:xfrm>
          <a:prstGeom prst="rect">
            <a:avLst/>
          </a:prstGeom>
        </p:spPr>
        <p:txBody>
          <a:bodyPr/>
          <a:lstStyle/>
          <a:p>
            <a:pPr/>
            <a:r>
              <a:t>Flows from sources to sinks at rates of 1 m per hour</a:t>
            </a:r>
          </a:p>
          <a:p>
            <a:pPr/>
            <a:r>
              <a:t>Driven by pressure flow</a:t>
            </a:r>
          </a:p>
          <a:p>
            <a:pPr/>
            <a:r>
              <a:t>Higher pressure in source cells than in the sink cells</a:t>
            </a:r>
          </a:p>
        </p:txBody>
      </p:sp>
      <p:pic>
        <p:nvPicPr>
          <p:cNvPr id="196" name="pressure flow hypothesis.jpg" descr="pressure flow hypothesi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33508" y="2933700"/>
            <a:ext cx="6751345" cy="54223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nt Transp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Plant Transport</a:t>
            </a:r>
          </a:p>
        </p:txBody>
      </p:sp>
      <p:sp>
        <p:nvSpPr>
          <p:cNvPr id="199" name="Stomata and Phloem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Stomata and Phloem</a:t>
            </a:r>
          </a:p>
        </p:txBody>
      </p:sp>
      <p:pic>
        <p:nvPicPr>
          <p:cNvPr id="200" name="phloem.jpg" descr="phloe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53046" y="927298"/>
            <a:ext cx="3604299" cy="4876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Learning 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Goals</a:t>
            </a:r>
          </a:p>
        </p:txBody>
      </p:sp>
      <p:sp>
        <p:nvSpPr>
          <p:cNvPr id="203" name="Identify functions of the symplast not related to the transport of water, sugar, or mineral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Identify functions of the symplast not related to the transport of water, sugar, or minerals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he symplast is dynam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The symplast is dynamic</a:t>
            </a:r>
          </a:p>
        </p:txBody>
      </p:sp>
      <p:sp>
        <p:nvSpPr>
          <p:cNvPr id="206" name="Symplast is the part of the cell inside the plasma membrane, and includes the connections between cell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Symplast is the part of the cell inside the plasma membrane, and includes the connections between cells </a:t>
            </a:r>
          </a:p>
        </p:txBody>
      </p:sp>
      <p:pic>
        <p:nvPicPr>
          <p:cNvPr id="207" name="symplast.png" descr="symplas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0543" y="3577138"/>
            <a:ext cx="6460943" cy="19382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ynamics of plasmodesm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Dynamics of plasmodesmata</a:t>
            </a:r>
          </a:p>
        </p:txBody>
      </p:sp>
      <p:sp>
        <p:nvSpPr>
          <p:cNvPr id="210" name="Can open or close in response to turgor pressure, Ca++ concentration, pH…"/>
          <p:cNvSpPr txBox="1"/>
          <p:nvPr>
            <p:ph type="body" sz="half" idx="1"/>
          </p:nvPr>
        </p:nvSpPr>
        <p:spPr>
          <a:xfrm>
            <a:off x="952500" y="2590800"/>
            <a:ext cx="4573538" cy="6286500"/>
          </a:xfrm>
          <a:prstGeom prst="rect">
            <a:avLst/>
          </a:prstGeom>
        </p:spPr>
        <p:txBody>
          <a:bodyPr/>
          <a:lstStyle/>
          <a:p>
            <a:pPr/>
            <a:r>
              <a:t>Can open or close in response to turgor pressure, Ca++ concentration, pH</a:t>
            </a:r>
          </a:p>
          <a:p>
            <a:pPr/>
            <a:r>
              <a:t>Can be eliminated over the course of cell development</a:t>
            </a:r>
          </a:p>
          <a:p>
            <a:pPr/>
            <a:r>
              <a:t>Size can be manipulated by viruses</a:t>
            </a:r>
          </a:p>
        </p:txBody>
      </p:sp>
      <p:pic>
        <p:nvPicPr>
          <p:cNvPr id="211" name="Plasmodesmata_en.svg.png" descr="Plasmodesmata_en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17108" y="3259583"/>
            <a:ext cx="7243345" cy="2828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Information transf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Information transfer</a:t>
            </a:r>
          </a:p>
        </p:txBody>
      </p:sp>
      <p:sp>
        <p:nvSpPr>
          <p:cNvPr id="214" name="Hormones produced in leaves travel can through phloem and induce flowering in meristem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Hormones produced in leaves travel can through phloem and induce flowering in meristems</a:t>
            </a:r>
          </a:p>
          <a:p>
            <a:pPr/>
            <a:r>
              <a:t>Localized damage to plants can send signals through phloem to activate defense genes in neighboring cells</a:t>
            </a:r>
          </a:p>
        </p:txBody>
      </p:sp>
      <p:pic>
        <p:nvPicPr>
          <p:cNvPr id="215" name="F1.large.jpg" descr="F1.lar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56707" y="3366368"/>
            <a:ext cx="5976495" cy="4197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Electrical signa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Electrical signaling</a:t>
            </a:r>
          </a:p>
        </p:txBody>
      </p:sp>
      <p:sp>
        <p:nvSpPr>
          <p:cNvPr id="218" name="Long-distance electrical signals travel through phloem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Long-distance electrical signals travel through phloem</a:t>
            </a:r>
          </a:p>
          <a:p>
            <a:pPr/>
            <a:r>
              <a:t>Generate rapid leaf movements in sensitive plant, Venus flytrap</a:t>
            </a:r>
          </a:p>
        </p:txBody>
      </p:sp>
      <p:pic>
        <p:nvPicPr>
          <p:cNvPr id="219" name="flytrap.webp" descr="flytrap.webp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4327" y="5905365"/>
            <a:ext cx="4702688" cy="3530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sensitiveplant-759x500.jpg" descr="sensitiveplant-759x500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65799" y="2511694"/>
            <a:ext cx="4739742" cy="31223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he carbon dioxide - water loss trade-of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The carbon dioxide - water loss trade-off</a:t>
            </a:r>
          </a:p>
        </p:txBody>
      </p:sp>
      <p:sp>
        <p:nvSpPr>
          <p:cNvPr id="127" name="Plants need to conserve wat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Plants need to conserve water</a:t>
            </a:r>
          </a:p>
          <a:p>
            <a:pPr/>
            <a:r>
              <a:t>Plants need carbon dioxide for photosynthesis</a:t>
            </a:r>
          </a:p>
          <a:p>
            <a:pPr/>
            <a:r>
              <a:t>The act of gaining carbon dioxide exposes the plant to water loss</a:t>
            </a:r>
          </a:p>
          <a:p>
            <a:pPr/>
            <a:r>
              <a:rPr b="1"/>
              <a:t>Trade-off</a:t>
            </a:r>
            <a:r>
              <a:t> - a balance achieved between two desirable but incompatible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tomata enable plants to manage this trade-of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Stomata enable plants to manage this trade-off</a:t>
            </a:r>
          </a:p>
        </p:txBody>
      </p:sp>
      <p:sp>
        <p:nvSpPr>
          <p:cNvPr id="130" name="Stomata are pores in the leaf can open and clos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Stomata</a:t>
            </a:r>
            <a:r>
              <a:t> are pores in the leaf can open and close</a:t>
            </a:r>
          </a:p>
          <a:p>
            <a:pPr/>
            <a:r>
              <a:t>When open, they let carbon dioxide into the leaf</a:t>
            </a:r>
          </a:p>
          <a:p>
            <a:pPr/>
            <a:r>
              <a:t>Plants lose 95% of their water through stomata</a:t>
            </a:r>
          </a:p>
        </p:txBody>
      </p:sp>
      <p:pic>
        <p:nvPicPr>
          <p:cNvPr id="131" name="Operation-of-stomata.jpg" descr="Operation-of-stomat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7958" y="2555875"/>
            <a:ext cx="4674684" cy="3376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stomata2.jpg" descr="stomata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57184" y="6250516"/>
            <a:ext cx="3805808" cy="32729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uard cel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Guard cells</a:t>
            </a:r>
          </a:p>
        </p:txBody>
      </p:sp>
      <p:sp>
        <p:nvSpPr>
          <p:cNvPr id="135" name="Each stoma (singular of stomata) is flanked by a pair of guard cell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Each stoma (singular of stomata) is flanked by a pair of </a:t>
            </a:r>
            <a:r>
              <a:rPr b="1"/>
              <a:t>guard cells</a:t>
            </a:r>
          </a:p>
          <a:p>
            <a:pPr/>
            <a:r>
              <a:t>Guard cells can change shape, effectively opening and closing stomata</a:t>
            </a:r>
          </a:p>
        </p:txBody>
      </p:sp>
      <p:pic>
        <p:nvPicPr>
          <p:cNvPr id="136" name="guardcell1.jpg" descr="guardcell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3928" y="3411471"/>
            <a:ext cx="5575301" cy="411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uard cell dynam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Guard cell dynamics</a:t>
            </a:r>
          </a:p>
        </p:txBody>
      </p:sp>
      <p:sp>
        <p:nvSpPr>
          <p:cNvPr id="139" name="To open a stoma, guard cells pump K+ into the cell. This lowers water potential, causing water to enter cell.…"/>
          <p:cNvSpPr txBox="1"/>
          <p:nvPr>
            <p:ph type="body" sz="quarter" idx="1"/>
          </p:nvPr>
        </p:nvSpPr>
        <p:spPr>
          <a:xfrm>
            <a:off x="952500" y="2590800"/>
            <a:ext cx="3622411" cy="6286500"/>
          </a:xfrm>
          <a:prstGeom prst="rect">
            <a:avLst/>
          </a:prstGeom>
        </p:spPr>
        <p:txBody>
          <a:bodyPr/>
          <a:lstStyle/>
          <a:p>
            <a:pPr/>
            <a:r>
              <a:t>To open a stoma, guard cells pump K+ into the cell. This lowers water potential, causing water to enter cell.</a:t>
            </a:r>
          </a:p>
          <a:p>
            <a:pPr/>
            <a:r>
              <a:t>Guard cells pump K+ out of the cell to increase water potential, causing water to leave</a:t>
            </a:r>
          </a:p>
        </p:txBody>
      </p:sp>
      <p:pic>
        <p:nvPicPr>
          <p:cNvPr id="140" name="K guard cells.jpg" descr="K guard cell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3986" y="2692400"/>
            <a:ext cx="8261398" cy="62025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uard cells respond to and integrate internal and external c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/>
            <a:r>
              <a:t>Guard cells respond to and integrate internal and external cues</a:t>
            </a:r>
          </a:p>
        </p:txBody>
      </p:sp>
      <p:sp>
        <p:nvSpPr>
          <p:cNvPr id="143" name="Light - stimulates guard cells to accumulate K+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Light</a:t>
            </a:r>
            <a:r>
              <a:t> - stimulates guard cells to accumulate K+</a:t>
            </a:r>
          </a:p>
          <a:p>
            <a:pPr/>
            <a:r>
              <a:rPr b="1"/>
              <a:t>Low CO2 levels</a:t>
            </a:r>
            <a:r>
              <a:t> - stimulates guard cells to accumulate K+ if there is sufficient water in the leaf</a:t>
            </a:r>
          </a:p>
          <a:p>
            <a:pPr/>
            <a:r>
              <a:rPr b="1"/>
              <a:t>Drought stress</a:t>
            </a:r>
            <a:r>
              <a:t> - plants release hormone abscisic acid in response to drought. Guard cells sense this and close</a:t>
            </a:r>
          </a:p>
          <a:p>
            <a:pPr/>
            <a:r>
              <a:rPr b="1"/>
              <a:t>Circadian rhythm</a:t>
            </a:r>
            <a:r>
              <a:t> - plants have an internal clock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Adaptations in dry environ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Adaptations in dry environments</a:t>
            </a:r>
          </a:p>
        </p:txBody>
      </p:sp>
      <p:sp>
        <p:nvSpPr>
          <p:cNvPr id="146" name="Xerophyte - plant adapted to dry environment…"/>
          <p:cNvSpPr txBox="1"/>
          <p:nvPr>
            <p:ph type="body" sz="half" idx="1"/>
          </p:nvPr>
        </p:nvSpPr>
        <p:spPr>
          <a:xfrm>
            <a:off x="952500" y="2590800"/>
            <a:ext cx="6537524" cy="6286500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Xerophyte</a:t>
            </a:r>
            <a:r>
              <a:t> - plant adapted to dry environment</a:t>
            </a:r>
          </a:p>
          <a:p>
            <a:pPr/>
            <a:r>
              <a:t>Adaptations can include </a:t>
            </a:r>
            <a:r>
              <a:rPr b="1"/>
              <a:t>reduced</a:t>
            </a:r>
            <a:r>
              <a:t> </a:t>
            </a:r>
            <a:r>
              <a:rPr b="1"/>
              <a:t>leaves</a:t>
            </a:r>
            <a:r>
              <a:t>, </a:t>
            </a:r>
            <a:r>
              <a:rPr b="1"/>
              <a:t>photosynthetic stems</a:t>
            </a:r>
            <a:r>
              <a:t>, </a:t>
            </a:r>
            <a:r>
              <a:rPr b="1"/>
              <a:t>CAM photosynthesis</a:t>
            </a:r>
          </a:p>
        </p:txBody>
      </p:sp>
      <p:pic>
        <p:nvPicPr>
          <p:cNvPr id="147" name="cactus.jpg" descr="cactu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9047" y="457200"/>
            <a:ext cx="2367185" cy="3555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cactus-thorns.jpg" descr="cactus-thorns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61083" y="5043112"/>
            <a:ext cx="4982772" cy="33197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nt Transp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Plant Transport</a:t>
            </a:r>
          </a:p>
        </p:txBody>
      </p:sp>
      <p:sp>
        <p:nvSpPr>
          <p:cNvPr id="151" name="Stomata and Phloem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Stomata and Phloem</a:t>
            </a:r>
          </a:p>
        </p:txBody>
      </p:sp>
      <p:pic>
        <p:nvPicPr>
          <p:cNvPr id="152" name="phloem.jpg" descr="phloe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53046" y="927298"/>
            <a:ext cx="3604299" cy="4876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