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1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gif"/><Relationship Id="rId3" Type="http://schemas.openxmlformats.org/officeDocument/2006/relationships/image" Target="../media/image2.gif"/><Relationship Id="rId4" Type="http://schemas.openxmlformats.org/officeDocument/2006/relationships/image" Target="../media/image4.g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gif"/><Relationship Id="rId3" Type="http://schemas.openxmlformats.org/officeDocument/2006/relationships/image" Target="../media/image5.g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gif"/><Relationship Id="rId3" Type="http://schemas.openxmlformats.org/officeDocument/2006/relationships/image" Target="../media/image5.g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6.g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pulation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Growth</a:t>
            </a:r>
          </a:p>
        </p:txBody>
      </p:sp>
      <p:pic>
        <p:nvPicPr>
          <p:cNvPr id="120" name="turtle.jpg" descr="turt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5862" y="547511"/>
            <a:ext cx="8659063" cy="5772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nsity is not a static property of popu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Density is not a static property of populations</a:t>
            </a:r>
          </a:p>
        </p:txBody>
      </p:sp>
      <p:sp>
        <p:nvSpPr>
          <p:cNvPr id="156" name="Density changes whenever there are births of new individuals or deaths of existing individual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554990">
              <a:spcBef>
                <a:spcPts val="3000"/>
              </a:spcBef>
              <a:defRPr sz="2660"/>
            </a:pPr>
            <a:r>
              <a:t>Density changes whenever there are </a:t>
            </a:r>
            <a:r>
              <a:rPr b="1"/>
              <a:t>births</a:t>
            </a:r>
            <a:r>
              <a:t> of new individuals or </a:t>
            </a:r>
            <a:r>
              <a:rPr b="1"/>
              <a:t>deaths </a:t>
            </a:r>
            <a:r>
              <a:t>of existing individuals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Density changes whenever new individuals join the population (</a:t>
            </a:r>
            <a:r>
              <a:rPr b="1"/>
              <a:t>immigration</a:t>
            </a:r>
            <a:r>
              <a:t>)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Density changes whenever new individuals leave the population (</a:t>
            </a:r>
            <a:r>
              <a:rPr b="1"/>
              <a:t>emigration</a:t>
            </a:r>
            <a:r>
              <a:t>)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All population changes are driven by these four factors</a:t>
            </a:r>
          </a:p>
        </p:txBody>
      </p:sp>
      <p:pic>
        <p:nvPicPr>
          <p:cNvPr id="157" name="image2_rustyblackbird_chart.gif" descr="image2_rustyblackbird_chart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719" y="2960346"/>
            <a:ext cx="6138007" cy="5547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RustyBlackbird_AReagoCMcClarren-1024x736.jpg" descr="RustyBlackbird_AReagoCMcClarren-1024x73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8050" y="3113550"/>
            <a:ext cx="2598100" cy="1867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opulation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Growth</a:t>
            </a:r>
          </a:p>
        </p:txBody>
      </p:sp>
      <p:pic>
        <p:nvPicPr>
          <p:cNvPr id="161" name="turtle.jpg" descr="turt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5862" y="547511"/>
            <a:ext cx="8659063" cy="5772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64" name="Describe three classes of spatial patterning exhibited by popu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three classes of spatial patterning exhibited by populations</a:t>
            </a:r>
          </a:p>
          <a:p>
            <a:pPr/>
            <a:r>
              <a:t>Explain what information can be obtained from life 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attern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Patterns of dispersion</a:t>
            </a:r>
          </a:p>
        </p:txBody>
      </p:sp>
      <p:sp>
        <p:nvSpPr>
          <p:cNvPr id="167" name="Clumped distribution…"/>
          <p:cNvSpPr txBox="1"/>
          <p:nvPr>
            <p:ph type="body" sz="quarter" idx="1"/>
          </p:nvPr>
        </p:nvSpPr>
        <p:spPr>
          <a:xfrm>
            <a:off x="952500" y="2590800"/>
            <a:ext cx="5334000" cy="21590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Clumped distribution</a:t>
            </a:r>
          </a:p>
          <a:p>
            <a:pPr/>
            <a:r>
              <a:t>Individuals are aggregated in patches</a:t>
            </a:r>
          </a:p>
        </p:txBody>
      </p:sp>
      <p:pic>
        <p:nvPicPr>
          <p:cNvPr id="168" name="Small_flock_of_birds_feeding_at_the_cold_winter_morning_-_photo_by_Altay_Zhatkanbayev.jpg" descr="Small_flock_of_birds_feeding_at_the_cold_winter_morning_-_photo_by_Altay_Zhatkanbaye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4325" y="2383085"/>
            <a:ext cx="4534330" cy="3010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wild-lily-of-the-valley-patch.jpg" descr="wild-lily-of-the-valley-patc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6796" y="5939251"/>
            <a:ext cx="4569389" cy="3427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zebra herd.jpg" descr="zebra her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545" y="5334079"/>
            <a:ext cx="6131988" cy="4087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ttern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Patterns of dispersion</a:t>
            </a:r>
          </a:p>
        </p:txBody>
      </p:sp>
      <p:sp>
        <p:nvSpPr>
          <p:cNvPr id="173" name="Uniform distribu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Uniform distribution</a:t>
            </a:r>
          </a:p>
          <a:p>
            <a:pPr/>
            <a:r>
              <a:t>Individuals exhibit more or less even spacing—approximately the same distance between individuals</a:t>
            </a:r>
          </a:p>
        </p:txBody>
      </p:sp>
      <p:pic>
        <p:nvPicPr>
          <p:cNvPr id="174" name="creosote2.jpg" descr="creosot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8038" y="5953775"/>
            <a:ext cx="4740999" cy="3530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ncubating Kings. John Gale.jpg" descr="Incubating Kings. John Gal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5813" y="2106513"/>
            <a:ext cx="4745450" cy="3696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attern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Patterns of dispersion</a:t>
            </a:r>
          </a:p>
        </p:txBody>
      </p:sp>
      <p:sp>
        <p:nvSpPr>
          <p:cNvPr id="178" name="Random distribu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Random distribution</a:t>
            </a:r>
          </a:p>
          <a:p>
            <a:pPr/>
            <a:r>
              <a:t>Neither uniform nor clumped</a:t>
            </a:r>
          </a:p>
        </p:txBody>
      </p:sp>
      <p:pic>
        <p:nvPicPr>
          <p:cNvPr id="179" name="dandelion.jpg" descr="dandel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4671" y="3408825"/>
            <a:ext cx="6179503" cy="4112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mography - the study of survival and re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Demography - the study of survival and reproduction</a:t>
            </a:r>
          </a:p>
        </p:txBody>
      </p:sp>
      <p:sp>
        <p:nvSpPr>
          <p:cNvPr id="182" name="Demography is the study of birth rates, death rates, immigration rates, and emigration rates and how they change over tim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Demography</a:t>
            </a:r>
            <a:r>
              <a:t> is the study of birth rates, death rates, immigration rates, and emigration rates and how they change over time</a:t>
            </a:r>
          </a:p>
        </p:txBody>
      </p:sp>
      <p:pic>
        <p:nvPicPr>
          <p:cNvPr id="183" name="Walruses-and-their-calves-packed-together.jpg" descr="Walruses-and-their-calves-packed-togeth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5619" y="3997319"/>
            <a:ext cx="5192882" cy="3473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 life table summarizes age specific survival and re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5520"/>
            </a:lvl1pPr>
          </a:lstStyle>
          <a:p>
            <a:pPr/>
            <a:r>
              <a:t>A life table summarizes age specific survival and reproduction</a:t>
            </a:r>
          </a:p>
        </p:txBody>
      </p:sp>
      <p:sp>
        <p:nvSpPr>
          <p:cNvPr id="186" name="A Life table summarizes the survival and reproductive rates of individuals in specific age groups within the popul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/>
              <a:t>Life table</a:t>
            </a:r>
            <a:r>
              <a:t> summarizes the survival and reproductive rates of individuals in specific age groups within the population</a:t>
            </a:r>
          </a:p>
          <a:p>
            <a:pPr/>
            <a:r>
              <a:t>Constructed by following the fate of a </a:t>
            </a:r>
            <a:r>
              <a:rPr b="1"/>
              <a:t>cohort</a:t>
            </a:r>
            <a:r>
              <a:t>, a group of individuals the same age</a:t>
            </a:r>
          </a:p>
        </p:txBody>
      </p:sp>
      <p:pic>
        <p:nvPicPr>
          <p:cNvPr id="187" name="life table.jpg" descr="life tab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4946" y="2387930"/>
            <a:ext cx="6636986" cy="4977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ongsparrowx.jpg" descr="songsparrow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1903" y="7305905"/>
            <a:ext cx="3194803" cy="2396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urvivorship cu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Survivorship curves</a:t>
            </a:r>
          </a:p>
        </p:txBody>
      </p:sp>
      <p:sp>
        <p:nvSpPr>
          <p:cNvPr id="191" name="Take a look at the third column of the life table. This is survivorship. It starts at 1.0 (everyone is alive) and goes to zero (everyone is dead)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 a look at the third column of the life table. This is </a:t>
            </a:r>
            <a:r>
              <a:rPr b="1"/>
              <a:t>survivorship</a:t>
            </a:r>
            <a:r>
              <a:t>. It starts at 1.0 (everyone is alive) and goes to zero (everyone is dead).</a:t>
            </a:r>
          </a:p>
          <a:p>
            <a:pPr/>
            <a:r>
              <a:t>Graph survivorship as a function of age (column 1)</a:t>
            </a:r>
          </a:p>
        </p:txBody>
      </p:sp>
      <p:pic>
        <p:nvPicPr>
          <p:cNvPr id="192" name="life table.jpg" descr="life tab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0412" y="2997530"/>
            <a:ext cx="6636986" cy="4977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urvivorship cu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Survivorship curves</a:t>
            </a:r>
          </a:p>
        </p:txBody>
      </p:sp>
      <p:sp>
        <p:nvSpPr>
          <p:cNvPr id="195" name="Your graph probably looks like the green line here. If your survivorship axis was log base 10 (as this one is) your graph would look more like the blue lin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graph probably looks like the green line here. If your survivorship axis was log base 10 (as this one is) your graph would look more like the blue line.</a:t>
            </a:r>
          </a:p>
        </p:txBody>
      </p:sp>
      <p:pic>
        <p:nvPicPr>
          <p:cNvPr id="196" name="survivorship-curve-II-Type-I-curves-III.jpg" descr="survivorship-curve-II-Type-I-curves-II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1979" y="3222708"/>
            <a:ext cx="5959985" cy="4720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23" name="Describe and apply techniques used by ecologists to survey populatio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and apply techniques used by ecologists to survey populations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urvivorship cu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Survivorship curves</a:t>
            </a:r>
          </a:p>
        </p:txBody>
      </p:sp>
      <p:sp>
        <p:nvSpPr>
          <p:cNvPr id="199" name="Populations can be classified based on their survivorship patter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Populations can be classified based on their survivorship patterns</a:t>
            </a:r>
          </a:p>
          <a:p>
            <a:pPr lvl="1">
              <a:defRPr b="1"/>
            </a:pPr>
            <a:r>
              <a:t>Type 1</a:t>
            </a:r>
          </a:p>
          <a:p>
            <a:pPr lvl="1">
              <a:defRPr b="1"/>
            </a:pPr>
            <a:r>
              <a:t>Type 2</a:t>
            </a:r>
          </a:p>
          <a:p>
            <a:pPr lvl="1">
              <a:defRPr b="1"/>
            </a:pPr>
            <a:r>
              <a:t>Type 3</a:t>
            </a:r>
          </a:p>
        </p:txBody>
      </p:sp>
      <p:pic>
        <p:nvPicPr>
          <p:cNvPr id="200" name="survivorship-curve-II-Type-I-curves-III.jpg" descr="survivorship-curve-II-Type-I-curves-II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1979" y="3222708"/>
            <a:ext cx="5959985" cy="4720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opulation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Growth</a:t>
            </a:r>
          </a:p>
        </p:txBody>
      </p:sp>
      <p:pic>
        <p:nvPicPr>
          <p:cNvPr id="203" name="turtle.jpg" descr="turt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5862" y="547511"/>
            <a:ext cx="8659063" cy="5772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206" name="Describe exponential growth in populations using mathematical expressio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exponential growth in populations using mathematical expressions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ponential model of population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Exponential model of population growth</a:t>
            </a:r>
          </a:p>
        </p:txBody>
      </p:sp>
      <p:sp>
        <p:nvSpPr>
          <p:cNvPr id="209" name="Populations of all species have the power to grow exponentially when resources are abunda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Populations of all species have the power to grow exponentially when resources are abundant</a:t>
            </a:r>
          </a:p>
          <a:p>
            <a:pPr/>
            <a:r>
              <a:t>Linear vs. exponential growth example with a bacterium</a:t>
            </a:r>
          </a:p>
        </p:txBody>
      </p:sp>
      <p:pic>
        <p:nvPicPr>
          <p:cNvPr id="210" name="3D-e-coli.jpg" descr="3D-e-col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9810" y="3863028"/>
            <a:ext cx="4914638" cy="327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xpressing change in population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Expressing change in population size</a:t>
            </a:r>
          </a:p>
        </p:txBody>
      </p:sp>
      <p:sp>
        <p:nvSpPr>
          <p:cNvPr id="213" name="Populations increase with births, immigration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Populations increase with births, immigration</a:t>
            </a:r>
          </a:p>
          <a:p>
            <a:pPr/>
            <a:r>
              <a:t>Populations decrease with deaths, emigration</a:t>
            </a:r>
          </a:p>
        </p:txBody>
      </p:sp>
      <p:pic>
        <p:nvPicPr>
          <p:cNvPr id="214" name="CodeCogsEqn.gif" descr="CodeCogsEqn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554" y="7170301"/>
            <a:ext cx="4100318" cy="1450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athematically expressing change in population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Mathematically expressing change in population size</a:t>
            </a:r>
          </a:p>
        </p:txBody>
      </p:sp>
      <p:pic>
        <p:nvPicPr>
          <p:cNvPr id="217" name="CodeCogsEqn-1.gif" descr="CodeCogsEqn-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5374" y="4914098"/>
            <a:ext cx="2172374" cy="117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CodeCogsEqn.gif" descr="CodeCogsEqn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9557" y="3199810"/>
            <a:ext cx="3117995" cy="1103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CodeCogsEqn-2.gif" descr="CodeCogsEqn-2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2668" y="6874023"/>
            <a:ext cx="3117995" cy="1175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athematically expressing change in population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Mathematically expressing change in population size</a:t>
            </a:r>
          </a:p>
        </p:txBody>
      </p:sp>
      <p:pic>
        <p:nvPicPr>
          <p:cNvPr id="222" name="CodeCogsEqn-2.gif" descr="CodeCogsEqn-2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5519" y="3146302"/>
            <a:ext cx="3117995" cy="117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odeCogsEqn-3.gif" descr="CodeCogsEqn-3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4186" y="5213597"/>
            <a:ext cx="3117995" cy="1576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J curve ksm.jpg" descr="J curve ks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946" y="2559768"/>
            <a:ext cx="9770733" cy="5969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52_10ExponGrowthElephant.jpg" descr="52_10ExponGrowthElepha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053" y="2276645"/>
            <a:ext cx="10160001" cy="66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Elephants in Kruger National Park,…"/>
          <p:cNvSpPr txBox="1"/>
          <p:nvPr/>
        </p:nvSpPr>
        <p:spPr>
          <a:xfrm>
            <a:off x="458325" y="293077"/>
            <a:ext cx="11809457" cy="1278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>
                <a:latin typeface="Arial"/>
                <a:ea typeface="Arial"/>
                <a:cs typeface="Arial"/>
                <a:sym typeface="Arial"/>
              </a:defRPr>
            </a:pPr>
            <a:r>
              <a:t>Elephants in Kruger National Park, </a:t>
            </a:r>
          </a:p>
          <a:p>
            <a:pPr>
              <a:defRPr sz="4100">
                <a:latin typeface="Arial"/>
                <a:ea typeface="Arial"/>
                <a:cs typeface="Arial"/>
                <a:sym typeface="Arial"/>
              </a:defRPr>
            </a:pPr>
            <a:r>
              <a:t>South Africa, following protection from hunting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opulation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Growth</a:t>
            </a:r>
          </a:p>
        </p:txBody>
      </p:sp>
      <p:pic>
        <p:nvPicPr>
          <p:cNvPr id="231" name="turtle.jpg" descr="turt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5862" y="547511"/>
            <a:ext cx="8659063" cy="5772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opulation ecology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Population ecology:</a:t>
            </a:r>
          </a:p>
          <a:p>
            <a:pPr defTabSz="484886">
              <a:defRPr sz="6640"/>
            </a:pPr>
            <a:r>
              <a:t>sea turtles</a:t>
            </a:r>
          </a:p>
        </p:txBody>
      </p:sp>
      <p:sp>
        <p:nvSpPr>
          <p:cNvPr id="126" name="Sea turtles lay eggs in a nest on sandy beach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 turtles lay eggs in a nest on sandy beaches</a:t>
            </a:r>
          </a:p>
          <a:p>
            <a:pPr/>
            <a:r>
              <a:t>Eggs hatch and juveniles make their way to the sea, avoiding predators</a:t>
            </a:r>
          </a:p>
          <a:p>
            <a:pPr/>
            <a:r>
              <a:t>Most die in their first year of life</a:t>
            </a:r>
          </a:p>
          <a:p>
            <a:pPr/>
            <a:r>
              <a:t>About 20% die each year after that</a:t>
            </a:r>
          </a:p>
          <a:p>
            <a:pPr/>
            <a:r>
              <a:t>Reach maturity in 20-30 years</a:t>
            </a:r>
          </a:p>
        </p:txBody>
      </p:sp>
      <p:pic>
        <p:nvPicPr>
          <p:cNvPr id="127" name="Turtle-hatching.jpg" descr="Turtle-hatchi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7521" y="5847986"/>
            <a:ext cx="4717668" cy="366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turtle predator.jpg" descr="turtle preda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6198" y="2643555"/>
            <a:ext cx="4660315" cy="308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234" name="Describe the concept of carrying capacity and why it prevents unlimited exponential growth in populatio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the concept of carrying capacity and why it prevents unlimited exponential growth in populations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arrying capa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Carrying capacity</a:t>
            </a:r>
          </a:p>
        </p:txBody>
      </p:sp>
      <p:sp>
        <p:nvSpPr>
          <p:cNvPr id="237" name="In the real world, resources are not unlimi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real world, resources are not unlimited</a:t>
            </a:r>
          </a:p>
          <a:p>
            <a:pPr/>
            <a:r>
              <a:rPr b="1"/>
              <a:t>Carrying capacity</a:t>
            </a:r>
            <a:r>
              <a:t> (K) - the limit to the number of individuals that can occupy a habitat</a:t>
            </a:r>
          </a:p>
          <a:p>
            <a:pPr/>
            <a:r>
              <a:t>Factors influencing K might include food availability, refuges sites from predators, water availability, suitable nesting sites…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opulations with a carrying capacity exhibit logistic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Populations with a carrying capacity exhibit logistic growth</a:t>
            </a:r>
          </a:p>
        </p:txBody>
      </p:sp>
      <p:pic>
        <p:nvPicPr>
          <p:cNvPr id="240" name="CodeCogsEqn-4.gif" descr="CodeCogsEqn-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4246" y="6264675"/>
            <a:ext cx="3532253" cy="923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CodeCogsEqn-3.gif" descr="CodeCogsEqn-3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0270" y="3645386"/>
            <a:ext cx="2743656" cy="138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logistic_growth_graph.png" descr="logistic_growth_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5575" y="1954780"/>
            <a:ext cx="7110591" cy="5678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CodeCogsEqn-4.gif" descr="CodeCogsEqn-4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4143" y="7910541"/>
            <a:ext cx="4224142" cy="110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fur seal 2.jpg" descr="fur seal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12" y="2404076"/>
            <a:ext cx="11496779" cy="546770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Logistic Growth in Fur Seals"/>
          <p:cNvSpPr txBox="1"/>
          <p:nvPr/>
        </p:nvSpPr>
        <p:spPr>
          <a:xfrm>
            <a:off x="2091131" y="888835"/>
            <a:ext cx="863854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Logistic Growth in Fur Seals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opulation ec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ecology</a:t>
            </a:r>
          </a:p>
        </p:txBody>
      </p:sp>
      <p:sp>
        <p:nvSpPr>
          <p:cNvPr id="131" name="Focus on abiotic and biotic factors that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 on abiotic and biotic factors that:</a:t>
            </a:r>
          </a:p>
          <a:p>
            <a:pPr lvl="1"/>
            <a:r>
              <a:t>Lead to population growth or decline</a:t>
            </a:r>
          </a:p>
          <a:p>
            <a:pPr lvl="1"/>
            <a:r>
              <a:t>Affect spatial distribution of a population</a:t>
            </a:r>
          </a:p>
          <a:p>
            <a:pPr lvl="1"/>
            <a:r>
              <a:t>Affect age structure of a population</a:t>
            </a:r>
          </a:p>
          <a:p>
            <a:pPr lvl="1"/>
            <a:r>
              <a:t>Affect genetic structure of a population</a:t>
            </a:r>
          </a:p>
        </p:txBody>
      </p:sp>
      <p:pic>
        <p:nvPicPr>
          <p:cNvPr id="132" name="turtle eggs.jpg" descr="turtle egg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740" y="3582357"/>
            <a:ext cx="5311121" cy="3978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at is a popul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population?</a:t>
            </a:r>
          </a:p>
        </p:txBody>
      </p:sp>
      <p:sp>
        <p:nvSpPr>
          <p:cNvPr id="135" name="Group of individuals of a single species living in the same are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of individuals of a single species living in the same area</a:t>
            </a:r>
          </a:p>
          <a:p>
            <a:pPr lvl="1"/>
            <a:r>
              <a:t>Rely on the same resources</a:t>
            </a:r>
          </a:p>
          <a:p>
            <a:pPr lvl="1"/>
            <a:r>
              <a:t>Influenced by same environmental factors</a:t>
            </a:r>
          </a:p>
          <a:p>
            <a:pPr lvl="1"/>
            <a:r>
              <a:t>Interact and interbreed with one another</a:t>
            </a:r>
          </a:p>
        </p:txBody>
      </p:sp>
      <p:pic>
        <p:nvPicPr>
          <p:cNvPr id="136" name="Wood-Frog-2.jpg" descr="Wood-Frog-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100" y="3462056"/>
            <a:ext cx="6153041" cy="431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hat is population densit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What is population density?</a:t>
            </a:r>
          </a:p>
        </p:txBody>
      </p:sp>
      <p:sp>
        <p:nvSpPr>
          <p:cNvPr id="139" name="The number of individuals per unit are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number of individuals per unit area</a:t>
            </a:r>
          </a:p>
          <a:p>
            <a:pPr/>
            <a:r>
              <a:t>Density estimates for sessile organisms like plants are derived from surveys of fixed area plots</a:t>
            </a:r>
          </a:p>
        </p:txBody>
      </p:sp>
      <p:pic>
        <p:nvPicPr>
          <p:cNvPr id="140" name="line-transect_orig.jpg" descr="line-transect_ori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9745" y="2269960"/>
            <a:ext cx="4663735" cy="3346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quadrat.JPG" descr="quadra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9745" y="5842577"/>
            <a:ext cx="4663735" cy="34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rveying mobile or cryptic spe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Surveying mobile or cryptic species</a:t>
            </a:r>
          </a:p>
        </p:txBody>
      </p:sp>
      <p:sp>
        <p:nvSpPr>
          <p:cNvPr id="144" name="Mark-recapture surve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b="1" sz="2548"/>
            </a:pPr>
            <a:r>
              <a:t>Mark-recapture survey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Two samples, three data values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The number of individuals caught and marked (</a:t>
            </a:r>
            <a:r>
              <a:rPr i="1"/>
              <a:t>s</a:t>
            </a:r>
            <a:r>
              <a:t>) at the first sampling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The number of individuals caught (</a:t>
            </a:r>
            <a:r>
              <a:rPr i="1"/>
              <a:t>n</a:t>
            </a:r>
            <a:r>
              <a:t>) at the second sampling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The number of individuals caught at the second sampling that were caught in the first sampling and marked, (</a:t>
            </a:r>
            <a:r>
              <a:rPr i="1"/>
              <a:t>x</a:t>
            </a:r>
            <a:r>
              <a:t>)</a:t>
            </a:r>
          </a:p>
        </p:txBody>
      </p:sp>
      <p:pic>
        <p:nvPicPr>
          <p:cNvPr id="145" name="tagged fish.jpg" descr="tagged fi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7744" y="3433676"/>
            <a:ext cx="5857040" cy="4600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ark-recapture formu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Mark-recapture formula</a:t>
            </a:r>
          </a:p>
        </p:txBody>
      </p:sp>
      <p:sp>
        <p:nvSpPr>
          <p:cNvPr id="148" name="N = (s)(n)/(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 = (s)(n)/(x)</a:t>
            </a:r>
          </a:p>
          <a:p>
            <a:pPr/>
            <a:r>
              <a:t>N is the calculated number of individuals present</a:t>
            </a:r>
          </a:p>
          <a:p>
            <a:pPr/>
            <a:r>
              <a:t>(s) = caught and marked at the first sampling</a:t>
            </a:r>
          </a:p>
          <a:p>
            <a:pPr/>
            <a:r>
              <a:t>(n) = all caught in the second sampling</a:t>
            </a:r>
          </a:p>
          <a:p>
            <a:pPr/>
            <a:r>
              <a:t>(x) = caught in the second sampling that had marks from the first sampling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ark-recaptur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Mark-recapture problem</a:t>
            </a:r>
          </a:p>
        </p:txBody>
      </p:sp>
      <p:sp>
        <p:nvSpPr>
          <p:cNvPr id="151" name="In a study In a study of meadow voles, set 300 live trap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study In a study of meadow voles, set 300 live traps</a:t>
            </a:r>
          </a:p>
          <a:p>
            <a:pPr/>
            <a:r>
              <a:t> you trap and mark and release 66 individuals</a:t>
            </a:r>
          </a:p>
          <a:p>
            <a:pPr/>
            <a:r>
              <a:t>One week later, you set 300 traps again. You capture 52 individuals, 38 of which were marked</a:t>
            </a:r>
          </a:p>
          <a:p>
            <a:pPr/>
            <a:r>
              <a:t>How many individuals are in the population?</a:t>
            </a:r>
          </a:p>
        </p:txBody>
      </p:sp>
      <p:pic>
        <p:nvPicPr>
          <p:cNvPr id="152" name="trap.jpg" descr="tra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3223" y="2134607"/>
            <a:ext cx="4699256" cy="3529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vole.jpg" descr="vol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2690" y="5784453"/>
            <a:ext cx="4720323" cy="3384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