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notesSlides/notesSlide1.xml" ContentType="application/vnd.openxmlformats-officedocument.presentationml.notesSlide+xml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notesSlides/notesSlide2.xml" ContentType="application/vnd.openxmlformats-officedocument.presentationml.notesSlide+xml"/>
  <Override PartName="/ppt/media/image17.jpeg" ContentType="image/jpeg"/>
  <Override PartName="/ppt/media/image1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Figure 28.2 Diversity of plastids produced by endosymbiosis.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0" name="Shape 3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Figure 28.2 Exploring protistan diversity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-1" y="-1"/>
            <a:ext cx="13004801" cy="9753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18" name="Rounded Rectangle 7"/>
          <p:cNvSpPr/>
          <p:nvPr/>
        </p:nvSpPr>
        <p:spPr>
          <a:xfrm>
            <a:off x="91033" y="99206"/>
            <a:ext cx="12819020" cy="9519515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3175" cap="sq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xfrm>
            <a:off x="1300479" y="390596"/>
            <a:ext cx="11054082" cy="162560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defRPr sz="56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idx="1"/>
          </p:nvPr>
        </p:nvSpPr>
        <p:spPr>
          <a:xfrm>
            <a:off x="1300479" y="2059093"/>
            <a:ext cx="11054082" cy="6502401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379827" indent="-379827" defTabSz="1300480">
              <a:spcBef>
                <a:spcPts val="700"/>
              </a:spcBef>
              <a:buClr>
                <a:srgbClr val="D34817"/>
              </a:buClr>
              <a:buSzPct val="85000"/>
              <a:buChar char="●"/>
              <a:defRPr sz="3600">
                <a:latin typeface="Perpetua"/>
                <a:ea typeface="Perpetua"/>
                <a:cs typeface="Perpetua"/>
                <a:sym typeface="Perpetua"/>
              </a:defRPr>
            </a:lvl1pPr>
            <a:lvl2pPr marL="662940" indent="-342900" defTabSz="1300480">
              <a:spcBef>
                <a:spcPts val="700"/>
              </a:spcBef>
              <a:buClr>
                <a:srgbClr val="D34817"/>
              </a:buClr>
              <a:buSzPct val="85000"/>
              <a:buChar char="●"/>
              <a:defRPr sz="3600">
                <a:latin typeface="Perpetua"/>
                <a:ea typeface="Perpetua"/>
                <a:cs typeface="Perpetua"/>
                <a:sym typeface="Perpetua"/>
              </a:defRPr>
            </a:lvl2pPr>
            <a:lvl3pPr marL="1005839" indent="-411479" defTabSz="1300480">
              <a:spcBef>
                <a:spcPts val="700"/>
              </a:spcBef>
              <a:buClr>
                <a:srgbClr val="D34817"/>
              </a:buClr>
              <a:buSzPct val="85000"/>
              <a:buChar char="●"/>
              <a:defRPr sz="3600">
                <a:latin typeface="Perpetua"/>
                <a:ea typeface="Perpetua"/>
                <a:cs typeface="Perpetua"/>
                <a:sym typeface="Perpetua"/>
              </a:defRPr>
            </a:lvl3pPr>
            <a:lvl4pPr marL="1280160" indent="-411480" defTabSz="1300480">
              <a:spcBef>
                <a:spcPts val="700"/>
              </a:spcBef>
              <a:buClr>
                <a:srgbClr val="D34817"/>
              </a:buClr>
              <a:buSzPct val="80000"/>
              <a:buChar char="●"/>
              <a:defRPr sz="3600">
                <a:latin typeface="Perpetua"/>
                <a:ea typeface="Perpetua"/>
                <a:cs typeface="Perpetua"/>
                <a:sym typeface="Perpetua"/>
              </a:defRPr>
            </a:lvl4pPr>
            <a:lvl5pPr marL="1554479" indent="-411479" defTabSz="1300480">
              <a:spcBef>
                <a:spcPts val="700"/>
              </a:spcBef>
              <a:buClr>
                <a:srgbClr val="D34817"/>
              </a:buClr>
              <a:buSzPct val="100000"/>
              <a:buChar char="o"/>
              <a:defRPr sz="3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208076" y="9021046"/>
            <a:ext cx="650241" cy="273001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defTabSz="1300480"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1"/>
          <p:cNvSpPr/>
          <p:nvPr/>
        </p:nvSpPr>
        <p:spPr>
          <a:xfrm>
            <a:off x="-1" y="-1"/>
            <a:ext cx="13004801" cy="9753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29" name="Rounded Rectangle 12"/>
          <p:cNvSpPr/>
          <p:nvPr/>
        </p:nvSpPr>
        <p:spPr>
          <a:xfrm>
            <a:off x="92889" y="99206"/>
            <a:ext cx="12819020" cy="9517798"/>
          </a:xfrm>
          <a:prstGeom prst="roundRect">
            <a:avLst>
              <a:gd name="adj" fmla="val 4929"/>
            </a:avLst>
          </a:prstGeom>
          <a:blipFill>
            <a:blip r:embed="rId3"/>
          </a:blipFill>
          <a:ln w="3175" cap="sq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842346" y="4551679"/>
            <a:ext cx="9103361" cy="2275841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700"/>
              </a:spcBef>
              <a:buSzTx/>
              <a:buNone/>
              <a:defRPr sz="3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1pPr>
            <a:lvl2pPr marL="0" indent="457200" algn="ctr" defTabSz="1300480">
              <a:spcBef>
                <a:spcPts val="700"/>
              </a:spcBef>
              <a:buSzTx/>
              <a:buNone/>
              <a:defRPr sz="3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2pPr>
            <a:lvl3pPr marL="0" indent="914400" algn="ctr" defTabSz="1300480">
              <a:spcBef>
                <a:spcPts val="700"/>
              </a:spcBef>
              <a:buSzTx/>
              <a:buNone/>
              <a:defRPr sz="3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3pPr>
            <a:lvl4pPr marL="0" indent="1371600" algn="ctr" defTabSz="1300480">
              <a:spcBef>
                <a:spcPts val="700"/>
              </a:spcBef>
              <a:buSzTx/>
              <a:buNone/>
              <a:defRPr sz="3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4pPr>
            <a:lvl5pPr marL="0" indent="1828800" algn="ctr" defTabSz="1300480">
              <a:spcBef>
                <a:spcPts val="700"/>
              </a:spcBef>
              <a:buSzTx/>
              <a:buNone/>
              <a:defRPr sz="3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89501" y="2061230"/>
            <a:ext cx="12830632" cy="2172231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32" name="Rectangle 9"/>
          <p:cNvSpPr/>
          <p:nvPr/>
        </p:nvSpPr>
        <p:spPr>
          <a:xfrm>
            <a:off x="89501" y="1986446"/>
            <a:ext cx="12830632" cy="171491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33" name="Rectangle 10"/>
          <p:cNvSpPr/>
          <p:nvPr/>
        </p:nvSpPr>
        <p:spPr>
          <a:xfrm>
            <a:off x="89501" y="4233456"/>
            <a:ext cx="12830632" cy="157202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650239" y="2141766"/>
            <a:ext cx="11704322" cy="2090704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56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208076" y="9021046"/>
            <a:ext cx="650241" cy="273001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 anchor="ctr"/>
          <a:lstStyle>
            <a:lvl1pPr defTabSz="1300480"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Relationship Id="rId3" Type="http://schemas.openxmlformats.org/officeDocument/2006/relationships/image" Target="../media/image7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11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Relationship Id="rId4" Type="http://schemas.openxmlformats.org/officeDocument/2006/relationships/image" Target="../media/image6.jpe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otists"/>
          <p:cNvSpPr txBox="1"/>
          <p:nvPr>
            <p:ph type="title"/>
          </p:nvPr>
        </p:nvSpPr>
        <p:spPr>
          <a:xfrm>
            <a:off x="370350" y="372533"/>
            <a:ext cx="4684862" cy="2159001"/>
          </a:xfrm>
          <a:prstGeom prst="rect">
            <a:avLst/>
          </a:prstGeom>
        </p:spPr>
        <p:txBody>
          <a:bodyPr/>
          <a:lstStyle/>
          <a:p>
            <a:pPr/>
            <a:r>
              <a:t>Protists</a:t>
            </a:r>
          </a:p>
        </p:txBody>
      </p:sp>
      <p:pic>
        <p:nvPicPr>
          <p:cNvPr id="145" name="protistImage.jpg" descr="protist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617" y="10837"/>
            <a:ext cx="7519840" cy="9731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177" name="Identify key differences between cells of protists and prokaryot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 key differences between cells of protists and prokaryotes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omain Eukaryo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Domain Eukaryota</a:t>
            </a:r>
          </a:p>
        </p:txBody>
      </p:sp>
      <p:pic>
        <p:nvPicPr>
          <p:cNvPr id="180" name="three domains.jpeg" descr="three domain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33" y="2589201"/>
            <a:ext cx="12383814" cy="6302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ost (not all) protists are unicellul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Most (not all) protists are unicellular</a:t>
            </a:r>
          </a:p>
        </p:txBody>
      </p:sp>
      <p:pic>
        <p:nvPicPr>
          <p:cNvPr id="183" name="brown algae.jpg" descr="brown alga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5205" y="2587467"/>
            <a:ext cx="4326733" cy="6518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amoeba.jpg" descr="amoeb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0411" y="5765866"/>
            <a:ext cx="4954874" cy="3358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ramecium.jpg" descr="paramecium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0411" y="2587467"/>
            <a:ext cx="4954874" cy="30039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ey differences between cells of protists and prokaryo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1310">
              <a:defRPr sz="4400"/>
            </a:lvl1pPr>
          </a:lstStyle>
          <a:p>
            <a:pPr/>
            <a:r>
              <a:t>Key differences between cells of protists and prokaryotes</a:t>
            </a:r>
          </a:p>
        </p:txBody>
      </p:sp>
      <p:sp>
        <p:nvSpPr>
          <p:cNvPr id="188" name="Eukaryotes can be defined by their cell struc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Eukaryotes can be defined by their cell structure</a:t>
            </a:r>
          </a:p>
          <a:p>
            <a:pPr lvl="1"/>
            <a:r>
              <a:t>Eukarotes have a cytoskeleton</a:t>
            </a:r>
          </a:p>
          <a:p>
            <a:pPr lvl="1"/>
            <a:r>
              <a:t>Eukaryotes have a nucleus and cell organelles</a:t>
            </a:r>
          </a:p>
          <a:p>
            <a:pPr lvl="2"/>
            <a:r>
              <a:t>This allows localization of specific cell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ukaryotic organisms exhibit cellular speci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Eukaryotic organisms exhibit cellular specialization</a:t>
            </a:r>
          </a:p>
        </p:txBody>
      </p:sp>
      <p:pic>
        <p:nvPicPr>
          <p:cNvPr id="191" name="Prok v Euk.png" descr="Prok v Eu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719" y="2339173"/>
            <a:ext cx="9769837" cy="7329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rotist metaboli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Protist metabolism</a:t>
            </a:r>
          </a:p>
        </p:txBody>
      </p:sp>
      <p:sp>
        <p:nvSpPr>
          <p:cNvPr id="194" name="Some protists are photoautotroph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protists are </a:t>
            </a:r>
            <a:r>
              <a:rPr b="1"/>
              <a:t>photoautotrophic</a:t>
            </a:r>
          </a:p>
          <a:p>
            <a:pPr/>
            <a:r>
              <a:t>Some protists are </a:t>
            </a:r>
            <a:r>
              <a:rPr b="1"/>
              <a:t>heterotrophic</a:t>
            </a:r>
          </a:p>
          <a:p>
            <a:pPr/>
            <a:r>
              <a:t>Some protists are </a:t>
            </a:r>
            <a:r>
              <a:rPr b="1"/>
              <a:t>mixotrophic</a:t>
            </a:r>
            <a:r>
              <a:t>, relying on photoautotrophy when light is available, and heterotrophy when it is 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uglena is a protist mixotro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Euglena</a:t>
            </a:r>
            <a:r>
              <a:t> is a protist mixotroph</a:t>
            </a:r>
          </a:p>
        </p:txBody>
      </p:sp>
      <p:pic>
        <p:nvPicPr>
          <p:cNvPr id="197" name="Euglena.jpg" descr="Euglen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250" y="2743030"/>
            <a:ext cx="10220300" cy="6787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rotist rep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Protist reproduction</a:t>
            </a:r>
          </a:p>
        </p:txBody>
      </p:sp>
      <p:sp>
        <p:nvSpPr>
          <p:cNvPr id="200" name="Some protists reproduce asexually on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protists reproduce asexually only</a:t>
            </a:r>
          </a:p>
          <a:p>
            <a:pPr/>
            <a:r>
              <a:t>Some protists reproduce sexually</a:t>
            </a:r>
          </a:p>
          <a:p>
            <a:pPr/>
            <a:r>
              <a:t>Some protists have complex life cycles which have asexual life stages and a sexual stage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smidium is a protist with asexual and sexual rep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0624">
              <a:defRPr sz="5760"/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Plasmidium</a:t>
            </a:r>
            <a:r>
              <a:t> is a protist with asexual and sexual reproduction</a:t>
            </a:r>
          </a:p>
        </p:txBody>
      </p:sp>
      <p:pic>
        <p:nvPicPr>
          <p:cNvPr id="203" name="Plasmodium_lifecycle_PHIL_3405_lores.jpg" descr="Plasmodium_lifecycle_PHIL_3405_lo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719102"/>
            <a:ext cx="8890000" cy="676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rotists"/>
          <p:cNvSpPr txBox="1"/>
          <p:nvPr>
            <p:ph type="title"/>
          </p:nvPr>
        </p:nvSpPr>
        <p:spPr>
          <a:xfrm>
            <a:off x="370350" y="372533"/>
            <a:ext cx="4684862" cy="2159001"/>
          </a:xfrm>
          <a:prstGeom prst="rect">
            <a:avLst/>
          </a:prstGeom>
        </p:spPr>
        <p:txBody>
          <a:bodyPr/>
          <a:lstStyle/>
          <a:p>
            <a:pPr/>
            <a:r>
              <a:t>Protists</a:t>
            </a:r>
          </a:p>
        </p:txBody>
      </p:sp>
      <p:pic>
        <p:nvPicPr>
          <p:cNvPr id="206" name="protistImage.jpg" descr="protist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617" y="10837"/>
            <a:ext cx="7519840" cy="9731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148" name="Provide examples of how protists play key roles in our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t>Provide examples of how protists play key roles in our world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Identify key differences between cells of protists and prokaryotes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Explain the evidence that supports the endosymbiotic theory of eukaryotic origins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Interpret information from a phylogenetic tree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Identify protist lineages that gave rise to animals, plants, and fungi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209" name="Explain the evidence that supports the endosymbiotic theory of eukaryotic origin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the evidence that supports the endosymbiotic theory of eukaryotic origins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ndosymbiosis in Eukaryotic Ev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pPr/>
            <a:r>
              <a:t>Endosymbiosis in Eukaryotic Evolution</a:t>
            </a:r>
          </a:p>
        </p:txBody>
      </p:sp>
      <p:sp>
        <p:nvSpPr>
          <p:cNvPr id="212" name="The endosymbiotic theory of eukaryotic evolution states that some of the organelles in today's eukaryotic cells—mitochondria and chloroplasts—were once free-living prokaryotic organisms that were engulfed by the ancestors of early eukaryotic ce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endosymbiotic theory of eukaryotic evolution states that some of the organelles in today's eukaryotic cells—mitochondria and chloroplasts—were once free-living prokaryotic organisms that were engulfed by the ancestors of early eukaryotic cells</a:t>
            </a:r>
          </a:p>
          <a:p>
            <a:pPr/>
            <a:r>
              <a:t>It also states that the endosymbiotic event that led to mitochondria happened before the endosymbiotic event that led to chloroplasts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ndosymbiosis in Eukaryotic Evolution: Evi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1310">
              <a:defRPr sz="4400"/>
            </a:lvl1pPr>
          </a:lstStyle>
          <a:p>
            <a:pPr/>
            <a:r>
              <a:t>Endosymbiosis in Eukaryotic Evolution: Evidence</a:t>
            </a:r>
          </a:p>
        </p:txBody>
      </p:sp>
      <p:sp>
        <p:nvSpPr>
          <p:cNvPr id="215" name="Mitochondria and chloroplas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Mitochondria and chloroplasts</a:t>
            </a:r>
          </a:p>
          <a:p>
            <a:pPr lvl="1"/>
            <a:r>
              <a:t>The same size as prokaryotes</a:t>
            </a:r>
          </a:p>
          <a:p>
            <a:pPr lvl="1"/>
            <a:r>
              <a:t>Undergo binary fission like prokaryotes, and divide independently of eukaryotic cell division</a:t>
            </a:r>
          </a:p>
          <a:p>
            <a:pPr lvl="1"/>
            <a:r>
              <a:t>Possess their own genomes arranged in a closed loop, like prokaryotes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Endosymbiosis in Eukaryotic Evolution: Evi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Endosymbiosis in Eukaryotic Evolution: Evidence</a:t>
            </a:r>
          </a:p>
        </p:txBody>
      </p:sp>
      <p:sp>
        <p:nvSpPr>
          <p:cNvPr id="218" name="All eukaryotes have mitochondri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spcBef>
                <a:spcPts val="4200"/>
              </a:spcBef>
              <a:defRPr sz="3200"/>
            </a:pPr>
            <a:r>
              <a:t>All eukaryotes have mitochondria</a:t>
            </a:r>
          </a:p>
          <a:p>
            <a:pPr marL="444500" indent="-444500">
              <a:spcBef>
                <a:spcPts val="4200"/>
              </a:spcBef>
              <a:defRPr sz="3200"/>
            </a:pPr>
            <a:r>
              <a:t>Only some eukaryotes have mitochondria and chloroplasts</a:t>
            </a:r>
          </a:p>
          <a:p>
            <a:pPr marL="444500" indent="-444500">
              <a:spcBef>
                <a:spcPts val="4200"/>
              </a:spcBef>
              <a:defRPr sz="3200"/>
            </a:pPr>
            <a:r>
              <a:t>This supports the theory that mitochondrial endosymbiosis came first </a:t>
            </a:r>
          </a:p>
        </p:txBody>
      </p:sp>
      <p:pic>
        <p:nvPicPr>
          <p:cNvPr id="219" name="eukaryote_clade.gif" descr="eukaryote_clad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7526" y="3615266"/>
            <a:ext cx="5188858" cy="3560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84" descr="Picture 8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106" y="612576"/>
            <a:ext cx="12066495" cy="852833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 Box 31"/>
          <p:cNvSpPr txBox="1"/>
          <p:nvPr/>
        </p:nvSpPr>
        <p:spPr>
          <a:xfrm>
            <a:off x="772159" y="4064000"/>
            <a:ext cx="140584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Cyanobacterium</a:t>
            </a:r>
          </a:p>
        </p:txBody>
      </p:sp>
      <p:sp>
        <p:nvSpPr>
          <p:cNvPr id="223" name="Text Box 55"/>
          <p:cNvSpPr txBox="1"/>
          <p:nvPr/>
        </p:nvSpPr>
        <p:spPr>
          <a:xfrm>
            <a:off x="537350" y="5951502"/>
            <a:ext cx="1178385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Heterotrophic</a:t>
            </a:r>
            <a:br/>
            <a:r>
              <a:t>eukaryote</a:t>
            </a:r>
          </a:p>
        </p:txBody>
      </p:sp>
      <p:sp>
        <p:nvSpPr>
          <p:cNvPr id="224" name="Text Box 56"/>
          <p:cNvSpPr txBox="1"/>
          <p:nvPr/>
        </p:nvSpPr>
        <p:spPr>
          <a:xfrm>
            <a:off x="1629090" y="4867768"/>
            <a:ext cx="1307047" cy="40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Primary</a:t>
            </a:r>
            <a:br/>
            <a:r>
              <a:t>endosymbiosis</a:t>
            </a:r>
          </a:p>
        </p:txBody>
      </p:sp>
      <p:sp>
        <p:nvSpPr>
          <p:cNvPr id="225" name="Text Box 57"/>
          <p:cNvSpPr txBox="1"/>
          <p:nvPr/>
        </p:nvSpPr>
        <p:spPr>
          <a:xfrm>
            <a:off x="2596444" y="3097670"/>
            <a:ext cx="1346895" cy="80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Membranes</a:t>
            </a:r>
            <a:br/>
            <a:r>
              <a:t>are represented</a:t>
            </a:r>
            <a:br/>
            <a:r>
              <a:t>as dark lines in</a:t>
            </a:r>
            <a:br/>
            <a:r>
              <a:t>the cell.</a:t>
            </a:r>
          </a:p>
        </p:txBody>
      </p:sp>
      <p:sp>
        <p:nvSpPr>
          <p:cNvPr id="226" name="Line 58"/>
          <p:cNvSpPr/>
          <p:nvPr/>
        </p:nvSpPr>
        <p:spPr>
          <a:xfrm flipV="1">
            <a:off x="1192106" y="4307839"/>
            <a:ext cx="343183" cy="42446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b="0"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27" name="Text Box 59"/>
          <p:cNvSpPr txBox="1"/>
          <p:nvPr/>
        </p:nvSpPr>
        <p:spPr>
          <a:xfrm>
            <a:off x="3409244" y="4307840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8" name="Text Box 60"/>
          <p:cNvSpPr txBox="1"/>
          <p:nvPr/>
        </p:nvSpPr>
        <p:spPr>
          <a:xfrm>
            <a:off x="3653084" y="4307840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9" name="Text Box 61"/>
          <p:cNvSpPr txBox="1"/>
          <p:nvPr/>
        </p:nvSpPr>
        <p:spPr>
          <a:xfrm>
            <a:off x="3824675" y="4434275"/>
            <a:ext cx="1270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0" name="AutoShape 63"/>
          <p:cNvSpPr/>
          <p:nvPr/>
        </p:nvSpPr>
        <p:spPr>
          <a:xfrm rot="5400000">
            <a:off x="3612444" y="3928533"/>
            <a:ext cx="189654" cy="605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0794"/>
                  <a:pt x="10800" y="19800"/>
                </a:cubicBezTo>
                <a:lnTo>
                  <a:pt x="10800" y="12600"/>
                </a:lnTo>
                <a:cubicBezTo>
                  <a:pt x="10800" y="11606"/>
                  <a:pt x="5965" y="10800"/>
                  <a:pt x="0" y="10800"/>
                </a:cubicBezTo>
                <a:cubicBezTo>
                  <a:pt x="5965" y="10800"/>
                  <a:pt x="10800" y="9994"/>
                  <a:pt x="10800" y="9000"/>
                </a:cubicBezTo>
                <a:lnTo>
                  <a:pt x="10800" y="1800"/>
                </a:lnTo>
                <a:cubicBezTo>
                  <a:pt x="10800" y="806"/>
                  <a:pt x="15635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31" name="Line 64"/>
          <p:cNvSpPr/>
          <p:nvPr/>
        </p:nvSpPr>
        <p:spPr>
          <a:xfrm flipH="1" flipV="1">
            <a:off x="3486008" y="3856284"/>
            <a:ext cx="216748" cy="28899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b="0"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32" name="Line 65"/>
          <p:cNvSpPr/>
          <p:nvPr/>
        </p:nvSpPr>
        <p:spPr>
          <a:xfrm flipV="1">
            <a:off x="3657600" y="4641991"/>
            <a:ext cx="198685" cy="34318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b="0"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33" name="Line 66"/>
          <p:cNvSpPr/>
          <p:nvPr/>
        </p:nvSpPr>
        <p:spPr>
          <a:xfrm flipV="1">
            <a:off x="3621475" y="4515555"/>
            <a:ext cx="72250" cy="39737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b="0"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34" name="Line 67"/>
          <p:cNvSpPr/>
          <p:nvPr/>
        </p:nvSpPr>
        <p:spPr>
          <a:xfrm flipH="1" flipV="1">
            <a:off x="3467946" y="4524586"/>
            <a:ext cx="99343" cy="36124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b="0"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35" name="Text Box 68"/>
          <p:cNvSpPr txBox="1"/>
          <p:nvPr/>
        </p:nvSpPr>
        <p:spPr>
          <a:xfrm>
            <a:off x="2497102" y="6276622"/>
            <a:ext cx="1396294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One of these</a:t>
            </a:r>
            <a:br/>
            <a:r>
              <a:t>membranes was</a:t>
            </a:r>
            <a:br/>
            <a:r>
              <a:t>lost in red and</a:t>
            </a:r>
            <a:br/>
            <a:r>
              <a:t>green algal</a:t>
            </a:r>
            <a:br/>
            <a:r>
              <a:t>descendants.</a:t>
            </a:r>
          </a:p>
        </p:txBody>
      </p:sp>
      <p:sp>
        <p:nvSpPr>
          <p:cNvPr id="236" name="Line 69"/>
          <p:cNvSpPr/>
          <p:nvPr/>
        </p:nvSpPr>
        <p:spPr>
          <a:xfrm>
            <a:off x="3513102" y="5373511"/>
            <a:ext cx="1" cy="89408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b="0"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37" name="Text Box 70"/>
          <p:cNvSpPr txBox="1"/>
          <p:nvPr/>
        </p:nvSpPr>
        <p:spPr>
          <a:xfrm>
            <a:off x="10200640" y="704426"/>
            <a:ext cx="595673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Plastid</a:t>
            </a:r>
          </a:p>
        </p:txBody>
      </p:sp>
      <p:sp>
        <p:nvSpPr>
          <p:cNvPr id="238" name="Text Box 71"/>
          <p:cNvSpPr txBox="1"/>
          <p:nvPr/>
        </p:nvSpPr>
        <p:spPr>
          <a:xfrm>
            <a:off x="4664568" y="3666631"/>
            <a:ext cx="7537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Red alga</a:t>
            </a:r>
          </a:p>
        </p:txBody>
      </p:sp>
      <p:sp>
        <p:nvSpPr>
          <p:cNvPr id="239" name="Text Box 72"/>
          <p:cNvSpPr txBox="1"/>
          <p:nvPr/>
        </p:nvSpPr>
        <p:spPr>
          <a:xfrm>
            <a:off x="7210317" y="2700302"/>
            <a:ext cx="1307047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Secondary</a:t>
            </a:r>
            <a:br/>
            <a:r>
              <a:t>endosymbiosis</a:t>
            </a:r>
          </a:p>
        </p:txBody>
      </p:sp>
      <p:sp>
        <p:nvSpPr>
          <p:cNvPr id="240" name="Text Box 73"/>
          <p:cNvSpPr txBox="1"/>
          <p:nvPr/>
        </p:nvSpPr>
        <p:spPr>
          <a:xfrm>
            <a:off x="7210317" y="5969564"/>
            <a:ext cx="1307047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Secondary</a:t>
            </a:r>
            <a:br/>
            <a:r>
              <a:t>endosymbiosis</a:t>
            </a:r>
          </a:p>
        </p:txBody>
      </p:sp>
      <p:sp>
        <p:nvSpPr>
          <p:cNvPr id="241" name="Text Box 74"/>
          <p:cNvSpPr txBox="1"/>
          <p:nvPr/>
        </p:nvSpPr>
        <p:spPr>
          <a:xfrm>
            <a:off x="7210317" y="7459698"/>
            <a:ext cx="1307047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Secondary</a:t>
            </a:r>
            <a:br/>
            <a:r>
              <a:t>endosymbiosis</a:t>
            </a:r>
          </a:p>
        </p:txBody>
      </p:sp>
      <p:sp>
        <p:nvSpPr>
          <p:cNvPr id="242" name="Text Box 75"/>
          <p:cNvSpPr txBox="1"/>
          <p:nvPr/>
        </p:nvSpPr>
        <p:spPr>
          <a:xfrm>
            <a:off x="4538133" y="7992533"/>
            <a:ext cx="931739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Green alga</a:t>
            </a:r>
          </a:p>
        </p:txBody>
      </p:sp>
      <p:sp>
        <p:nvSpPr>
          <p:cNvPr id="243" name="Text Box 76"/>
          <p:cNvSpPr txBox="1"/>
          <p:nvPr/>
        </p:nvSpPr>
        <p:spPr>
          <a:xfrm>
            <a:off x="10643164" y="1544319"/>
            <a:ext cx="127735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Dinoflagellates</a:t>
            </a:r>
          </a:p>
        </p:txBody>
      </p:sp>
      <p:sp>
        <p:nvSpPr>
          <p:cNvPr id="244" name="Text Box 77"/>
          <p:cNvSpPr txBox="1"/>
          <p:nvPr/>
        </p:nvSpPr>
        <p:spPr>
          <a:xfrm>
            <a:off x="10579946" y="3187982"/>
            <a:ext cx="132684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Apicomplexans</a:t>
            </a:r>
          </a:p>
        </p:txBody>
      </p:sp>
      <p:sp>
        <p:nvSpPr>
          <p:cNvPr id="245" name="Text Box 78"/>
          <p:cNvSpPr txBox="1"/>
          <p:nvPr/>
        </p:nvSpPr>
        <p:spPr>
          <a:xfrm>
            <a:off x="10652195" y="5120640"/>
            <a:ext cx="123794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Stramenopiles</a:t>
            </a:r>
          </a:p>
        </p:txBody>
      </p:sp>
      <p:sp>
        <p:nvSpPr>
          <p:cNvPr id="246" name="Line 79"/>
          <p:cNvSpPr/>
          <p:nvPr/>
        </p:nvSpPr>
        <p:spPr>
          <a:xfrm flipH="1" flipV="1">
            <a:off x="10900551" y="839893"/>
            <a:ext cx="279966" cy="27996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b="0"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47" name="Text Box 80"/>
          <p:cNvSpPr txBox="1"/>
          <p:nvPr/>
        </p:nvSpPr>
        <p:spPr>
          <a:xfrm>
            <a:off x="10489635" y="5924408"/>
            <a:ext cx="59567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Plastid</a:t>
            </a:r>
          </a:p>
        </p:txBody>
      </p:sp>
      <p:sp>
        <p:nvSpPr>
          <p:cNvPr id="248" name="Line 81"/>
          <p:cNvSpPr/>
          <p:nvPr/>
        </p:nvSpPr>
        <p:spPr>
          <a:xfrm flipH="1" flipV="1">
            <a:off x="10828302" y="6159217"/>
            <a:ext cx="406401" cy="4786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b="0"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49" name="Text Box 82"/>
          <p:cNvSpPr txBox="1"/>
          <p:nvPr/>
        </p:nvSpPr>
        <p:spPr>
          <a:xfrm>
            <a:off x="10724444" y="7008141"/>
            <a:ext cx="86228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Euglenids</a:t>
            </a:r>
          </a:p>
        </p:txBody>
      </p:sp>
      <p:sp>
        <p:nvSpPr>
          <p:cNvPr id="250" name="Text Box 83"/>
          <p:cNvSpPr txBox="1"/>
          <p:nvPr/>
        </p:nvSpPr>
        <p:spPr>
          <a:xfrm>
            <a:off x="10390293" y="8678898"/>
            <a:ext cx="179104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Chlorarachniophytes</a:t>
            </a:r>
          </a:p>
        </p:txBody>
      </p:sp>
      <p:sp>
        <p:nvSpPr>
          <p:cNvPr id="251" name="Rectangle 2"/>
          <p:cNvSpPr txBox="1"/>
          <p:nvPr>
            <p:ph type="title"/>
          </p:nvPr>
        </p:nvSpPr>
        <p:spPr>
          <a:xfrm>
            <a:off x="216746" y="36124"/>
            <a:ext cx="3684694" cy="43349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28.2</a:t>
            </a:r>
          </a:p>
        </p:txBody>
      </p:sp>
      <p:sp>
        <p:nvSpPr>
          <p:cNvPr id="252" name="Secondary endosymbiosis"/>
          <p:cNvSpPr txBox="1"/>
          <p:nvPr/>
        </p:nvSpPr>
        <p:spPr>
          <a:xfrm>
            <a:off x="1794222" y="487162"/>
            <a:ext cx="6862334" cy="631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Secondary endosymbiosis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rotists"/>
          <p:cNvSpPr txBox="1"/>
          <p:nvPr>
            <p:ph type="title"/>
          </p:nvPr>
        </p:nvSpPr>
        <p:spPr>
          <a:xfrm>
            <a:off x="370350" y="372533"/>
            <a:ext cx="4684862" cy="2159001"/>
          </a:xfrm>
          <a:prstGeom prst="rect">
            <a:avLst/>
          </a:prstGeom>
        </p:spPr>
        <p:txBody>
          <a:bodyPr/>
          <a:lstStyle/>
          <a:p>
            <a:pPr/>
            <a:r>
              <a:t>Protists</a:t>
            </a:r>
          </a:p>
        </p:txBody>
      </p:sp>
      <p:pic>
        <p:nvPicPr>
          <p:cNvPr id="257" name="protistImage.jpg" descr="protist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617" y="10837"/>
            <a:ext cx="7519840" cy="9731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260" name="Interpret information from a phylogenetic tre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Interpret information from a phylogenetic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xamples of phylogenetic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/>
            <a:r>
              <a:t>Examples of phylogenetic trees</a:t>
            </a:r>
          </a:p>
        </p:txBody>
      </p:sp>
      <p:pic>
        <p:nvPicPr>
          <p:cNvPr id="263" name="eukaryote_clade.gif" descr="eukaryote_clad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3467" y="6080323"/>
            <a:ext cx="3683001" cy="252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three domains.jpeg" descr="three domain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698" y="2032094"/>
            <a:ext cx="8234486" cy="4190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ading phylogenetic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Reading phylogenetic trees</a:t>
            </a:r>
          </a:p>
        </p:txBody>
      </p:sp>
      <p:sp>
        <p:nvSpPr>
          <p:cNvPr id="267" name="A phylogenetic tree is a diagram that represents evolutionary relationships among organism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2" indent="-336042" defTabSz="572516">
              <a:spcBef>
                <a:spcPts val="3100"/>
              </a:spcBef>
              <a:defRPr sz="2744"/>
            </a:pPr>
            <a:r>
              <a:t>A </a:t>
            </a:r>
            <a:r>
              <a:rPr b="1"/>
              <a:t>phylogenetic</a:t>
            </a:r>
            <a:r>
              <a:t> </a:t>
            </a:r>
            <a:r>
              <a:rPr b="1"/>
              <a:t>tree </a:t>
            </a:r>
            <a:r>
              <a:t>is a diagram that represents evolutionary relationships among organisms</a:t>
            </a:r>
          </a:p>
          <a:p>
            <a:pPr marL="336042" indent="-336042" defTabSz="572516">
              <a:spcBef>
                <a:spcPts val="3100"/>
              </a:spcBef>
              <a:defRPr sz="2744"/>
            </a:pPr>
            <a:r>
              <a:t>The pattern of branching in a phylogenetic tree reflects how species or other groups evolved from a series of common ancestors</a:t>
            </a:r>
          </a:p>
          <a:p>
            <a:pPr marL="336042" indent="-336042" defTabSz="572516">
              <a:spcBef>
                <a:spcPts val="3100"/>
              </a:spcBef>
              <a:defRPr sz="2744"/>
            </a:pPr>
            <a:r>
              <a:t>Phylogenetic trees are evidence-supported hypotheses, not definitive facts</a:t>
            </a:r>
          </a:p>
        </p:txBody>
      </p:sp>
      <p:pic>
        <p:nvPicPr>
          <p:cNvPr id="268" name="Baum_F4_FULL.jpg" descr="Baum_F4_FU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0264" y="3534343"/>
            <a:ext cx="6190073" cy="3828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ading phylogenetic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Reading phylogenetic trees</a:t>
            </a:r>
          </a:p>
        </p:txBody>
      </p:sp>
      <p:sp>
        <p:nvSpPr>
          <p:cNvPr id="271" name="Two species are more related if they have a more recent common ancestor and less related if they have a less recent common ancesto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species are </a:t>
            </a:r>
            <a:r>
              <a:rPr b="1"/>
              <a:t>more related</a:t>
            </a:r>
            <a:r>
              <a:t> if they have a more recent common ancestor and </a:t>
            </a:r>
            <a:r>
              <a:rPr b="1"/>
              <a:t>less related</a:t>
            </a:r>
            <a:r>
              <a:t> if they have a less recent common ancestor</a:t>
            </a:r>
          </a:p>
          <a:p>
            <a:pPr/>
            <a:r>
              <a:t>Each branching point is called a node, and represents the most recent common ancestor of all species that branch from that node</a:t>
            </a:r>
          </a:p>
        </p:txBody>
      </p:sp>
      <p:pic>
        <p:nvPicPr>
          <p:cNvPr id="272" name="Baum_F4_FULL.jpg" descr="Baum_F4_FU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0264" y="3534343"/>
            <a:ext cx="6190073" cy="3828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151" name="Provide examples of how protists play key roles in our worl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Provide examples of how protists play key roles in our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ading phylogenetic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Reading phylogenetic trees</a:t>
            </a:r>
          </a:p>
        </p:txBody>
      </p:sp>
      <p:sp>
        <p:nvSpPr>
          <p:cNvPr id="275" name="The pattern of branching in a phylogenetic tree depicts how species or other groups evolved from a series of common ancestor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pattern of branching in a phylogenetic tree depicts how species or other groups evolved from a series of common ancestors</a:t>
            </a:r>
          </a:p>
        </p:txBody>
      </p:sp>
      <p:pic>
        <p:nvPicPr>
          <p:cNvPr id="276" name="Baum_F4_FULL.jpg" descr="Baum_F4_FU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0264" y="3534343"/>
            <a:ext cx="6190073" cy="3828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ading phylogenetic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Reading phylogenetic trees</a:t>
            </a:r>
          </a:p>
        </p:txBody>
      </p:sp>
      <p:sp>
        <p:nvSpPr>
          <p:cNvPr id="279" name="Each branch tip represents a living descendent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branch tip represents a living descendent. </a:t>
            </a:r>
          </a:p>
          <a:p>
            <a:pPr/>
            <a:r>
              <a:t>The base of the tree represents an ancestor in the past</a:t>
            </a:r>
          </a:p>
        </p:txBody>
      </p:sp>
      <p:pic>
        <p:nvPicPr>
          <p:cNvPr id="280" name="8253_evo_resources_resource_image_253_original.gif" descr="8253_evo_resources_resource_image_253_origina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5274" y="3843866"/>
            <a:ext cx="5920053" cy="1617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ading phylogenetic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Reading phylogenetic trees</a:t>
            </a:r>
          </a:p>
        </p:txBody>
      </p:sp>
      <p:sp>
        <p:nvSpPr>
          <p:cNvPr id="283" name="A Phylogeny traces patterns of shared ancestry between descendents. Each descendent (A, B, C) has a part of its history that is unique to its lineage alone and parts that are shared with other lineage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Phylogeny traces patterns of shared ancestry between descendents. Each descendent (A, B, C) has a part of its history that is unique to its lineage alone and parts that are shared with other lineages.</a:t>
            </a:r>
          </a:p>
          <a:p>
            <a:pPr/>
            <a:r>
              <a:t>Moreover, each descendent has recent ancestors that are unique to that lineage and older ancestors that are shared with other lineages</a:t>
            </a:r>
          </a:p>
        </p:txBody>
      </p:sp>
      <p:pic>
        <p:nvPicPr>
          <p:cNvPr id="284" name="1811_evo_resources_resource_image_256_small.jpg" descr="1811_evo_resources_resource_image_256_sm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4662" y="6084617"/>
            <a:ext cx="5030680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97279_evo_resources_resource_image_255_small.jpg" descr="97279_evo_resources_resource_image_255_small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2292" y="3207903"/>
            <a:ext cx="5133940" cy="1989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88" name="Humans share a more recent common ancestor with armadillos than with lizard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Humans share a more recent common ancestor with armadillos than with lizards.</a:t>
            </a:r>
          </a:p>
          <a:p>
            <a:pPr/>
            <a:r>
              <a:t>Humans share a more recent common ancestor with lizards than with salamanders.</a:t>
            </a:r>
          </a:p>
          <a:p>
            <a:pPr/>
            <a:r>
              <a:t>Lizards are more closely related to humans than to salamanders. Why?</a:t>
            </a:r>
          </a:p>
        </p:txBody>
      </p:sp>
      <p:pic>
        <p:nvPicPr>
          <p:cNvPr id="289" name="Baum_F4_FULL.jpg" descr="Baum_F4_FU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0264" y="3534343"/>
            <a:ext cx="6190073" cy="3828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rotists"/>
          <p:cNvSpPr txBox="1"/>
          <p:nvPr>
            <p:ph type="title"/>
          </p:nvPr>
        </p:nvSpPr>
        <p:spPr>
          <a:xfrm>
            <a:off x="370350" y="372533"/>
            <a:ext cx="4684862" cy="2159001"/>
          </a:xfrm>
          <a:prstGeom prst="rect">
            <a:avLst/>
          </a:prstGeom>
        </p:spPr>
        <p:txBody>
          <a:bodyPr/>
          <a:lstStyle/>
          <a:p>
            <a:pPr/>
            <a:r>
              <a:t>Protists</a:t>
            </a:r>
          </a:p>
        </p:txBody>
      </p:sp>
      <p:pic>
        <p:nvPicPr>
          <p:cNvPr id="292" name="protistImage.jpg" descr="protist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617" y="10837"/>
            <a:ext cx="7519840" cy="9731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earning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Goals</a:t>
            </a:r>
          </a:p>
        </p:txBody>
      </p:sp>
      <p:sp>
        <p:nvSpPr>
          <p:cNvPr id="295" name="Identify protist lineages that gave rise to animals, plants, and fung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 protist lineages that gave rise to animals, plants, and fungi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4 “Supergroups” of Proti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4 “Supergroups” of Protists</a:t>
            </a:r>
          </a:p>
        </p:txBody>
      </p:sp>
      <p:sp>
        <p:nvSpPr>
          <p:cNvPr id="298" name="Excav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Excavata</a:t>
            </a:r>
          </a:p>
          <a:p>
            <a:pPr/>
            <a:r>
              <a:t>SAR</a:t>
            </a:r>
          </a:p>
          <a:p>
            <a:pPr/>
            <a:r>
              <a:t>Archaeplastida</a:t>
            </a:r>
          </a:p>
          <a:p>
            <a:pPr/>
            <a:r>
              <a:t>Unikonta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0" t="0" r="0" b="2470"/>
          <a:stretch>
            <a:fillRect/>
          </a:stretch>
        </p:blipFill>
        <p:spPr>
          <a:xfrm>
            <a:off x="424823" y="645904"/>
            <a:ext cx="12155154" cy="8252752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Rectangle 3"/>
          <p:cNvSpPr txBox="1"/>
          <p:nvPr>
            <p:ph type="title"/>
          </p:nvPr>
        </p:nvSpPr>
        <p:spPr>
          <a:xfrm>
            <a:off x="29351" y="-1"/>
            <a:ext cx="8033174" cy="433495"/>
          </a:xfrm>
          <a:prstGeom prst="rect">
            <a:avLst/>
          </a:prstGeom>
        </p:spPr>
        <p:txBody>
          <a:bodyPr anchor="t"/>
          <a:lstStyle>
            <a:lvl1pPr algn="l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 28.2</a:t>
            </a:r>
          </a:p>
        </p:txBody>
      </p:sp>
      <p:sp>
        <p:nvSpPr>
          <p:cNvPr id="302" name="Text Box 31"/>
          <p:cNvSpPr txBox="1"/>
          <p:nvPr/>
        </p:nvSpPr>
        <p:spPr>
          <a:xfrm>
            <a:off x="4277798" y="1759780"/>
            <a:ext cx="897490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Diplomonads</a:t>
            </a:r>
          </a:p>
        </p:txBody>
      </p:sp>
      <p:grpSp>
        <p:nvGrpSpPr>
          <p:cNvPr id="306" name="Group 6"/>
          <p:cNvGrpSpPr/>
          <p:nvPr/>
        </p:nvGrpSpPr>
        <p:grpSpPr>
          <a:xfrm>
            <a:off x="6119416" y="6686491"/>
            <a:ext cx="364922" cy="65023"/>
            <a:chOff x="0" y="0"/>
            <a:chExt cx="364920" cy="65022"/>
          </a:xfrm>
        </p:grpSpPr>
        <p:sp>
          <p:nvSpPr>
            <p:cNvPr id="303" name="Straight Connector 7"/>
            <p:cNvSpPr/>
            <p:nvPr/>
          </p:nvSpPr>
          <p:spPr>
            <a:xfrm>
              <a:off x="0" y="32511"/>
              <a:ext cx="364921" cy="1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04" name="Straight Connector 8"/>
            <p:cNvSpPr/>
            <p:nvPr/>
          </p:nvSpPr>
          <p:spPr>
            <a:xfrm flipH="1">
              <a:off x="910" y="0"/>
              <a:ext cx="1" cy="65023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05" name="Straight Connector 9"/>
            <p:cNvSpPr/>
            <p:nvPr/>
          </p:nvSpPr>
          <p:spPr>
            <a:xfrm>
              <a:off x="364162" y="0"/>
              <a:ext cx="1" cy="65023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</p:grpSp>
      <p:sp>
        <p:nvSpPr>
          <p:cNvPr id="307" name="Text Box 31"/>
          <p:cNvSpPr txBox="1"/>
          <p:nvPr/>
        </p:nvSpPr>
        <p:spPr>
          <a:xfrm>
            <a:off x="6051508" y="6500074"/>
            <a:ext cx="49401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100 </a:t>
            </a:r>
            <a:r>
              <a:rPr>
                <a:latin typeface="Symbol Std"/>
                <a:ea typeface="Symbol Std"/>
                <a:cs typeface="Symbol Std"/>
                <a:sym typeface="Symbol Std"/>
              </a:rPr>
              <a:t>μ</a:t>
            </a:r>
            <a:r>
              <a:t>m</a:t>
            </a:r>
          </a:p>
        </p:txBody>
      </p:sp>
      <p:grpSp>
        <p:nvGrpSpPr>
          <p:cNvPr id="311" name="Group 11"/>
          <p:cNvGrpSpPr/>
          <p:nvPr/>
        </p:nvGrpSpPr>
        <p:grpSpPr>
          <a:xfrm>
            <a:off x="9792069" y="5295700"/>
            <a:ext cx="364922" cy="65023"/>
            <a:chOff x="0" y="0"/>
            <a:chExt cx="364920" cy="65022"/>
          </a:xfrm>
        </p:grpSpPr>
        <p:sp>
          <p:nvSpPr>
            <p:cNvPr id="308" name="Straight Connector 12"/>
            <p:cNvSpPr/>
            <p:nvPr/>
          </p:nvSpPr>
          <p:spPr>
            <a:xfrm>
              <a:off x="0" y="32511"/>
              <a:ext cx="364921" cy="1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09" name="Straight Connector 13"/>
            <p:cNvSpPr/>
            <p:nvPr/>
          </p:nvSpPr>
          <p:spPr>
            <a:xfrm flipH="1">
              <a:off x="910" y="0"/>
              <a:ext cx="1" cy="65023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10" name="Straight Connector 14"/>
            <p:cNvSpPr/>
            <p:nvPr/>
          </p:nvSpPr>
          <p:spPr>
            <a:xfrm>
              <a:off x="364162" y="0"/>
              <a:ext cx="1" cy="65023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</p:grpSp>
      <p:sp>
        <p:nvSpPr>
          <p:cNvPr id="312" name="Text Box 31"/>
          <p:cNvSpPr txBox="1"/>
          <p:nvPr/>
        </p:nvSpPr>
        <p:spPr>
          <a:xfrm>
            <a:off x="9736203" y="5368174"/>
            <a:ext cx="49401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100 </a:t>
            </a:r>
            <a:r>
              <a:rPr>
                <a:latin typeface="Symbol Std"/>
                <a:ea typeface="Symbol Std"/>
                <a:cs typeface="Symbol Std"/>
                <a:sym typeface="Symbol Std"/>
              </a:rPr>
              <a:t>μ</a:t>
            </a:r>
            <a:r>
              <a:t>m</a:t>
            </a:r>
          </a:p>
        </p:txBody>
      </p:sp>
      <p:grpSp>
        <p:nvGrpSpPr>
          <p:cNvPr id="316" name="Group 16"/>
          <p:cNvGrpSpPr/>
          <p:nvPr/>
        </p:nvGrpSpPr>
        <p:grpSpPr>
          <a:xfrm>
            <a:off x="8762523" y="3561730"/>
            <a:ext cx="581667" cy="65024"/>
            <a:chOff x="0" y="0"/>
            <a:chExt cx="581666" cy="65022"/>
          </a:xfrm>
        </p:grpSpPr>
        <p:sp>
          <p:nvSpPr>
            <p:cNvPr id="313" name="Straight Connector 17"/>
            <p:cNvSpPr/>
            <p:nvPr/>
          </p:nvSpPr>
          <p:spPr>
            <a:xfrm>
              <a:off x="0" y="32511"/>
              <a:ext cx="581667" cy="1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14" name="Straight Connector 18"/>
            <p:cNvSpPr/>
            <p:nvPr/>
          </p:nvSpPr>
          <p:spPr>
            <a:xfrm flipH="1">
              <a:off x="1451" y="0"/>
              <a:ext cx="1" cy="65023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15" name="Straight Connector 19"/>
            <p:cNvSpPr/>
            <p:nvPr/>
          </p:nvSpPr>
          <p:spPr>
            <a:xfrm>
              <a:off x="580457" y="0"/>
              <a:ext cx="1" cy="65023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</p:grpSp>
      <p:sp>
        <p:nvSpPr>
          <p:cNvPr id="317" name="Text Box 31"/>
          <p:cNvSpPr txBox="1"/>
          <p:nvPr/>
        </p:nvSpPr>
        <p:spPr>
          <a:xfrm>
            <a:off x="8844467" y="3375310"/>
            <a:ext cx="416316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50 </a:t>
            </a:r>
            <a:r>
              <a:rPr>
                <a:latin typeface="Symbol Std"/>
                <a:ea typeface="Symbol Std"/>
                <a:cs typeface="Symbol Std"/>
                <a:sym typeface="Symbol Std"/>
              </a:rPr>
              <a:t>μ</a:t>
            </a:r>
            <a:r>
              <a:t>m</a:t>
            </a:r>
          </a:p>
        </p:txBody>
      </p:sp>
      <p:grpSp>
        <p:nvGrpSpPr>
          <p:cNvPr id="321" name="Group 21"/>
          <p:cNvGrpSpPr/>
          <p:nvPr/>
        </p:nvGrpSpPr>
        <p:grpSpPr>
          <a:xfrm>
            <a:off x="11086527" y="1352126"/>
            <a:ext cx="401047" cy="65024"/>
            <a:chOff x="0" y="0"/>
            <a:chExt cx="401045" cy="65022"/>
          </a:xfrm>
        </p:grpSpPr>
        <p:sp>
          <p:nvSpPr>
            <p:cNvPr id="318" name="Straight Connector 22"/>
            <p:cNvSpPr/>
            <p:nvPr/>
          </p:nvSpPr>
          <p:spPr>
            <a:xfrm>
              <a:off x="0" y="32511"/>
              <a:ext cx="401046" cy="1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19" name="Straight Connector 23"/>
            <p:cNvSpPr/>
            <p:nvPr/>
          </p:nvSpPr>
          <p:spPr>
            <a:xfrm flipH="1">
              <a:off x="1000" y="0"/>
              <a:ext cx="1" cy="65023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20" name="Straight Connector 24"/>
            <p:cNvSpPr/>
            <p:nvPr/>
          </p:nvSpPr>
          <p:spPr>
            <a:xfrm>
              <a:off x="400211" y="0"/>
              <a:ext cx="1" cy="65023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</p:grpSp>
      <p:sp>
        <p:nvSpPr>
          <p:cNvPr id="322" name="Text Box 31"/>
          <p:cNvSpPr txBox="1"/>
          <p:nvPr/>
        </p:nvSpPr>
        <p:spPr>
          <a:xfrm>
            <a:off x="11084183" y="1177740"/>
            <a:ext cx="416316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50 </a:t>
            </a:r>
            <a:r>
              <a:rPr>
                <a:latin typeface="Symbol Std"/>
                <a:ea typeface="Symbol Std"/>
                <a:cs typeface="Symbol Std"/>
                <a:sym typeface="Symbol Std"/>
              </a:rPr>
              <a:t>μ</a:t>
            </a:r>
            <a:r>
              <a:t>m</a:t>
            </a:r>
          </a:p>
        </p:txBody>
      </p:sp>
      <p:grpSp>
        <p:nvGrpSpPr>
          <p:cNvPr id="326" name="Group 27"/>
          <p:cNvGrpSpPr/>
          <p:nvPr/>
        </p:nvGrpSpPr>
        <p:grpSpPr>
          <a:xfrm>
            <a:off x="9418783" y="1189566"/>
            <a:ext cx="352881" cy="74794"/>
            <a:chOff x="0" y="0"/>
            <a:chExt cx="352880" cy="74793"/>
          </a:xfrm>
        </p:grpSpPr>
        <p:sp>
          <p:nvSpPr>
            <p:cNvPr id="323" name="Straight Connector 28"/>
            <p:cNvSpPr/>
            <p:nvPr/>
          </p:nvSpPr>
          <p:spPr>
            <a:xfrm>
              <a:off x="-1" y="37396"/>
              <a:ext cx="352882" cy="1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24" name="Straight Connector 29"/>
            <p:cNvSpPr/>
            <p:nvPr/>
          </p:nvSpPr>
          <p:spPr>
            <a:xfrm flipH="1">
              <a:off x="880" y="0"/>
              <a:ext cx="1" cy="74794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25" name="Straight Connector 30"/>
            <p:cNvSpPr/>
            <p:nvPr/>
          </p:nvSpPr>
          <p:spPr>
            <a:xfrm>
              <a:off x="352146" y="0"/>
              <a:ext cx="1" cy="74794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</p:grpSp>
      <p:sp>
        <p:nvSpPr>
          <p:cNvPr id="327" name="Text Box 31"/>
          <p:cNvSpPr txBox="1"/>
          <p:nvPr/>
        </p:nvSpPr>
        <p:spPr>
          <a:xfrm>
            <a:off x="9392356" y="1009161"/>
            <a:ext cx="416317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20 </a:t>
            </a:r>
            <a:r>
              <a:rPr>
                <a:latin typeface="Symbol Std"/>
                <a:ea typeface="Symbol Std"/>
                <a:cs typeface="Symbol Std"/>
                <a:sym typeface="Symbol Std"/>
              </a:rPr>
              <a:t>μ</a:t>
            </a:r>
            <a:r>
              <a:t>m</a:t>
            </a:r>
          </a:p>
        </p:txBody>
      </p:sp>
      <p:grpSp>
        <p:nvGrpSpPr>
          <p:cNvPr id="331" name="Group 32"/>
          <p:cNvGrpSpPr/>
          <p:nvPr/>
        </p:nvGrpSpPr>
        <p:grpSpPr>
          <a:xfrm>
            <a:off x="8124325" y="858430"/>
            <a:ext cx="647897" cy="65024"/>
            <a:chOff x="0" y="0"/>
            <a:chExt cx="647896" cy="65022"/>
          </a:xfrm>
        </p:grpSpPr>
        <p:sp>
          <p:nvSpPr>
            <p:cNvPr id="328" name="Straight Connector 33"/>
            <p:cNvSpPr/>
            <p:nvPr/>
          </p:nvSpPr>
          <p:spPr>
            <a:xfrm>
              <a:off x="0" y="32511"/>
              <a:ext cx="647897" cy="1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29" name="Straight Connector 34"/>
            <p:cNvSpPr/>
            <p:nvPr/>
          </p:nvSpPr>
          <p:spPr>
            <a:xfrm flipH="1">
              <a:off x="1616" y="0"/>
              <a:ext cx="1" cy="65023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  <p:sp>
          <p:nvSpPr>
            <p:cNvPr id="330" name="Straight Connector 35"/>
            <p:cNvSpPr/>
            <p:nvPr/>
          </p:nvSpPr>
          <p:spPr>
            <a:xfrm>
              <a:off x="646549" y="0"/>
              <a:ext cx="1" cy="65023"/>
            </a:xfrm>
            <a:prstGeom prst="line">
              <a:avLst/>
            </a:prstGeom>
            <a:solidFill>
              <a:srgbClr val="D34817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latin typeface="Perpetua"/>
                  <a:ea typeface="Perpetua"/>
                  <a:cs typeface="Perpetua"/>
                  <a:sym typeface="Perpetua"/>
                </a:defRPr>
              </a:pPr>
            </a:p>
          </p:txBody>
        </p:sp>
      </p:grpSp>
      <p:sp>
        <p:nvSpPr>
          <p:cNvPr id="332" name="Text Box 31"/>
          <p:cNvSpPr txBox="1"/>
          <p:nvPr/>
        </p:nvSpPr>
        <p:spPr>
          <a:xfrm>
            <a:off x="8278514" y="678018"/>
            <a:ext cx="338622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5 </a:t>
            </a:r>
            <a:r>
              <a:rPr>
                <a:latin typeface="Symbol Std"/>
                <a:ea typeface="Symbol Std"/>
                <a:cs typeface="Symbol Std"/>
                <a:sym typeface="Symbol Std"/>
              </a:rPr>
              <a:t>μ</a:t>
            </a:r>
            <a:r>
              <a:t>m</a:t>
            </a:r>
          </a:p>
        </p:txBody>
      </p:sp>
      <p:sp>
        <p:nvSpPr>
          <p:cNvPr id="333" name="Text Box 31"/>
          <p:cNvSpPr txBox="1"/>
          <p:nvPr/>
        </p:nvSpPr>
        <p:spPr>
          <a:xfrm>
            <a:off x="6092992" y="587686"/>
            <a:ext cx="111561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>
                <a:solidFill>
                  <a:srgbClr val="89634A"/>
                </a:solidFill>
                <a:latin typeface="Symbol Std"/>
                <a:ea typeface="Symbol Std"/>
                <a:cs typeface="Symbol Std"/>
                <a:sym typeface="Symbol Std"/>
              </a:defRPr>
            </a:pPr>
            <a:r>
              <a:t>■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Excavata</a:t>
            </a:r>
          </a:p>
        </p:txBody>
      </p:sp>
      <p:sp>
        <p:nvSpPr>
          <p:cNvPr id="334" name="Text Box 31"/>
          <p:cNvSpPr txBox="1"/>
          <p:nvPr/>
        </p:nvSpPr>
        <p:spPr>
          <a:xfrm>
            <a:off x="9338168" y="581666"/>
            <a:ext cx="168364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>
                <a:solidFill>
                  <a:srgbClr val="736C45"/>
                </a:solidFill>
                <a:latin typeface="Symbol Std"/>
                <a:ea typeface="Symbol Std"/>
                <a:cs typeface="Symbol Std"/>
                <a:sym typeface="Symbol Std"/>
              </a:defRPr>
            </a:pPr>
            <a:r>
              <a:t>■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Archaeplastida</a:t>
            </a:r>
          </a:p>
        </p:txBody>
      </p:sp>
      <p:sp>
        <p:nvSpPr>
          <p:cNvPr id="335" name="Text Box 31"/>
          <p:cNvSpPr txBox="1"/>
          <p:nvPr/>
        </p:nvSpPr>
        <p:spPr>
          <a:xfrm>
            <a:off x="6092989" y="3297027"/>
            <a:ext cx="147637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>
                <a:solidFill>
                  <a:srgbClr val="4B7D98"/>
                </a:solidFill>
                <a:latin typeface="Symbol Std"/>
                <a:ea typeface="Symbol Std"/>
                <a:cs typeface="Symbol Std"/>
                <a:sym typeface="Symbol Std"/>
              </a:defRPr>
            </a:pPr>
            <a:r>
              <a:t>■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“SAR” Clade</a:t>
            </a:r>
          </a:p>
        </p:txBody>
      </p:sp>
      <p:sp>
        <p:nvSpPr>
          <p:cNvPr id="336" name="Text Box 31"/>
          <p:cNvSpPr txBox="1"/>
          <p:nvPr/>
        </p:nvSpPr>
        <p:spPr>
          <a:xfrm>
            <a:off x="9657271" y="3303042"/>
            <a:ext cx="110361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lnSpc>
                <a:spcPct val="90000"/>
              </a:lnSpc>
              <a:defRPr>
                <a:solidFill>
                  <a:srgbClr val="004DA4"/>
                </a:solidFill>
                <a:latin typeface="Symbol Std"/>
                <a:ea typeface="Symbol Std"/>
                <a:cs typeface="Symbol Std"/>
                <a:sym typeface="Symbol Std"/>
              </a:defRPr>
            </a:pPr>
            <a:r>
              <a:t>■</a:t>
            </a:r>
            <a:r>
              <a: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Unikonta</a:t>
            </a:r>
          </a:p>
        </p:txBody>
      </p:sp>
      <p:sp>
        <p:nvSpPr>
          <p:cNvPr id="337" name="Text Box 31"/>
          <p:cNvSpPr txBox="1"/>
          <p:nvPr/>
        </p:nvSpPr>
        <p:spPr>
          <a:xfrm>
            <a:off x="4277797" y="2030717"/>
            <a:ext cx="87470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Parabasalids</a:t>
            </a:r>
          </a:p>
        </p:txBody>
      </p:sp>
      <p:sp>
        <p:nvSpPr>
          <p:cNvPr id="338" name="Text Box 31"/>
          <p:cNvSpPr txBox="1"/>
          <p:nvPr/>
        </p:nvSpPr>
        <p:spPr>
          <a:xfrm>
            <a:off x="4277797" y="2307670"/>
            <a:ext cx="959632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Euglenozoans</a:t>
            </a:r>
          </a:p>
        </p:txBody>
      </p:sp>
      <p:sp>
        <p:nvSpPr>
          <p:cNvPr id="339" name="Text Box 31"/>
          <p:cNvSpPr txBox="1"/>
          <p:nvPr/>
        </p:nvSpPr>
        <p:spPr>
          <a:xfrm rot="5400000">
            <a:off x="5421466" y="2050009"/>
            <a:ext cx="61856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Excavata</a:t>
            </a:r>
          </a:p>
        </p:txBody>
      </p:sp>
      <p:sp>
        <p:nvSpPr>
          <p:cNvPr id="340" name="Text Box 31"/>
          <p:cNvSpPr txBox="1"/>
          <p:nvPr/>
        </p:nvSpPr>
        <p:spPr>
          <a:xfrm>
            <a:off x="4277798" y="2819431"/>
            <a:ext cx="56386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Diatoms</a:t>
            </a:r>
          </a:p>
        </p:txBody>
      </p:sp>
      <p:sp>
        <p:nvSpPr>
          <p:cNvPr id="341" name="Text Box 31"/>
          <p:cNvSpPr txBox="1"/>
          <p:nvPr/>
        </p:nvSpPr>
        <p:spPr>
          <a:xfrm>
            <a:off x="4277798" y="3102408"/>
            <a:ext cx="88991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Golden algae</a:t>
            </a:r>
          </a:p>
        </p:txBody>
      </p:sp>
      <p:sp>
        <p:nvSpPr>
          <p:cNvPr id="342" name="Text Box 31"/>
          <p:cNvSpPr txBox="1"/>
          <p:nvPr/>
        </p:nvSpPr>
        <p:spPr>
          <a:xfrm>
            <a:off x="4277797" y="3379365"/>
            <a:ext cx="843329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Brown algae</a:t>
            </a:r>
          </a:p>
        </p:txBody>
      </p:sp>
      <p:sp>
        <p:nvSpPr>
          <p:cNvPr id="343" name="Text Box 31"/>
          <p:cNvSpPr txBox="1"/>
          <p:nvPr/>
        </p:nvSpPr>
        <p:spPr>
          <a:xfrm>
            <a:off x="4283817" y="3674376"/>
            <a:ext cx="100635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Dinoflagellates</a:t>
            </a:r>
          </a:p>
        </p:txBody>
      </p:sp>
      <p:sp>
        <p:nvSpPr>
          <p:cNvPr id="344" name="Text Box 31"/>
          <p:cNvSpPr txBox="1"/>
          <p:nvPr/>
        </p:nvSpPr>
        <p:spPr>
          <a:xfrm>
            <a:off x="4277797" y="3939290"/>
            <a:ext cx="104523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Apicomplexans</a:t>
            </a:r>
          </a:p>
        </p:txBody>
      </p:sp>
      <p:sp>
        <p:nvSpPr>
          <p:cNvPr id="345" name="Text Box 31"/>
          <p:cNvSpPr txBox="1"/>
          <p:nvPr/>
        </p:nvSpPr>
        <p:spPr>
          <a:xfrm>
            <a:off x="4277797" y="4210225"/>
            <a:ext cx="50963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Ciliates</a:t>
            </a:r>
          </a:p>
        </p:txBody>
      </p:sp>
      <p:sp>
        <p:nvSpPr>
          <p:cNvPr id="346" name="Text Box 31"/>
          <p:cNvSpPr txBox="1"/>
          <p:nvPr/>
        </p:nvSpPr>
        <p:spPr>
          <a:xfrm>
            <a:off x="4289838" y="4481156"/>
            <a:ext cx="517340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Forams</a:t>
            </a:r>
          </a:p>
        </p:txBody>
      </p:sp>
      <p:sp>
        <p:nvSpPr>
          <p:cNvPr id="347" name="Text Box 31"/>
          <p:cNvSpPr txBox="1"/>
          <p:nvPr/>
        </p:nvSpPr>
        <p:spPr>
          <a:xfrm>
            <a:off x="4283814" y="4752090"/>
            <a:ext cx="804584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Cercozoans</a:t>
            </a:r>
          </a:p>
        </p:txBody>
      </p:sp>
      <p:sp>
        <p:nvSpPr>
          <p:cNvPr id="348" name="Text Box 31"/>
          <p:cNvSpPr txBox="1"/>
          <p:nvPr/>
        </p:nvSpPr>
        <p:spPr>
          <a:xfrm>
            <a:off x="4277795" y="5023024"/>
            <a:ext cx="851174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Radiolarians</a:t>
            </a:r>
          </a:p>
        </p:txBody>
      </p:sp>
      <p:sp>
        <p:nvSpPr>
          <p:cNvPr id="349" name="Text Box 31"/>
          <p:cNvSpPr txBox="1"/>
          <p:nvPr/>
        </p:nvSpPr>
        <p:spPr>
          <a:xfrm rot="5400000">
            <a:off x="5309054" y="3944565"/>
            <a:ext cx="84339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“SAR” clade</a:t>
            </a:r>
          </a:p>
        </p:txBody>
      </p:sp>
      <p:sp>
        <p:nvSpPr>
          <p:cNvPr id="350" name="Text Box 31"/>
          <p:cNvSpPr txBox="1"/>
          <p:nvPr/>
        </p:nvSpPr>
        <p:spPr>
          <a:xfrm rot="5400000">
            <a:off x="1540300" y="3023158"/>
            <a:ext cx="975390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Stramenopiles</a:t>
            </a:r>
          </a:p>
        </p:txBody>
      </p:sp>
      <p:sp>
        <p:nvSpPr>
          <p:cNvPr id="351" name="Text Box 31"/>
          <p:cNvSpPr txBox="1"/>
          <p:nvPr/>
        </p:nvSpPr>
        <p:spPr>
          <a:xfrm rot="5400000">
            <a:off x="1672226" y="4059259"/>
            <a:ext cx="711542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Alveolates</a:t>
            </a:r>
          </a:p>
        </p:txBody>
      </p:sp>
      <p:sp>
        <p:nvSpPr>
          <p:cNvPr id="352" name="Text Box 31"/>
          <p:cNvSpPr txBox="1"/>
          <p:nvPr/>
        </p:nvSpPr>
        <p:spPr>
          <a:xfrm rot="5400000">
            <a:off x="1677436" y="4975221"/>
            <a:ext cx="71918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Rhizarians</a:t>
            </a:r>
          </a:p>
        </p:txBody>
      </p:sp>
      <p:sp>
        <p:nvSpPr>
          <p:cNvPr id="353" name="Text Box 31"/>
          <p:cNvSpPr txBox="1"/>
          <p:nvPr/>
        </p:nvSpPr>
        <p:spPr>
          <a:xfrm rot="5400000">
            <a:off x="3603979" y="5901594"/>
            <a:ext cx="416453" cy="300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300480"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Green</a:t>
            </a:r>
            <a:br/>
            <a:r>
              <a:t>algae</a:t>
            </a:r>
          </a:p>
        </p:txBody>
      </p:sp>
      <p:sp>
        <p:nvSpPr>
          <p:cNvPr id="354" name="Text Box 31"/>
          <p:cNvSpPr txBox="1"/>
          <p:nvPr/>
        </p:nvSpPr>
        <p:spPr>
          <a:xfrm>
            <a:off x="4283817" y="5522745"/>
            <a:ext cx="672660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Red algae</a:t>
            </a:r>
          </a:p>
        </p:txBody>
      </p:sp>
      <p:sp>
        <p:nvSpPr>
          <p:cNvPr id="355" name="Text Box 31"/>
          <p:cNvSpPr txBox="1"/>
          <p:nvPr/>
        </p:nvSpPr>
        <p:spPr>
          <a:xfrm>
            <a:off x="4277797" y="5793680"/>
            <a:ext cx="91304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Chlorophytes</a:t>
            </a:r>
          </a:p>
        </p:txBody>
      </p:sp>
      <p:sp>
        <p:nvSpPr>
          <p:cNvPr id="356" name="Text Box 31"/>
          <p:cNvSpPr txBox="1"/>
          <p:nvPr/>
        </p:nvSpPr>
        <p:spPr>
          <a:xfrm>
            <a:off x="4277795" y="6058592"/>
            <a:ext cx="866590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Charophytes</a:t>
            </a:r>
          </a:p>
        </p:txBody>
      </p:sp>
      <p:sp>
        <p:nvSpPr>
          <p:cNvPr id="357" name="Text Box 31"/>
          <p:cNvSpPr txBox="1"/>
          <p:nvPr/>
        </p:nvSpPr>
        <p:spPr>
          <a:xfrm>
            <a:off x="4277797" y="6329524"/>
            <a:ext cx="796603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Land plants</a:t>
            </a:r>
          </a:p>
        </p:txBody>
      </p:sp>
      <p:sp>
        <p:nvSpPr>
          <p:cNvPr id="358" name="Text Box 31"/>
          <p:cNvSpPr txBox="1"/>
          <p:nvPr/>
        </p:nvSpPr>
        <p:spPr>
          <a:xfrm rot="5400000">
            <a:off x="5223617" y="5968682"/>
            <a:ext cx="101427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Archaeplastida</a:t>
            </a:r>
          </a:p>
        </p:txBody>
      </p:sp>
      <p:sp>
        <p:nvSpPr>
          <p:cNvPr id="359" name="Text Box 31"/>
          <p:cNvSpPr txBox="1"/>
          <p:nvPr/>
        </p:nvSpPr>
        <p:spPr>
          <a:xfrm>
            <a:off x="4277795" y="6817208"/>
            <a:ext cx="83562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Slime molds</a:t>
            </a:r>
          </a:p>
        </p:txBody>
      </p:sp>
      <p:sp>
        <p:nvSpPr>
          <p:cNvPr id="360" name="Text Box 31"/>
          <p:cNvSpPr txBox="1"/>
          <p:nvPr/>
        </p:nvSpPr>
        <p:spPr>
          <a:xfrm>
            <a:off x="4271775" y="7082116"/>
            <a:ext cx="708472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Tubulinids</a:t>
            </a:r>
          </a:p>
        </p:txBody>
      </p:sp>
      <p:sp>
        <p:nvSpPr>
          <p:cNvPr id="361" name="Text Box 31"/>
          <p:cNvSpPr txBox="1"/>
          <p:nvPr/>
        </p:nvSpPr>
        <p:spPr>
          <a:xfrm>
            <a:off x="4277797" y="7353052"/>
            <a:ext cx="843397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Entamoebas</a:t>
            </a:r>
          </a:p>
        </p:txBody>
      </p:sp>
      <p:sp>
        <p:nvSpPr>
          <p:cNvPr id="362" name="Text Box 31"/>
          <p:cNvSpPr txBox="1"/>
          <p:nvPr/>
        </p:nvSpPr>
        <p:spPr>
          <a:xfrm>
            <a:off x="4277797" y="7617964"/>
            <a:ext cx="76583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Nucleariids</a:t>
            </a:r>
          </a:p>
        </p:txBody>
      </p:sp>
      <p:sp>
        <p:nvSpPr>
          <p:cNvPr id="363" name="Text Box 31"/>
          <p:cNvSpPr txBox="1"/>
          <p:nvPr/>
        </p:nvSpPr>
        <p:spPr>
          <a:xfrm>
            <a:off x="4277797" y="7894917"/>
            <a:ext cx="39285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Fungi</a:t>
            </a:r>
          </a:p>
        </p:txBody>
      </p:sp>
      <p:sp>
        <p:nvSpPr>
          <p:cNvPr id="364" name="Text Box 31"/>
          <p:cNvSpPr txBox="1"/>
          <p:nvPr/>
        </p:nvSpPr>
        <p:spPr>
          <a:xfrm rot="5400000">
            <a:off x="5425594" y="7771609"/>
            <a:ext cx="610314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Unikonta</a:t>
            </a:r>
          </a:p>
        </p:txBody>
      </p:sp>
      <p:sp>
        <p:nvSpPr>
          <p:cNvPr id="365" name="Text Box 31"/>
          <p:cNvSpPr txBox="1"/>
          <p:nvPr/>
        </p:nvSpPr>
        <p:spPr>
          <a:xfrm>
            <a:off x="4277795" y="8171873"/>
            <a:ext cx="121590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Choanoflagellates</a:t>
            </a:r>
          </a:p>
        </p:txBody>
      </p:sp>
      <p:sp>
        <p:nvSpPr>
          <p:cNvPr id="366" name="Text Box 31"/>
          <p:cNvSpPr txBox="1"/>
          <p:nvPr/>
        </p:nvSpPr>
        <p:spPr>
          <a:xfrm>
            <a:off x="4277797" y="8448826"/>
            <a:ext cx="556153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Animals</a:t>
            </a:r>
          </a:p>
        </p:txBody>
      </p:sp>
      <p:sp>
        <p:nvSpPr>
          <p:cNvPr id="367" name="Text Box 31"/>
          <p:cNvSpPr txBox="1"/>
          <p:nvPr/>
        </p:nvSpPr>
        <p:spPr>
          <a:xfrm rot="5400000">
            <a:off x="1550311" y="7016942"/>
            <a:ext cx="967409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Amoebozoans</a:t>
            </a:r>
          </a:p>
        </p:txBody>
      </p:sp>
      <p:sp>
        <p:nvSpPr>
          <p:cNvPr id="368" name="Text Box 31"/>
          <p:cNvSpPr txBox="1"/>
          <p:nvPr/>
        </p:nvSpPr>
        <p:spPr>
          <a:xfrm rot="5400000">
            <a:off x="1571509" y="8199894"/>
            <a:ext cx="912975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30048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Opisthokonts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Excav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Excavata</a:t>
            </a:r>
          </a:p>
        </p:txBody>
      </p:sp>
      <p:sp>
        <p:nvSpPr>
          <p:cNvPr id="373" name="Contains 3 major line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Contains 3 major lineages</a:t>
            </a:r>
          </a:p>
          <a:p>
            <a:pPr/>
            <a:r>
              <a:t>It includes </a:t>
            </a:r>
            <a:r>
              <a:rPr i="1"/>
              <a:t>Trychonympha</a:t>
            </a:r>
            <a:r>
              <a:t> (living in termite guts) and </a:t>
            </a:r>
            <a:r>
              <a:rPr i="1"/>
              <a:t>Euglena</a:t>
            </a:r>
            <a:r>
              <a:t> (the mixotroph)</a:t>
            </a:r>
          </a:p>
        </p:txBody>
      </p:sp>
      <p:pic>
        <p:nvPicPr>
          <p:cNvPr id="374" name="trichonympha.jpeg" descr="trichonymph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2479" y="2593569"/>
            <a:ext cx="2699749" cy="2654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Euglena.jpg" descr="Euglen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6557" y="6965312"/>
            <a:ext cx="3531593" cy="2345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SAR</a:t>
            </a:r>
          </a:p>
        </p:txBody>
      </p:sp>
      <p:sp>
        <p:nvSpPr>
          <p:cNvPr id="378" name="SAR refers to three major lineages within the grou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SAR refers to three major lineages within the group</a:t>
            </a:r>
          </a:p>
          <a:p>
            <a:pPr lvl="1"/>
            <a:r>
              <a:rPr b="1"/>
              <a:t>S</a:t>
            </a:r>
            <a:r>
              <a:t>tramenophiles, </a:t>
            </a:r>
            <a:r>
              <a:rPr b="1"/>
              <a:t>A</a:t>
            </a:r>
            <a:r>
              <a:t>lveolates, </a:t>
            </a:r>
            <a:r>
              <a:rPr b="1"/>
              <a:t>R</a:t>
            </a:r>
            <a:r>
              <a:t>hizarians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otists play key roles in our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Protists play key roles in our world</a:t>
            </a:r>
          </a:p>
        </p:txBody>
      </p:sp>
      <p:sp>
        <p:nvSpPr>
          <p:cNvPr id="154" name="Symbiosis- interaction between two different organisms living in close physical associ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Symbiosis- interaction between two different organisms living in close physical association</a:t>
            </a:r>
          </a:p>
          <a:p>
            <a:pPr/>
            <a:r>
              <a:t>Many protists form symbiotic relationships with other organisms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tramenoph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Stramenophiles</a:t>
            </a:r>
          </a:p>
        </p:txBody>
      </p:sp>
      <p:sp>
        <p:nvSpPr>
          <p:cNvPr id="381" name="Photosynthetic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Photosynthetic</a:t>
            </a:r>
          </a:p>
          <a:p>
            <a:pPr lvl="1"/>
            <a:r>
              <a:t>diatoms</a:t>
            </a:r>
          </a:p>
          <a:p>
            <a:pPr lvl="1"/>
            <a:r>
              <a:t>golden algae</a:t>
            </a:r>
          </a:p>
          <a:p>
            <a:pPr lvl="1"/>
            <a:r>
              <a:rPr b="1"/>
              <a:t>brown algae</a:t>
            </a:r>
            <a:r>
              <a:t> (multicellular)</a:t>
            </a:r>
          </a:p>
        </p:txBody>
      </p:sp>
      <p:pic>
        <p:nvPicPr>
          <p:cNvPr id="382" name="brown algae.jpg" descr="brown alga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582" y="3193714"/>
            <a:ext cx="3924356" cy="5912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Alveo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Alveolates</a:t>
            </a:r>
          </a:p>
        </p:txBody>
      </p:sp>
      <p:sp>
        <p:nvSpPr>
          <p:cNvPr id="385" name="Photosynthetic dinoflagellates that build coral reef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Photosynthetic dinoflagellates </a:t>
            </a:r>
            <a:r>
              <a:rPr b="0"/>
              <a:t>that build coral reefs</a:t>
            </a:r>
            <a:endParaRPr b="0"/>
          </a:p>
          <a:p>
            <a:pPr>
              <a:defRPr b="1"/>
            </a:pPr>
            <a:r>
              <a:t>Pathogen </a:t>
            </a:r>
            <a:r>
              <a:rPr i="1"/>
              <a:t>Phytophthora</a:t>
            </a:r>
            <a:r>
              <a:rPr b="0"/>
              <a:t> that caused the Irish potato famine</a:t>
            </a:r>
            <a:endParaRPr b="0"/>
          </a:p>
          <a:p>
            <a:pPr>
              <a:defRPr b="1"/>
            </a:pPr>
            <a:r>
              <a:t>Pathogen</a:t>
            </a:r>
            <a:r>
              <a:rPr i="1"/>
              <a:t> Plasmodium</a:t>
            </a:r>
            <a:r>
              <a:rPr b="0"/>
              <a:t> that causes malaria</a:t>
            </a:r>
          </a:p>
        </p:txBody>
      </p:sp>
      <p:pic>
        <p:nvPicPr>
          <p:cNvPr id="386" name="796px-Pillar_coral.jpeg" descr="796px-Pillar_coral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8839" y="2152442"/>
            <a:ext cx="2079824" cy="313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plasmodium.jpg" descr="plasmodiu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7389" y="2176596"/>
            <a:ext cx="2776042" cy="3084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phytspor.jpg" descr="phytspor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86662" y="5464604"/>
            <a:ext cx="5126421" cy="36269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hizari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Rhizarians</a:t>
            </a:r>
          </a:p>
        </p:txBody>
      </p:sp>
      <p:sp>
        <p:nvSpPr>
          <p:cNvPr id="391" name="Foraminifera - form calcium carbonate shells, live in fresh and salt wat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Foraminifera</a:t>
            </a:r>
            <a:r>
              <a:t> - form calcium carbonate shells, live in fresh and salt water</a:t>
            </a:r>
          </a:p>
          <a:p>
            <a:pPr/>
            <a:r>
              <a:t>Lots are known from fossils, they play an important role in dating sedimentary rocks and tracking ancient climates</a:t>
            </a:r>
          </a:p>
        </p:txBody>
      </p:sp>
      <p:pic>
        <p:nvPicPr>
          <p:cNvPr id="392" name="formanifera.jpg" descr="formanifer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6447" y="2835539"/>
            <a:ext cx="6066474" cy="628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Archaeplasti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Archaeplastida</a:t>
            </a:r>
          </a:p>
        </p:txBody>
      </p:sp>
      <p:sp>
        <p:nvSpPr>
          <p:cNvPr id="395" name="Includes three major line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Includes three major lineages</a:t>
            </a:r>
          </a:p>
          <a:p>
            <a:pPr lvl="1"/>
            <a:r>
              <a:t>red algae</a:t>
            </a:r>
          </a:p>
          <a:p>
            <a:pPr lvl="1"/>
            <a:r>
              <a:t>green algae</a:t>
            </a:r>
          </a:p>
          <a:p>
            <a:pPr lvl="1"/>
            <a:r>
              <a:t>A lineage that gave rise to plants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Unikon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Unikonta</a:t>
            </a:r>
          </a:p>
        </p:txBody>
      </p:sp>
      <p:sp>
        <p:nvSpPr>
          <p:cNvPr id="398" name="Includes three major line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Includes three major lineages</a:t>
            </a:r>
          </a:p>
          <a:p>
            <a:pPr lvl="1"/>
            <a:r>
              <a:t>One lineages includes only protists, including slime molds</a:t>
            </a:r>
          </a:p>
          <a:p>
            <a:pPr lvl="1"/>
            <a:r>
              <a:t>One lineage that gave rise to fungi</a:t>
            </a:r>
          </a:p>
          <a:p>
            <a:pPr lvl="1"/>
            <a:r>
              <a:t>One lineage that gave rise to animals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inoflagellates and co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Dinoflagellates and coral</a:t>
            </a:r>
          </a:p>
        </p:txBody>
      </p:sp>
      <p:sp>
        <p:nvSpPr>
          <p:cNvPr id="157" name="Photosynthetic dinoflagellates are a a group of protists that form a symbiotic relationship with coral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Photosynthetic dinoflagellates are a a group of protists that form a symbiotic relationship with corals</a:t>
            </a:r>
          </a:p>
          <a:p>
            <a:pPr/>
            <a:r>
              <a:t>Corals depend on these protists </a:t>
            </a:r>
          </a:p>
          <a:p>
            <a:pPr/>
            <a:r>
              <a:t>Tropical coral reefs ecosystems could not exist without protists</a:t>
            </a:r>
          </a:p>
        </p:txBody>
      </p:sp>
      <p:pic>
        <p:nvPicPr>
          <p:cNvPr id="158" name="796px-Pillar_coral.jpeg" descr="796px-Pillar_coral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2108" y="2626575"/>
            <a:ext cx="4126022" cy="621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rychonympha and termi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Trychonympha</a:t>
            </a:r>
            <a:r>
              <a:t> and termites</a:t>
            </a:r>
          </a:p>
        </p:txBody>
      </p:sp>
      <p:sp>
        <p:nvSpPr>
          <p:cNvPr id="161" name="Wood-digesting protists in the genus Trychonympha live in the hindgut of lower termites and wood roaches and help them digest woo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Wood-digesting protists in the genus </a:t>
            </a:r>
            <a:r>
              <a:rPr i="1"/>
              <a:t>Trychonympha</a:t>
            </a:r>
            <a:r>
              <a:t> live in the hindgut of lower termites and wood roaches and help them digest wood</a:t>
            </a:r>
          </a:p>
          <a:p>
            <a:pPr/>
            <a:r>
              <a:t>Termites do $3.5 billion in damage to homes in the US each year</a:t>
            </a:r>
          </a:p>
        </p:txBody>
      </p:sp>
      <p:pic>
        <p:nvPicPr>
          <p:cNvPr id="162" name="trichonympha.jpeg" descr="trichonymph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63" y="2752526"/>
            <a:ext cx="5642640" cy="5548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alaria and hum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Malaria and humans</a:t>
            </a:r>
          </a:p>
        </p:txBody>
      </p:sp>
      <p:sp>
        <p:nvSpPr>
          <p:cNvPr id="165" name="Malaria is a life-threatening disease caused by a protist (Plasmodium) that are transmitted to people through the bites of infected mosquito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554990">
              <a:spcBef>
                <a:spcPts val="3000"/>
              </a:spcBef>
              <a:defRPr sz="2660"/>
            </a:pPr>
            <a:r>
              <a:t>Malaria is a life-threatening disease caused by a protist (</a:t>
            </a:r>
            <a:r>
              <a:rPr i="1"/>
              <a:t>Plasmodium</a:t>
            </a:r>
            <a:r>
              <a:t>) that are transmitted to people through the bites of infected mosquitoes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In 2018, there were an estimated 228 million cases of malaria worldwide, resulting in 405,000 deaths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67% of these deaths were children less than 5 years old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</a:p>
          <a:p>
            <a:pPr marL="0" indent="0" defTabSz="434340">
              <a:spcBef>
                <a:spcPts val="0"/>
              </a:spcBef>
              <a:buSzTx/>
              <a:buNone/>
              <a:defRPr sz="1140">
                <a:latin typeface="Arial"/>
                <a:ea typeface="Arial"/>
                <a:cs typeface="Arial"/>
                <a:sym typeface="Arial"/>
              </a:defRPr>
            </a:pPr>
            <a:r>
              <a:t>			</a:t>
            </a:r>
          </a:p>
        </p:txBody>
      </p:sp>
      <p:pic>
        <p:nvPicPr>
          <p:cNvPr id="166" name="plasmodium.jpg" descr="plasmodiu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7185" y="3384219"/>
            <a:ext cx="4004113" cy="4449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rop diseases and fam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Crop diseases and famine</a:t>
            </a:r>
          </a:p>
        </p:txBody>
      </p:sp>
      <p:sp>
        <p:nvSpPr>
          <p:cNvPr id="169" name="The The Irish Potato Famine was caused by the protist Phytophthor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The Irish Potato Famine was caused by the protist </a:t>
            </a:r>
            <a:r>
              <a:rPr i="1"/>
              <a:t>Phytophthora</a:t>
            </a:r>
            <a:endParaRPr i="1"/>
          </a:p>
          <a:p>
            <a:pPr/>
            <a:r>
              <a:t>Between 1845-1849, it killed 75% of the potato crop</a:t>
            </a:r>
          </a:p>
          <a:p>
            <a:pPr/>
            <a:r>
              <a:t>One million people died of starvation, one million more became refugees. Many came to the United States.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</a:p>
        </p:txBody>
      </p:sp>
      <p:pic>
        <p:nvPicPr>
          <p:cNvPr id="170" name="lateblight.jpg" descr="latebligh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9245" y="6302176"/>
            <a:ext cx="4319226" cy="3235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hytspor.jpg" descr="phytsp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5300" y="2907671"/>
            <a:ext cx="4367116" cy="3089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rotists"/>
          <p:cNvSpPr txBox="1"/>
          <p:nvPr>
            <p:ph type="title"/>
          </p:nvPr>
        </p:nvSpPr>
        <p:spPr>
          <a:xfrm>
            <a:off x="370350" y="372533"/>
            <a:ext cx="4684862" cy="2159001"/>
          </a:xfrm>
          <a:prstGeom prst="rect">
            <a:avLst/>
          </a:prstGeom>
        </p:spPr>
        <p:txBody>
          <a:bodyPr/>
          <a:lstStyle/>
          <a:p>
            <a:pPr/>
            <a:r>
              <a:t>Protists</a:t>
            </a:r>
          </a:p>
        </p:txBody>
      </p:sp>
      <p:pic>
        <p:nvPicPr>
          <p:cNvPr id="174" name="protistImage.jpg" descr="protist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617" y="10837"/>
            <a:ext cx="7519840" cy="9731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