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256" r:id="rId2"/>
    <p:sldId id="293" r:id="rId3"/>
    <p:sldId id="272" r:id="rId4"/>
    <p:sldId id="266" r:id="rId5"/>
    <p:sldId id="345" r:id="rId6"/>
    <p:sldId id="282" r:id="rId7"/>
    <p:sldId id="344" r:id="rId8"/>
    <p:sldId id="262" r:id="rId9"/>
    <p:sldId id="287" r:id="rId10"/>
    <p:sldId id="265" r:id="rId11"/>
    <p:sldId id="358" r:id="rId12"/>
    <p:sldId id="360" r:id="rId13"/>
    <p:sldId id="294" r:id="rId14"/>
    <p:sldId id="340" r:id="rId15"/>
    <p:sldId id="286" r:id="rId16"/>
    <p:sldId id="263" r:id="rId17"/>
    <p:sldId id="354" r:id="rId18"/>
    <p:sldId id="355" r:id="rId19"/>
    <p:sldId id="277" r:id="rId20"/>
    <p:sldId id="264" r:id="rId21"/>
    <p:sldId id="356" r:id="rId22"/>
    <p:sldId id="278" r:id="rId23"/>
    <p:sldId id="341" r:id="rId24"/>
    <p:sldId id="279" r:id="rId25"/>
    <p:sldId id="352" r:id="rId26"/>
    <p:sldId id="353" r:id="rId27"/>
    <p:sldId id="349" r:id="rId28"/>
    <p:sldId id="342" r:id="rId29"/>
    <p:sldId id="350" r:id="rId30"/>
    <p:sldId id="348" r:id="rId31"/>
    <p:sldId id="289" r:id="rId32"/>
    <p:sldId id="343" r:id="rId33"/>
    <p:sldId id="34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2ABA1-0BB2-46B5-A83D-275AE5012470}" v="10" dt="2021-08-26T13:08:35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660"/>
  </p:normalViewPr>
  <p:slideViewPr>
    <p:cSldViewPr snapToGrid="0">
      <p:cViewPr>
        <p:scale>
          <a:sx n="120" d="100"/>
          <a:sy n="120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FF8FD-CC46-4336-AA64-BAA7D0797EF4}" type="datetimeFigureOut">
              <a:rPr lang="en-US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67278-050B-433D-A500-AD784DE2B6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rowatch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authenticating-to-github/generating-a-new-ssh-key-and-adding-it-to-the-ssh-agent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Plugging for my favorite chain: </a:t>
            </a:r>
            <a:r>
              <a:rPr lang="en-US" dirty="0">
                <a:ea typeface="+mn-lt"/>
                <a:cs typeface="+mn-lt"/>
              </a:rPr>
              <a:t>Microcenter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https://distrowatch.com/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6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the two – man and help, remember man.  Tuck help in your brain for when your computer flips its lid and the only thing that loads is the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https://docs.github.com/en/github/authenticating-to-github/generating-a-new-ssh-key-and-adding-it-to-the-ssh-agent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63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7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4910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3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43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22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57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command_shel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tonsgirl/Fall2021-CEG2350/blob/main/EnvironmentSetup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rutgers.edu/~pxk/416/notes/01-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683D0-F503-4DE4-B385-78140B619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690" r="9091" b="24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Week 01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6EBD3ADE-0DC1-4288-AE63-A8A5FA9F1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AC08D-3D56-4070-A2FD-97266A9A5EC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DB15-74CD-4685-8794-205D63FA8A6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97873-CA98-4BC6-A886-FBE8E012F6B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9CEE5-5B83-47BA-9FB9-E5C8FC8F4D2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B493-3B33-4930-8A25-AE70E13D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</a:t>
            </a:r>
            <a:r>
              <a:rPr lang="en-US">
                <a:ea typeface="+mj-lt"/>
                <a:cs typeface="+mj-lt"/>
              </a:rPr>
              <a:t>do you work with computers?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EC11-F803-4BD1-95B1-51A61B18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Kernel – core of Operating System</a:t>
            </a:r>
          </a:p>
          <a:p>
            <a:pPr lvl="1"/>
            <a:r>
              <a:rPr lang="en-US" dirty="0"/>
              <a:t>Facilitates interactions between hardware and software</a:t>
            </a:r>
          </a:p>
          <a:p>
            <a:pPr lvl="1"/>
            <a:r>
              <a:rPr lang="en-US" dirty="0"/>
              <a:t>OS sits between user and hardware (+ system security &amp; protection)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4F2D4-5BD2-450C-A231-1B18D1B6897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3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095E-C0B3-4C9D-A095-55E423C1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 up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26F9-0F8D-4D1E-AFE8-75340917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87F8-9A45-42D9-B6FE-69E310B2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on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1772-C7CC-4244-B083-572E7771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WSL2 is no longer /required/</a:t>
            </a:r>
          </a:p>
          <a:p>
            <a:pPr lvl="1"/>
            <a:r>
              <a:rPr lang="en-US"/>
              <a:t>It is still cool</a:t>
            </a:r>
          </a:p>
          <a:p>
            <a:pPr lvl="1"/>
            <a:r>
              <a:rPr lang="en-US"/>
              <a:t>We will still talk about it with respect to VMs and filesystems</a:t>
            </a:r>
          </a:p>
          <a:p>
            <a:pPr lvl="1"/>
            <a:r>
              <a:rPr lang="en-US"/>
              <a:t>Ubuntu 20.04</a:t>
            </a:r>
          </a:p>
          <a:p>
            <a:r>
              <a:rPr lang="en-US"/>
              <a:t>Mobaxterm + cygutils add on package is plenty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384260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DFE-2F75-4E9A-B431-207932F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&amp; Lab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5F01-5A81-412F-8C7D-D74F7FFB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How to be ready for Lab 01 next week</a:t>
            </a:r>
          </a:p>
          <a:p>
            <a:r>
              <a:rPr lang="en-US"/>
              <a:t>Lab session details</a:t>
            </a:r>
          </a:p>
          <a:p>
            <a:pPr lvl="1"/>
            <a:r>
              <a:rPr lang="en-US"/>
              <a:t>Live here in Oelman 320, can attend via Webex, session will be recorded</a:t>
            </a:r>
            <a:endParaRPr lang="en-US" dirty="0"/>
          </a:p>
          <a:p>
            <a:r>
              <a:rPr lang="en-US"/>
              <a:t>Get </a:t>
            </a:r>
            <a:r>
              <a:rPr lang="en-US" dirty="0"/>
              <a:t>your </a:t>
            </a:r>
            <a:r>
              <a:rPr lang="en-US"/>
              <a:t>environment set up</a:t>
            </a:r>
            <a:endParaRPr lang="en-US" dirty="0"/>
          </a:p>
          <a:p>
            <a:r>
              <a:rPr lang="en-US"/>
              <a:t>Create </a:t>
            </a:r>
            <a:r>
              <a:rPr lang="en-US" dirty="0"/>
              <a:t>GitHub account</a:t>
            </a:r>
          </a:p>
          <a:p>
            <a:r>
              <a:rPr lang="en-US" dirty="0"/>
              <a:t>Register for AWS Educate (link in email)</a:t>
            </a:r>
          </a:p>
          <a:p>
            <a:pPr lvl="1"/>
            <a:r>
              <a:rPr lang="en-US" dirty="0"/>
              <a:t>Beware graduation date</a:t>
            </a:r>
          </a:p>
          <a:p>
            <a:pPr lvl="1"/>
            <a:r>
              <a:rPr lang="en-US" dirty="0"/>
              <a:t>Beware promo </a:t>
            </a:r>
            <a:r>
              <a:rPr lang="en-US"/>
              <a:t>code field</a:t>
            </a:r>
          </a:p>
          <a:p>
            <a:pPr lvl="1"/>
            <a:endParaRPr lang="en-US"/>
          </a:p>
          <a:p>
            <a:r>
              <a:rPr lang="en-US"/>
              <a:t>If you don’t have access to these things email 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1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EDDDA-897F-49F8-A5D1-0B90BBE1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89" y="0"/>
            <a:ext cx="7717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54CB-DB51-45CB-9C98-B72642E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the Terminal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18E1-7BE3-4F4C-8A9A-CD9B478D9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DFE-2F75-4E9A-B431-207932F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Shells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5F01-5A81-412F-8C7D-D74F7FFB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Shells are programs with programming languages of their own</a:t>
            </a:r>
          </a:p>
          <a:p>
            <a:pPr lvl="1"/>
            <a:r>
              <a:rPr lang="en-US" dirty="0"/>
              <a:t>Aka. Command interpreter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Others:</a:t>
            </a:r>
          </a:p>
          <a:p>
            <a:pPr lvl="1"/>
            <a:r>
              <a:rPr lang="en-US" dirty="0" err="1"/>
              <a:t>Zsh</a:t>
            </a:r>
            <a:r>
              <a:rPr lang="en-US" dirty="0"/>
              <a:t>, </a:t>
            </a:r>
            <a:r>
              <a:rPr lang="en-US" dirty="0" err="1"/>
              <a:t>tcsh</a:t>
            </a:r>
            <a:r>
              <a:rPr lang="en-US" dirty="0"/>
              <a:t>, dash, </a:t>
            </a:r>
            <a:r>
              <a:rPr lang="en-US" dirty="0" err="1"/>
              <a:t>sh</a:t>
            </a:r>
            <a:r>
              <a:rPr lang="en-US" dirty="0"/>
              <a:t>, cmd.exe </a:t>
            </a:r>
          </a:p>
          <a:p>
            <a:pPr lvl="1"/>
            <a:r>
              <a:rPr lang="en-US" dirty="0">
                <a:hlinkClick r:id="rId2"/>
              </a:rPr>
              <a:t>https://en.wikipedia.org/wiki/Comparison_of_command_shells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8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8851-3C37-4CA0-BA53-20153BD5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 your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E753-8FFF-40FF-935A-3DBE6AD1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lines of a terminal have important info that usually includes:</a:t>
            </a:r>
          </a:p>
          <a:p>
            <a:r>
              <a:rPr lang="en-US"/>
              <a:t>name@system:~/folder$</a:t>
            </a:r>
          </a:p>
          <a:p>
            <a:pPr lvl="1"/>
            <a:r>
              <a:rPr lang="en-US"/>
              <a:t>Who you are signed in as</a:t>
            </a:r>
          </a:p>
          <a:p>
            <a:pPr lvl="2"/>
            <a:r>
              <a:rPr lang="en-US"/>
              <a:t>name@</a:t>
            </a:r>
          </a:p>
          <a:p>
            <a:pPr lvl="1"/>
            <a:r>
              <a:rPr lang="en-US"/>
              <a:t>The name of the system</a:t>
            </a:r>
          </a:p>
          <a:p>
            <a:pPr lvl="2"/>
            <a:r>
              <a:rPr lang="en-US"/>
              <a:t>@system</a:t>
            </a:r>
          </a:p>
          <a:p>
            <a:pPr lvl="1"/>
            <a:r>
              <a:rPr lang="en-US"/>
              <a:t>The folder you are in (sometimes)</a:t>
            </a:r>
          </a:p>
          <a:p>
            <a:pPr lvl="2"/>
            <a:r>
              <a:rPr lang="en-US"/>
              <a:t>~/folder</a:t>
            </a:r>
          </a:p>
          <a:p>
            <a:pPr lvl="1"/>
            <a:r>
              <a:rPr lang="en-US"/>
              <a:t>The user mode you are using (sometimes)</a:t>
            </a:r>
          </a:p>
          <a:p>
            <a:pPr lvl="2"/>
            <a:r>
              <a:rPr lang="en-US"/>
              <a:t>$ vs #</a:t>
            </a:r>
          </a:p>
        </p:txBody>
      </p:sp>
    </p:spTree>
    <p:extLst>
      <p:ext uri="{BB962C8B-B14F-4D97-AF65-F5344CB8AC3E}">
        <p14:creationId xmlns:p14="http://schemas.microsoft.com/office/powerpoint/2010/main" val="137358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68E7-3F34-419D-BEAC-AD38D0B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got to read it read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B63D-7E26-450E-8372-941FE7C8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Commands that you run will likely do one of three things:</a:t>
            </a:r>
          </a:p>
          <a:p>
            <a:r>
              <a:rPr lang="en-US"/>
              <a:t>Succeed quietly</a:t>
            </a:r>
          </a:p>
          <a:p>
            <a:r>
              <a:rPr lang="en-US"/>
              <a:t>Succeed and move to the next step / ask for more info</a:t>
            </a:r>
          </a:p>
          <a:p>
            <a:r>
              <a:rPr lang="en-US"/>
              <a:t>Error and give you a message</a:t>
            </a:r>
          </a:p>
          <a:p>
            <a:endParaRPr lang="en-US"/>
          </a:p>
          <a:p>
            <a:r>
              <a:rPr lang="en-US"/>
              <a:t>The errors should be read carefully</a:t>
            </a:r>
          </a:p>
          <a:p>
            <a:pPr lvl="1"/>
            <a:r>
              <a:rPr lang="en-US"/>
              <a:t>9 times out of 10, the errors tell you why the command couldn’t run</a:t>
            </a:r>
          </a:p>
        </p:txBody>
      </p:sp>
    </p:spTree>
    <p:extLst>
      <p:ext uri="{BB962C8B-B14F-4D97-AF65-F5344CB8AC3E}">
        <p14:creationId xmlns:p14="http://schemas.microsoft.com/office/powerpoint/2010/main" val="380152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3110-C018-4C47-9DE5-0611622C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Built-ins vs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2558-FED3-4C9D-B7E3-8405D916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“help” – lists the built-in shell functions / commands</a:t>
            </a:r>
          </a:p>
          <a:p>
            <a:pPr lvl="1"/>
            <a:r>
              <a:rPr lang="en-US" dirty="0"/>
              <a:t>Test help in </a:t>
            </a:r>
            <a:r>
              <a:rPr lang="en-US" dirty="0" err="1"/>
              <a:t>cmd</a:t>
            </a:r>
            <a:r>
              <a:rPr lang="en-US" dirty="0"/>
              <a:t>, bash, and </a:t>
            </a:r>
            <a:r>
              <a:rPr lang="en-US" dirty="0" err="1"/>
              <a:t>Powershell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“man” – the Linux Manual Pages</a:t>
            </a:r>
          </a:p>
          <a:p>
            <a:pPr lvl="1"/>
            <a:r>
              <a:rPr lang="en-US" dirty="0"/>
              <a:t>Manual for everything not in “help”</a:t>
            </a:r>
          </a:p>
          <a:p>
            <a:endParaRPr lang="en-US" dirty="0"/>
          </a:p>
          <a:p>
            <a:r>
              <a:rPr lang="en-US" dirty="0"/>
              <a:t>“man” == “help” in 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3702-E1F2-46C3-81DE-B0729452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8B68-AAC9-434D-99C4-827E2A16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Course Expectations</a:t>
            </a:r>
          </a:p>
          <a:p>
            <a:pPr lvl="1"/>
            <a:r>
              <a:rPr lang="en-US"/>
              <a:t>Syllabus review</a:t>
            </a:r>
            <a:endParaRPr lang="en-US" dirty="0"/>
          </a:p>
          <a:p>
            <a:r>
              <a:rPr lang="en-US" dirty="0"/>
              <a:t>Tour Pilot</a:t>
            </a:r>
          </a:p>
          <a:p>
            <a:r>
              <a:rPr lang="en-US" dirty="0"/>
              <a:t>Tour Discord</a:t>
            </a:r>
          </a:p>
          <a:p>
            <a:r>
              <a:rPr lang="en-US" dirty="0"/>
              <a:t>Tour GitHub</a:t>
            </a:r>
          </a:p>
          <a:p>
            <a:r>
              <a:rPr lang="en-US" dirty="0"/>
              <a:t>Tour Resources</a:t>
            </a:r>
          </a:p>
          <a:p>
            <a:r>
              <a:rPr lang="en-US" dirty="0"/>
              <a:t>Academic retention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Slides change </a:t>
            </a:r>
            <a:r>
              <a:rPr lang="en-US"/>
              <a:t>throughout week - download after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7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C0C3-FA47-4FF3-9EBF-396CB2A0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</a:t>
            </a:r>
            <a:r>
              <a:rPr lang="en-US" dirty="0"/>
              <a:t>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8C6A-FCDF-4F3F-AEE1-5CB8CFBEF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man – Manual pages for a command</a:t>
            </a:r>
          </a:p>
          <a:p>
            <a:r>
              <a:rPr lang="en-US" dirty="0"/>
              <a:t>$ history – Lists of all commands ever typed into terminal</a:t>
            </a:r>
          </a:p>
          <a:p>
            <a:r>
              <a:rPr lang="en-US" dirty="0"/>
              <a:t>$ vim – Text editor (works with no mouse)</a:t>
            </a:r>
          </a:p>
          <a:p>
            <a:r>
              <a:rPr lang="en-US" dirty="0"/>
              <a:t>$ ls - List files</a:t>
            </a:r>
          </a:p>
          <a:p>
            <a:r>
              <a:rPr lang="en-US" dirty="0"/>
              <a:t>$ </a:t>
            </a:r>
            <a:r>
              <a:rPr lang="en-US" dirty="0" err="1"/>
              <a:t>pwd</a:t>
            </a:r>
            <a:r>
              <a:rPr lang="en-US" dirty="0"/>
              <a:t> - Print out the current directory paths</a:t>
            </a:r>
          </a:p>
          <a:p>
            <a:r>
              <a:rPr lang="en-US" dirty="0"/>
              <a:t>$ cd - </a:t>
            </a:r>
            <a:r>
              <a:rPr lang="en-US"/>
              <a:t>Change directories</a:t>
            </a:r>
          </a:p>
          <a:p>
            <a:r>
              <a:rPr lang="en-US"/>
              <a:t>$ cat - read a file</a:t>
            </a:r>
          </a:p>
          <a:p>
            <a:endParaRPr lang="en-US"/>
          </a:p>
          <a:p>
            <a:r>
              <a:rPr lang="en-US"/>
              <a:t>Did something you don’t like? Try Ctrl +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0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3935-E2E4-4117-A9AC-E383B68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581C-2401-43EC-BB35-61CAA71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vim filename</a:t>
            </a:r>
          </a:p>
          <a:p>
            <a:pPr lvl="1"/>
            <a:r>
              <a:rPr lang="en-US"/>
              <a:t>Opens file in vim</a:t>
            </a:r>
          </a:p>
          <a:p>
            <a:r>
              <a:rPr lang="en-US"/>
              <a:t>Escape key (Esc) let’s you give vim commands</a:t>
            </a:r>
          </a:p>
          <a:p>
            <a:r>
              <a:rPr lang="en-US"/>
              <a:t>i = insert mode</a:t>
            </a:r>
          </a:p>
          <a:p>
            <a:pPr lvl="1"/>
            <a:r>
              <a:rPr lang="en-US"/>
              <a:t>You can edit text.  Arrow keys to move around in the file</a:t>
            </a:r>
          </a:p>
          <a:p>
            <a:r>
              <a:rPr lang="en-US"/>
              <a:t>(Esc) :w - saves changes</a:t>
            </a:r>
          </a:p>
          <a:p>
            <a:r>
              <a:rPr lang="en-US"/>
              <a:t>(Esc) :q - quits the vim editor</a:t>
            </a:r>
          </a:p>
          <a:p>
            <a:r>
              <a:rPr lang="en-US"/>
              <a:t>(Esc) :wq - saves changes and exits (so does :x)</a:t>
            </a:r>
          </a:p>
          <a:p>
            <a:r>
              <a:rPr lang="en-US"/>
              <a:t>(Esc) :q! - emergency exit, no changes saved</a:t>
            </a:r>
          </a:p>
          <a:p>
            <a:pPr lvl="1"/>
            <a:r>
              <a:rPr lang="en-US"/>
              <a:t>This is my go to, “Did I type something wrong in this config file?” option</a:t>
            </a:r>
          </a:p>
        </p:txBody>
      </p:sp>
    </p:spTree>
    <p:extLst>
      <p:ext uri="{BB962C8B-B14F-4D97-AF65-F5344CB8AC3E}">
        <p14:creationId xmlns:p14="http://schemas.microsoft.com/office/powerpoint/2010/main" val="143983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995-EE29-47D3-BC9E-C56AFF54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Flags &amp;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E819-4883-4293-B97C-880E3D46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ls –</a:t>
            </a:r>
            <a:r>
              <a:rPr lang="en-US" dirty="0" err="1"/>
              <a:t>lah</a:t>
            </a:r>
          </a:p>
          <a:p>
            <a:pPr lvl="1"/>
            <a:r>
              <a:rPr lang="en-US" dirty="0"/>
              <a:t>-l = list</a:t>
            </a:r>
          </a:p>
          <a:p>
            <a:pPr lvl="1"/>
            <a:r>
              <a:rPr lang="en-US" dirty="0"/>
              <a:t>-a = all</a:t>
            </a:r>
          </a:p>
          <a:p>
            <a:pPr lvl="1"/>
            <a:r>
              <a:rPr lang="en-US" dirty="0"/>
              <a:t>-h = human readable</a:t>
            </a:r>
          </a:p>
          <a:p>
            <a:r>
              <a:rPr lang="en-US" dirty="0"/>
              <a:t>How do we find the flag options for cd?</a:t>
            </a:r>
          </a:p>
        </p:txBody>
      </p:sp>
    </p:spTree>
    <p:extLst>
      <p:ext uri="{BB962C8B-B14F-4D97-AF65-F5344CB8AC3E}">
        <p14:creationId xmlns:p14="http://schemas.microsoft.com/office/powerpoint/2010/main" val="58012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0EFF-9DC9-459B-9074-19CB90BC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Windows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3743-5CF0-43D2-882E-818B0F67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help - prints out guides when paired with a command</a:t>
            </a:r>
          </a:p>
          <a:p>
            <a:r>
              <a:rPr lang="en-US" dirty="0"/>
              <a:t>&gt; cd - changes directory</a:t>
            </a:r>
          </a:p>
          <a:p>
            <a:r>
              <a:rPr lang="en-US" dirty="0"/>
              <a:t>&gt; </a:t>
            </a:r>
            <a:r>
              <a:rPr lang="en-US" dirty="0" err="1"/>
              <a:t>dir</a:t>
            </a:r>
            <a:r>
              <a:rPr lang="en-US" dirty="0"/>
              <a:t> - lists contents of a directory</a:t>
            </a:r>
          </a:p>
          <a:p>
            <a:r>
              <a:rPr lang="en-US" dirty="0"/>
              <a:t>Edit files?</a:t>
            </a:r>
          </a:p>
          <a:p>
            <a:pPr lvl="1"/>
            <a:r>
              <a:rPr lang="en-US" dirty="0"/>
              <a:t>Download vim for Windows</a:t>
            </a:r>
          </a:p>
          <a:p>
            <a:pPr lvl="1"/>
            <a:r>
              <a:rPr lang="en-US" dirty="0"/>
              <a:t>Download nano for Windows</a:t>
            </a:r>
          </a:p>
          <a:p>
            <a:pPr lvl="1"/>
            <a:r>
              <a:rPr lang="en-US" dirty="0"/>
              <a:t>&gt; notepad filename</a:t>
            </a:r>
          </a:p>
        </p:txBody>
      </p:sp>
    </p:spTree>
    <p:extLst>
      <p:ext uri="{BB962C8B-B14F-4D97-AF65-F5344CB8AC3E}">
        <p14:creationId xmlns:p14="http://schemas.microsoft.com/office/powerpoint/2010/main" val="150615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0FE-D57C-4341-BC0E-E391696B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Files /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78A8-237F-4BA4-83E4-F46073EB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commands (or run control) files in shells</a:t>
            </a:r>
          </a:p>
          <a:p>
            <a:pPr lvl="1"/>
            <a:r>
              <a:rPr lang="en-US" dirty="0"/>
              <a:t>Per user – think of these as environment configuration files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bashrc</a:t>
            </a:r>
            <a:r>
              <a:rPr lang="en-US" dirty="0"/>
              <a:t>, .</a:t>
            </a:r>
            <a:r>
              <a:rPr lang="en-US" dirty="0" err="1"/>
              <a:t>vimrc</a:t>
            </a:r>
            <a:endParaRPr lang="en-US" dirty="0"/>
          </a:p>
          <a:p>
            <a:r>
              <a:rPr lang="en-US" dirty="0"/>
              <a:t>Hidden stuff in Windows</a:t>
            </a:r>
          </a:p>
        </p:txBody>
      </p:sp>
    </p:spTree>
    <p:extLst>
      <p:ext uri="{BB962C8B-B14F-4D97-AF65-F5344CB8AC3E}">
        <p14:creationId xmlns:p14="http://schemas.microsoft.com/office/powerpoint/2010/main" val="1248637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54CB-DB51-45CB-9C98-B72642E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SSH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18E1-7BE3-4F4C-8A9A-CD9B478D9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8F82-DACF-4EC5-96AB-C710D4B2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SSH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A0B8-EDF6-4DC8-B130-4AF75C57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SSH = Secure Shell</a:t>
            </a:r>
          </a:p>
          <a:p>
            <a:r>
              <a:rPr lang="en-US"/>
              <a:t>Using SSH connections, we can get terminal access to a computer</a:t>
            </a:r>
          </a:p>
          <a:p>
            <a:pPr lvl="1"/>
            <a:r>
              <a:rPr lang="en-US"/>
              <a:t>No GUIs / graphical interfaces.  Just you and the blinking line</a:t>
            </a:r>
          </a:p>
          <a:p>
            <a:r>
              <a:rPr lang="en-US"/>
              <a:t>Most SSH connections require at minimum:</a:t>
            </a:r>
          </a:p>
          <a:p>
            <a:pPr lvl="1"/>
            <a:r>
              <a:rPr lang="en-US"/>
              <a:t>The username you want to sign in as on the other system</a:t>
            </a:r>
          </a:p>
          <a:p>
            <a:pPr lvl="1"/>
            <a:r>
              <a:rPr lang="en-US"/>
              <a:t>Some identifier for the computer - IP address or hostname</a:t>
            </a:r>
          </a:p>
          <a:p>
            <a:pPr lvl="1"/>
            <a:r>
              <a:rPr lang="en-US"/>
              <a:t>$ ssh ubuntu@123.123.123.123</a:t>
            </a:r>
          </a:p>
        </p:txBody>
      </p:sp>
    </p:spTree>
    <p:extLst>
      <p:ext uri="{BB962C8B-B14F-4D97-AF65-F5344CB8AC3E}">
        <p14:creationId xmlns:p14="http://schemas.microsoft.com/office/powerpoint/2010/main" val="207699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54CB-DB51-45CB-9C98-B72642E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SSH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18E1-7BE3-4F4C-8A9A-CD9B478D9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6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900D-23F9-4DB9-B69D-BEFDBD9A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/>
              <a:t>to SSH Keys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7602-F7B5-448E-B4FE-20A11CD5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is an authentication method that uses a public and private key pair</a:t>
            </a:r>
          </a:p>
          <a:p>
            <a:r>
              <a:rPr lang="en-US" dirty="0"/>
              <a:t>To </a:t>
            </a:r>
            <a:r>
              <a:rPr lang="en-US" dirty="0" err="1"/>
              <a:t>ssh</a:t>
            </a:r>
            <a:r>
              <a:rPr lang="en-US" dirty="0"/>
              <a:t> to a system is to create a secure connection tunnel to that system</a:t>
            </a:r>
          </a:p>
          <a:p>
            <a:r>
              <a:rPr lang="en-US" dirty="0"/>
              <a:t>Private keys</a:t>
            </a:r>
          </a:p>
          <a:p>
            <a:pPr lvl="1"/>
            <a:r>
              <a:rPr lang="en-US" dirty="0"/>
              <a:t>You will get one of these when you create your AWS key pair</a:t>
            </a:r>
          </a:p>
          <a:p>
            <a:pPr lvl="1"/>
            <a:r>
              <a:rPr lang="en-US" dirty="0"/>
              <a:t>Private keys are for you only.  Think social security of authentication</a:t>
            </a:r>
          </a:p>
          <a:p>
            <a:r>
              <a:rPr lang="en-US" dirty="0"/>
              <a:t>Public keys</a:t>
            </a:r>
          </a:p>
          <a:p>
            <a:pPr lvl="1"/>
            <a:r>
              <a:rPr lang="en-US" dirty="0"/>
              <a:t>Go on the system you are connecting to</a:t>
            </a:r>
          </a:p>
        </p:txBody>
      </p:sp>
    </p:spTree>
    <p:extLst>
      <p:ext uri="{BB962C8B-B14F-4D97-AF65-F5344CB8AC3E}">
        <p14:creationId xmlns:p14="http://schemas.microsoft.com/office/powerpoint/2010/main" val="2555381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54CB-DB51-45CB-9C98-B72642E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git &amp; 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B18E1-7BE3-4F4C-8A9A-CD9B478D9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0D8E-7863-4057-B0C0-85EA4C1B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Write an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909A-9131-4E65-B1B6-CF4B90D9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"HELP!!!!" Is not a good email title</a:t>
            </a:r>
          </a:p>
          <a:p>
            <a:r>
              <a:rPr lang="en-US" dirty="0"/>
              <a:t>Start with class title:</a:t>
            </a:r>
          </a:p>
          <a:p>
            <a:pPr lvl="1"/>
            <a:r>
              <a:rPr lang="en-US" dirty="0"/>
              <a:t>CEG 2350 OR OS Concepts</a:t>
            </a:r>
          </a:p>
          <a:p>
            <a:r>
              <a:rPr lang="en-US" dirty="0"/>
              <a:t>Add topic:</a:t>
            </a:r>
          </a:p>
          <a:p>
            <a:pPr lvl="1"/>
            <a:r>
              <a:rPr lang="en-US" dirty="0"/>
              <a:t>CEG 2350: Lab 04 Regex</a:t>
            </a:r>
          </a:p>
          <a:p>
            <a:r>
              <a:rPr lang="en-US" dirty="0"/>
              <a:t>Email body should be details, how to recreate, and your understanding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348745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0797-13D2-4D80-BD82-6615D82E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5E4D-6013-44D7-8AF3-44B1FE81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key pair</a:t>
            </a:r>
          </a:p>
          <a:p>
            <a:pPr lvl="1"/>
            <a:r>
              <a:rPr lang="en-US"/>
              <a:t>Do this for each system you want to hook to GitHub</a:t>
            </a:r>
          </a:p>
          <a:p>
            <a:r>
              <a:rPr lang="en-US"/>
              <a:t>Find the public key of that pair </a:t>
            </a:r>
          </a:p>
          <a:p>
            <a:pPr lvl="1"/>
            <a:r>
              <a:rPr lang="en-US"/>
              <a:t>look at your output from making your key</a:t>
            </a:r>
          </a:p>
          <a:p>
            <a:r>
              <a:rPr lang="en-US"/>
              <a:t>Boom.  Done.</a:t>
            </a:r>
          </a:p>
          <a:p>
            <a:endParaRPr lang="en-US"/>
          </a:p>
          <a:p>
            <a:r>
              <a:rPr lang="en-US"/>
              <a:t>“git”, the program, knows how to find the private key (if you left the defaults alone) and will check with GitHub to use the public key you gave 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B6F7-967D-4BAD-82B1-1DF60955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EC06-5561-4FB5-A873-2404EB8B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management software</a:t>
            </a:r>
          </a:p>
          <a:p>
            <a:r>
              <a:rPr lang="en-US" dirty="0"/>
              <a:t>Savior of programmers / developers</a:t>
            </a:r>
          </a:p>
          <a:p>
            <a:r>
              <a:rPr lang="en-US" dirty="0"/>
              <a:t>GitHub is a server / host of repositories</a:t>
            </a:r>
          </a:p>
          <a:p>
            <a:r>
              <a:rPr lang="en-US" dirty="0"/>
              <a:t>Git is a program / command for </a:t>
            </a:r>
            <a:r>
              <a:rPr lang="en-US"/>
              <a:t>version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09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075D-415F-4A1C-AB74-2752B928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config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B433-AFD3-4E13-82EE-E908297C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git config --global user.name "John Doe"</a:t>
            </a:r>
          </a:p>
          <a:p>
            <a:r>
              <a:rPr lang="en-US" dirty="0"/>
              <a:t>$ git config --global </a:t>
            </a:r>
            <a:r>
              <a:rPr lang="en-US" dirty="0" err="1"/>
              <a:t>user.email</a:t>
            </a:r>
            <a:r>
              <a:rPr lang="en-US"/>
              <a:t> johndoe@example.com</a:t>
            </a:r>
          </a:p>
        </p:txBody>
      </p:sp>
    </p:spTree>
    <p:extLst>
      <p:ext uri="{BB962C8B-B14F-4D97-AF65-F5344CB8AC3E}">
        <p14:creationId xmlns:p14="http://schemas.microsoft.com/office/powerpoint/2010/main" val="148545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CADA-A9C9-46C4-A191-638AB4E2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8ABF-A4C0-43DF-92BA-85165599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 clone URL </a:t>
            </a:r>
          </a:p>
          <a:p>
            <a:pPr lvl="1"/>
            <a:r>
              <a:rPr lang="en-US"/>
              <a:t>uses URL &amp; sets up connection back to GitHub</a:t>
            </a:r>
          </a:p>
          <a:p>
            <a:r>
              <a:rPr lang="en-US"/>
              <a:t>git add </a:t>
            </a:r>
            <a:r>
              <a:rPr lang="en-US" i="1"/>
              <a:t>files/folders</a:t>
            </a:r>
            <a:r>
              <a:rPr lang="en-US"/>
              <a:t> </a:t>
            </a:r>
          </a:p>
          <a:p>
            <a:pPr lvl="1"/>
            <a:r>
              <a:rPr lang="en-US"/>
              <a:t>add files to be tracked (if they are new)</a:t>
            </a:r>
          </a:p>
          <a:p>
            <a:r>
              <a:rPr lang="en-US"/>
              <a:t>git commit </a:t>
            </a:r>
          </a:p>
          <a:p>
            <a:pPr lvl="1"/>
            <a:r>
              <a:rPr lang="en-US"/>
              <a:t>Commits are like checkpoints.  You write a note of what changes happened.  Only the changes of files are captured in a commit</a:t>
            </a:r>
          </a:p>
          <a:p>
            <a:r>
              <a:rPr lang="en-US"/>
              <a:t>git push</a:t>
            </a:r>
          </a:p>
          <a:p>
            <a:pPr lvl="1"/>
            <a:r>
              <a:rPr lang="en-US"/>
              <a:t>pushes commits (think record of latest changes) to GitHub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356A-55A9-4F13-B996-BF784B47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42A3-88D3-4598-963C-45BA1D04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WSL2 (Windows users)</a:t>
            </a:r>
          </a:p>
          <a:p>
            <a:r>
              <a:rPr lang="en-US"/>
              <a:t>Terminal manager?</a:t>
            </a:r>
            <a:endParaRPr lang="en-US" dirty="0"/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Material Icon Theme, Prettier, Source Control / git (I “cheat” and tell GitHub Desktop to open in 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GitHub Desktop (useful, </a:t>
            </a:r>
            <a:r>
              <a:rPr lang="en-US"/>
              <a:t>but needed here)</a:t>
            </a:r>
          </a:p>
          <a:p>
            <a:r>
              <a:rPr lang="en-US">
                <a:hlinkClick r:id="rId2"/>
              </a:rPr>
              <a:t>https://github.com/pattonsgirl/Fall2021-CEG2350/blob/main/EnvironmentSetup.md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Invite to AWS Educate coming soon</a:t>
            </a:r>
          </a:p>
        </p:txBody>
      </p:sp>
    </p:spTree>
    <p:extLst>
      <p:ext uri="{BB962C8B-B14F-4D97-AF65-F5344CB8AC3E}">
        <p14:creationId xmlns:p14="http://schemas.microsoft.com/office/powerpoint/2010/main" val="268549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94B0-0531-443F-A74F-CB4B30B2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6F045-B432-49BD-8977-F1DD6A64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anyone present go by “Bob”?</a:t>
            </a:r>
          </a:p>
          <a:p>
            <a:endParaRPr lang="en-US"/>
          </a:p>
          <a:p>
            <a:r>
              <a:rPr lang="en-US"/>
              <a:t>I pick on “Bob” a lot</a:t>
            </a:r>
          </a:p>
        </p:txBody>
      </p:sp>
    </p:spTree>
    <p:extLst>
      <p:ext uri="{BB962C8B-B14F-4D97-AF65-F5344CB8AC3E}">
        <p14:creationId xmlns:p14="http://schemas.microsoft.com/office/powerpoint/2010/main" val="158526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E4CB-C2DA-4561-B9EC-02D68E9C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09C3-C5B9-49D8-91E7-0590A404D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BB2B-E429-4095-A98D-558DC438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8C87-7C37-4C63-A2F4-00B06593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https://people.cs.rutgers.edu/~pxk/416/notes/01-intro.html</a:t>
            </a:r>
            <a:endParaRPr lang="en-US"/>
          </a:p>
          <a:p>
            <a:pPr lvl="1"/>
            <a:r>
              <a:rPr lang="en-US"/>
              <a:t>Long but an very educational read</a:t>
            </a:r>
          </a:p>
          <a:p>
            <a:r>
              <a:rPr lang="en-US"/>
              <a:t>What to know:</a:t>
            </a:r>
          </a:p>
          <a:p>
            <a:pPr lvl="1"/>
            <a:r>
              <a:rPr lang="en-US"/>
              <a:t>We’ve come a long way</a:t>
            </a:r>
          </a:p>
          <a:p>
            <a:pPr lvl="1"/>
            <a:r>
              <a:rPr lang="en-US"/>
              <a:t>A lot of research teams worked on different elements over time</a:t>
            </a:r>
          </a:p>
          <a:p>
            <a:pPr lvl="1"/>
            <a:r>
              <a:rPr lang="en-US"/>
              <a:t>Some focused on access for academics - free only to universities</a:t>
            </a:r>
          </a:p>
          <a:p>
            <a:pPr lvl="2"/>
            <a:r>
              <a:rPr lang="en-US"/>
              <a:t>Unix born</a:t>
            </a:r>
          </a:p>
          <a:p>
            <a:pPr lvl="1"/>
            <a:r>
              <a:rPr lang="en-US"/>
              <a:t>Others went for private sector - Windows &amp; Mac</a:t>
            </a:r>
          </a:p>
          <a:p>
            <a:pPr lvl="2"/>
            <a:r>
              <a:rPr lang="en-US"/>
              <a:t>Companies came out with all sort of architecture - OSes we made to match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68A9-9BDC-4676-8FD8-A93E085F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Composition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3F87-2A9A-4FC4-868C-4D1ABA53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Hardware</a:t>
            </a:r>
          </a:p>
          <a:p>
            <a:pPr marL="629920" lvl="1" indent="-305435"/>
            <a:r>
              <a:rPr lang="en-US" dirty="0"/>
              <a:t>PC parts – CPU, RAM, motherboard, graphics, hard drives, power supply</a:t>
            </a:r>
          </a:p>
          <a:p>
            <a:pPr marL="305435" indent="-305435"/>
            <a:r>
              <a:rPr lang="en-US" dirty="0"/>
              <a:t>Software</a:t>
            </a:r>
          </a:p>
          <a:p>
            <a:pPr marL="629920" lvl="1" indent="-305435">
              <a:lnSpc>
                <a:spcPct val="120000"/>
              </a:lnSpc>
            </a:pPr>
            <a:r>
              <a:rPr lang="en-US" dirty="0"/>
              <a:t>Kernel, OS, applications</a:t>
            </a:r>
          </a:p>
          <a:p>
            <a:pPr marL="305435" indent="-305435"/>
            <a:r>
              <a:rPr lang="en-US" dirty="0"/>
              <a:t>Firmware</a:t>
            </a:r>
          </a:p>
          <a:p>
            <a:pPr marL="629920" lvl="1" indent="-305435">
              <a:lnSpc>
                <a:spcPct val="120000"/>
              </a:lnSpc>
            </a:pPr>
            <a:r>
              <a:rPr lang="en-US" dirty="0"/>
              <a:t>BIOS (Basic Input Output System)</a:t>
            </a:r>
          </a:p>
          <a:p>
            <a:pPr marL="629920" lvl="1" indent="-305435">
              <a:lnSpc>
                <a:spcPct val="120000"/>
              </a:lnSpc>
            </a:pPr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50167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1FB3-9A53-4F99-90D3-354839B2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01A6-19CB-49C6-AEEB-F1524A1F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Windows NT kernel</a:t>
            </a:r>
          </a:p>
          <a:p>
            <a:pPr lvl="1"/>
            <a:r>
              <a:rPr lang="en-US" dirty="0"/>
              <a:t>Windows NT, 2000, XP, Vista, 7, 8, 8.1 and 10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XNU (X not Unix)</a:t>
            </a:r>
          </a:p>
          <a:p>
            <a:pPr lvl="1"/>
            <a:r>
              <a:rPr lang="en-US" dirty="0"/>
              <a:t>Apple TV Software, iOS, </a:t>
            </a:r>
            <a:r>
              <a:rPr lang="en-US" dirty="0" err="1"/>
              <a:t>iPadOS</a:t>
            </a:r>
            <a:r>
              <a:rPr lang="en-US" dirty="0"/>
              <a:t>, </a:t>
            </a:r>
            <a:r>
              <a:rPr lang="en-US" dirty="0" err="1"/>
              <a:t>watchOS</a:t>
            </a:r>
            <a:r>
              <a:rPr lang="en-US" dirty="0"/>
              <a:t>, and </a:t>
            </a:r>
            <a:r>
              <a:rPr lang="en-US" dirty="0" err="1"/>
              <a:t>tvOS</a:t>
            </a:r>
            <a:r>
              <a:rPr lang="en-US" dirty="0"/>
              <a:t> OSes</a:t>
            </a:r>
          </a:p>
          <a:p>
            <a:r>
              <a:rPr lang="en-US" dirty="0"/>
              <a:t>Linux / Unix</a:t>
            </a:r>
          </a:p>
          <a:p>
            <a:pPr lvl="1"/>
            <a:r>
              <a:rPr lang="en-US" dirty="0"/>
              <a:t>Linux and Unix have separate kernels that </a:t>
            </a:r>
            <a:r>
              <a:rPr lang="en-US"/>
              <a:t>OSes sit on top of</a:t>
            </a:r>
            <a:endParaRPr lang="en-US" dirty="0"/>
          </a:p>
          <a:p>
            <a:pPr lvl="1"/>
            <a:r>
              <a:rPr lang="en-US" dirty="0"/>
              <a:t>Ubuntu, Debian, RedHat, Gentoo, Android…</a:t>
            </a:r>
          </a:p>
          <a:p>
            <a:pPr lvl="1"/>
            <a:r>
              <a:rPr lang="en-US" dirty="0"/>
              <a:t>The named OSes </a:t>
            </a:r>
            <a:r>
              <a:rPr lang="en-US"/>
              <a:t>=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9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1399</Words>
  <Application>Microsoft Office PowerPoint</Application>
  <PresentationFormat>Widescreen</PresentationFormat>
  <Paragraphs>213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</vt:lpstr>
      <vt:lpstr>Week 01</vt:lpstr>
      <vt:lpstr>Welcome!</vt:lpstr>
      <vt:lpstr>How to Write an Email</vt:lpstr>
      <vt:lpstr>Programs to have</vt:lpstr>
      <vt:lpstr>Final Question:</vt:lpstr>
      <vt:lpstr>Computer Basics</vt:lpstr>
      <vt:lpstr>History of Computers</vt:lpstr>
      <vt:lpstr>Composition of a computer</vt:lpstr>
      <vt:lpstr>The Big Three</vt:lpstr>
      <vt:lpstr>How do you work with computers?</vt:lpstr>
      <vt:lpstr>Pick up here</vt:lpstr>
      <vt:lpstr>Note on Software Requirements</vt:lpstr>
      <vt:lpstr>Homework &amp; Lab Expectations</vt:lpstr>
      <vt:lpstr>PowerPoint Presentation</vt:lpstr>
      <vt:lpstr>Introducing the Terminal</vt:lpstr>
      <vt:lpstr>Common Shells</vt:lpstr>
      <vt:lpstr>Know your place</vt:lpstr>
      <vt:lpstr>You got to read it read it</vt:lpstr>
      <vt:lpstr>Built-ins vs Programs</vt:lpstr>
      <vt:lpstr>Basic Linux Commands</vt:lpstr>
      <vt:lpstr>Vim basics</vt:lpstr>
      <vt:lpstr>Command Line Flags &amp; Parameters</vt:lpstr>
      <vt:lpstr>Common Windows Commands</vt:lpstr>
      <vt:lpstr>Hidden Files / Folders</vt:lpstr>
      <vt:lpstr>Intro to SSH</vt:lpstr>
      <vt:lpstr>SSH Basics</vt:lpstr>
      <vt:lpstr>Intro to SSH Keys</vt:lpstr>
      <vt:lpstr>Intro to SSH Keys</vt:lpstr>
      <vt:lpstr>Intro to git &amp; GitHub</vt:lpstr>
      <vt:lpstr>Setting up GitHub</vt:lpstr>
      <vt:lpstr>Intro to Git</vt:lpstr>
      <vt:lpstr>Git config commands</vt:lpstr>
      <vt:lpstr>Basic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01</dc:title>
  <dc:creator>Duncan, Kayleigh Elizabeth</dc:creator>
  <cp:lastModifiedBy>Duncan, Kayleigh Elizabeth</cp:lastModifiedBy>
  <cp:revision>2</cp:revision>
  <dcterms:created xsi:type="dcterms:W3CDTF">2021-01-10T21:23:35Z</dcterms:created>
  <dcterms:modified xsi:type="dcterms:W3CDTF">2021-12-10T21:22:09Z</dcterms:modified>
</cp:coreProperties>
</file>