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4"/>
  </p:notesMasterIdLst>
  <p:sldIdLst>
    <p:sldId id="304" r:id="rId2"/>
    <p:sldId id="398" r:id="rId3"/>
    <p:sldId id="364" r:id="rId4"/>
    <p:sldId id="313" r:id="rId5"/>
    <p:sldId id="309" r:id="rId6"/>
    <p:sldId id="397" r:id="rId7"/>
    <p:sldId id="361" r:id="rId8"/>
    <p:sldId id="288" r:id="rId9"/>
    <p:sldId id="363" r:id="rId10"/>
    <p:sldId id="362" r:id="rId11"/>
    <p:sldId id="345" r:id="rId12"/>
    <p:sldId id="289" r:id="rId13"/>
    <p:sldId id="344" r:id="rId14"/>
    <p:sldId id="294" r:id="rId15"/>
    <p:sldId id="349" r:id="rId16"/>
    <p:sldId id="343" r:id="rId17"/>
    <p:sldId id="350" r:id="rId18"/>
    <p:sldId id="400" r:id="rId19"/>
    <p:sldId id="401" r:id="rId20"/>
    <p:sldId id="399" r:id="rId21"/>
    <p:sldId id="297" r:id="rId22"/>
    <p:sldId id="299" r:id="rId23"/>
    <p:sldId id="358" r:id="rId24"/>
    <p:sldId id="301" r:id="rId25"/>
    <p:sldId id="270" r:id="rId26"/>
    <p:sldId id="325" r:id="rId27"/>
    <p:sldId id="365" r:id="rId28"/>
    <p:sldId id="300" r:id="rId29"/>
    <p:sldId id="348" r:id="rId30"/>
    <p:sldId id="272" r:id="rId31"/>
    <p:sldId id="305" r:id="rId32"/>
    <p:sldId id="352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63BFE0-30E8-4B2A-B8C6-5B1C87D2BA79}" v="22" dt="2021-08-31T15:51:04.0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92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2:46:19.82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0 0 14912 0 0,'0'0'0'0'0,"0"0"-12427"0"0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A19AF-7D62-4796-9B44-DA85345BF27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BAE33-14C9-4F3F-9459-31136DBE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18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github/authenticating-to-github/generating-a-new-ssh-key-and-adding-it-to-the-ssh-agent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ssh-essentials-working-with-ssh-servers-clients-and-keys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ux.com/training-tutorials/linux-directory-structure-home-and-root-folders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file-permissions.html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https://docs.github.com/en/github/authenticating-to-github/generating-a-new-ssh-key-and-adding-it-to-the-ssh-agent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67278-050B-433D-A500-AD784DE2B6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75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https://www.digitalocean.com/community/tutorials/ssh-essentials-working-with-ssh-servers-clients-and-keys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67278-050B-433D-A500-AD784DE2B6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88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https://www.linux.com/training-tutorials/linux-directory-structure-home-and-root-folders/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BAE33-14C9-4F3F-9459-31136DBE251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92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https://www.seeedstudio.com/blog/2020/02/24/what-is-x86-architecture-and-its-difference-between-x64/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67278-050B-433D-A500-AD784DE2B6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55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assumes you know how in Windows, but maybe not in a command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67278-050B-433D-A500-AD784DE2B67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84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cs typeface="Calibri"/>
                <a:hlinkClick r:id="rId3"/>
              </a:rPr>
              <a:t>https://www.guru99.com/file-permissions.html</a:t>
            </a:r>
            <a:endParaRPr lang="en-US" dirty="0">
              <a:ea typeface="+mn-lt"/>
              <a:cs typeface="+mn-l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BAE33-14C9-4F3F-9459-31136DBE251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14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https://chmodcommand.com/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855F7-082E-4437-99A0-F5C6277EDAC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59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87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98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64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6799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01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47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345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16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27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78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82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81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11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63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08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0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671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mitstrip.com/en/" TargetMode="External"/><Relationship Id="rId2" Type="http://schemas.openxmlformats.org/officeDocument/2006/relationships/hyperlink" Target="https://media-exp1.licdn.com/dms/image/C4D22AQGnwNnbnE2Ytg/feedshare-shrink_800/0/1630240011243?e=1633564800&amp;v=beta&amp;t=sYvEf66Uyt8tH-_HeeRd9R5kM-qSDek2B1RHB24-fAQ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umblebundle.com/books/unix-linux-books" TargetMode="External"/><Relationship Id="rId2" Type="http://schemas.openxmlformats.org/officeDocument/2006/relationships/hyperlink" Target="https://education.github.com/pac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umblebundle.com/books/machine-learning-bookshelf-no-starch-press-books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awseducate.com/student/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BFEDA-3733-4A8E-B261-7EC298EA6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E15D9-54F5-44A1-9886-CD77343E9D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Instructor’s AWS Public IP: 3.211.216.90</a:t>
            </a:r>
          </a:p>
        </p:txBody>
      </p:sp>
    </p:spTree>
    <p:extLst>
      <p:ext uri="{BB962C8B-B14F-4D97-AF65-F5344CB8AC3E}">
        <p14:creationId xmlns:p14="http://schemas.microsoft.com/office/powerpoint/2010/main" val="1276721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E9275-9A06-4CA2-B1F7-33944257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ssh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ABDA6-F4F7-475A-8398-2F055B31C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/>
              <a:t>$ ssh -i my_key_file_name ubuntu@AWS_IP</a:t>
            </a:r>
          </a:p>
          <a:p>
            <a:endParaRPr lang="en-US"/>
          </a:p>
          <a:p>
            <a:r>
              <a:rPr lang="en-US" b="1"/>
              <a:t>ssh</a:t>
            </a:r>
            <a:r>
              <a:rPr lang="en-US"/>
              <a:t> is a command that will attempt to start a secure shell using the details provided after ‘ssh’ is typed</a:t>
            </a:r>
          </a:p>
          <a:p>
            <a:r>
              <a:rPr lang="en-US" b="1"/>
              <a:t>-i </a:t>
            </a:r>
            <a:r>
              <a:rPr lang="en-US"/>
              <a:t>is a flag.  It stand for identity file.  After the -i flag, we put the path to our private key</a:t>
            </a:r>
          </a:p>
          <a:p>
            <a:r>
              <a:rPr lang="en-US" b="1"/>
              <a:t>my_key_filename </a:t>
            </a:r>
            <a:r>
              <a:rPr lang="en-US"/>
              <a:t>is your private key.  You can include a path (or folder structure) to get to your key</a:t>
            </a:r>
          </a:p>
          <a:p>
            <a:pPr lvl="1"/>
            <a:r>
              <a:rPr lang="en-US"/>
              <a:t>You might need to copy the key to a more convenient spot</a:t>
            </a:r>
          </a:p>
          <a:p>
            <a:r>
              <a:rPr lang="en-US" b="1"/>
              <a:t>ubuntu</a:t>
            </a:r>
            <a:r>
              <a:rPr lang="en-US"/>
              <a:t> is the default username we need to use to access the AWS instance.  Ubuntu is the only user that exists over there</a:t>
            </a:r>
          </a:p>
          <a:p>
            <a:r>
              <a:rPr lang="en-US" b="1"/>
              <a:t>AWS_IP</a:t>
            </a:r>
            <a:r>
              <a:rPr lang="en-US"/>
              <a:t> is the PUBLIC IP address to your AWS instance</a:t>
            </a:r>
          </a:p>
        </p:txBody>
      </p:sp>
    </p:spTree>
    <p:extLst>
      <p:ext uri="{BB962C8B-B14F-4D97-AF65-F5344CB8AC3E}">
        <p14:creationId xmlns:p14="http://schemas.microsoft.com/office/powerpoint/2010/main" val="2824483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242F3E5-7078-4FAC-866A-750DF1CE6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2483006"/>
            <a:ext cx="6599280" cy="275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922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8B6F7-967D-4BAD-82B1-1DF609555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4EC06-5561-4FB5-A873-2404EB8B1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management software</a:t>
            </a:r>
          </a:p>
          <a:p>
            <a:r>
              <a:rPr lang="en-US" dirty="0"/>
              <a:t>Savior of programmers / developers</a:t>
            </a:r>
          </a:p>
          <a:p>
            <a:r>
              <a:rPr lang="en-US" dirty="0"/>
              <a:t>GitHub is a server / host of repositories</a:t>
            </a:r>
          </a:p>
          <a:p>
            <a:r>
              <a:rPr lang="en-US" dirty="0"/>
              <a:t>Git is a program / command for </a:t>
            </a:r>
            <a:r>
              <a:rPr lang="en-US"/>
              <a:t>version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709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C5BA8-852C-4A47-86B2-D185E896E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&amp; git commands for Lab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9B67C-7EF0-4AD7-A6E6-0BE6ABAB7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repo has been created for you.  Click link in Pilot -&gt; Content -&gt; Labs to set up</a:t>
            </a:r>
          </a:p>
          <a:p>
            <a:endParaRPr lang="en-US" dirty="0"/>
          </a:p>
          <a:p>
            <a:r>
              <a:rPr lang="en-US" dirty="0"/>
              <a:t>$ git clone URL</a:t>
            </a:r>
          </a:p>
          <a:p>
            <a:pPr lvl="1"/>
            <a:r>
              <a:rPr lang="en-US" dirty="0"/>
              <a:t>Copies the repository</a:t>
            </a:r>
          </a:p>
          <a:p>
            <a:pPr lvl="1"/>
            <a:r>
              <a:rPr lang="en-US" dirty="0"/>
              <a:t>Repository is set up to use git</a:t>
            </a:r>
          </a:p>
          <a:p>
            <a:pPr lvl="1"/>
            <a:r>
              <a:rPr lang="en-US" dirty="0"/>
              <a:t>Also set up to use authentication method selected.</a:t>
            </a:r>
          </a:p>
          <a:p>
            <a:pPr lvl="2"/>
            <a:r>
              <a:rPr lang="en-US" dirty="0"/>
              <a:t>Queue talking about SSH </a:t>
            </a:r>
            <a:r>
              <a:rPr lang="en-US"/>
              <a:t>key authentication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191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EB9E-3EFA-4BA5-8DA0-77C08102C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44262-F3A7-4111-A549-06EDBE5B0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Keys come in pairs – public and private</a:t>
            </a:r>
          </a:p>
          <a:p>
            <a:r>
              <a:rPr lang="en-US" dirty="0"/>
              <a:t>Public key - lock on remote system</a:t>
            </a:r>
          </a:p>
          <a:p>
            <a:r>
              <a:rPr lang="en-US" dirty="0"/>
              <a:t>Private key - opens the lock on remote system</a:t>
            </a:r>
          </a:p>
          <a:p>
            <a:pPr lvl="1"/>
            <a:r>
              <a:rPr lang="en-US" dirty="0"/>
              <a:t>Private keys are for you on your local system</a:t>
            </a:r>
          </a:p>
          <a:p>
            <a:pPr lvl="1"/>
            <a:r>
              <a:rPr lang="en-US" dirty="0"/>
              <a:t>Protect the keys!</a:t>
            </a:r>
          </a:p>
          <a:p>
            <a:r>
              <a:rPr lang="en-US" dirty="0"/>
              <a:t>Usually stored in a hidden folder called </a:t>
            </a:r>
            <a:r>
              <a:rPr lang="en-US"/>
              <a:t>.ssh</a:t>
            </a:r>
          </a:p>
          <a:p>
            <a:endParaRPr lang="en-US"/>
          </a:p>
          <a:p>
            <a:r>
              <a:rPr lang="en-US"/>
              <a:t>Once you create your AWS instance, you’ll need to create a key pair for GitHub authentication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638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0797-13D2-4D80-BD82-6615D82EA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up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C5E4D-6013-44D7-8AF3-44B1FE812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Create a key pair</a:t>
            </a:r>
          </a:p>
          <a:p>
            <a:pPr lvl="1"/>
            <a:r>
              <a:rPr lang="en-US"/>
              <a:t>Do this for each system you want to hook to GitHub</a:t>
            </a:r>
          </a:p>
          <a:p>
            <a:r>
              <a:rPr lang="en-US"/>
              <a:t>Find the public key of that pair </a:t>
            </a:r>
          </a:p>
          <a:p>
            <a:pPr lvl="1"/>
            <a:r>
              <a:rPr lang="en-US"/>
              <a:t>look at your output from making your key</a:t>
            </a:r>
          </a:p>
          <a:p>
            <a:r>
              <a:rPr lang="en-US"/>
              <a:t>Boom.  Done.</a:t>
            </a:r>
          </a:p>
          <a:p>
            <a:endParaRPr lang="en-US"/>
          </a:p>
          <a:p>
            <a:r>
              <a:rPr lang="en-US"/>
              <a:t>“git”, the program, knows how to find the private key (if you left the defaults alone) and will check with GitHub to use the public key you gave it</a:t>
            </a:r>
          </a:p>
          <a:p>
            <a:pPr lvl="1"/>
            <a:r>
              <a:rPr lang="en-US"/>
              <a:t>This is because git is using the SSH protocol and agent - there are default search flows set by the agent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4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8075D-415F-4A1C-AB74-2752B9285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 config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DB433-AFD3-4E13-82EE-E908297C6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 git config --global user.name "John Doe"</a:t>
            </a:r>
          </a:p>
          <a:p>
            <a:r>
              <a:rPr lang="en-US" dirty="0"/>
              <a:t>$ git config --global </a:t>
            </a:r>
            <a:r>
              <a:rPr lang="en-US" dirty="0" err="1"/>
              <a:t>user.email</a:t>
            </a:r>
            <a:r>
              <a:rPr lang="en-US"/>
              <a:t> johndoe@example.com</a:t>
            </a:r>
          </a:p>
        </p:txBody>
      </p:sp>
    </p:spTree>
    <p:extLst>
      <p:ext uri="{BB962C8B-B14F-4D97-AF65-F5344CB8AC3E}">
        <p14:creationId xmlns:p14="http://schemas.microsoft.com/office/powerpoint/2010/main" val="1485457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FCADA-A9C9-46C4-A191-638AB4E2B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F8ABF-A4C0-43DF-92BA-851655991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git clone URL </a:t>
            </a:r>
          </a:p>
          <a:p>
            <a:pPr lvl="1"/>
            <a:r>
              <a:rPr lang="en-US"/>
              <a:t>uses URL &amp; sets up connection back to GitHub</a:t>
            </a:r>
          </a:p>
          <a:p>
            <a:r>
              <a:rPr lang="en-US"/>
              <a:t>git add </a:t>
            </a:r>
            <a:r>
              <a:rPr lang="en-US" i="1"/>
              <a:t>files/folders</a:t>
            </a:r>
            <a:r>
              <a:rPr lang="en-US"/>
              <a:t> </a:t>
            </a:r>
          </a:p>
          <a:p>
            <a:pPr lvl="1"/>
            <a:r>
              <a:rPr lang="en-US"/>
              <a:t>add files to be tracked (if they are new)</a:t>
            </a:r>
          </a:p>
          <a:p>
            <a:r>
              <a:rPr lang="en-US"/>
              <a:t>git commit </a:t>
            </a:r>
          </a:p>
          <a:p>
            <a:pPr lvl="1"/>
            <a:r>
              <a:rPr lang="en-US"/>
              <a:t>Commits are like checkpoints.  You write a note of what changes happened.  Only the changes of files are captured in a commit</a:t>
            </a:r>
          </a:p>
          <a:p>
            <a:r>
              <a:rPr lang="en-US"/>
              <a:t>git push</a:t>
            </a:r>
          </a:p>
          <a:p>
            <a:pPr lvl="1"/>
            <a:r>
              <a:rPr lang="en-US"/>
              <a:t>pushes commits (think record of latest changes) to GitHub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30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878DA-4F86-42E9-BC54-3EFA16E8A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 REQ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F8C75-63B1-447F-8798-80495EB6D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TAKE IT</a:t>
            </a:r>
          </a:p>
          <a:p>
            <a:r>
              <a:rPr lang="en-US"/>
              <a:t>By tonight at 11:59 PM</a:t>
            </a:r>
          </a:p>
          <a:p>
            <a:r>
              <a:rPr lang="en-US"/>
              <a:t>So we have documentation you are here!</a:t>
            </a:r>
          </a:p>
          <a:p>
            <a:endParaRPr lang="en-US"/>
          </a:p>
          <a:p>
            <a:r>
              <a:rPr lang="en-US"/>
              <a:t>Pilot page -&gt; Assessment -&gt; Quizzes &amp; Exams -&gt; </a:t>
            </a:r>
          </a:p>
          <a:p>
            <a:r>
              <a:rPr lang="en-US"/>
              <a:t>CEG2350 OS Concepts &amp; Usage - Assessment of Course Preparedness - Updated Su 2016</a:t>
            </a:r>
          </a:p>
          <a:p>
            <a:endParaRPr lang="en-US"/>
          </a:p>
          <a:p>
            <a:r>
              <a:rPr lang="en-US"/>
              <a:t>Not for a grade.  Don’t be scared.</a:t>
            </a:r>
          </a:p>
        </p:txBody>
      </p:sp>
    </p:spTree>
    <p:extLst>
      <p:ext uri="{BB962C8B-B14F-4D97-AF65-F5344CB8AC3E}">
        <p14:creationId xmlns:p14="http://schemas.microsoft.com/office/powerpoint/2010/main" val="1019955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8A19C-DFB5-4828-8BA3-E6D06447A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 LAB MONDAY 9/6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21100-4452-442B-AF48-3CE07A0D3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Tis a holiday.</a:t>
            </a:r>
          </a:p>
          <a:p>
            <a:r>
              <a:rPr lang="en-US"/>
              <a:t>Sleep in.  </a:t>
            </a:r>
          </a:p>
          <a:p>
            <a:r>
              <a:rPr lang="en-US"/>
              <a:t>Eat something grilled.  </a:t>
            </a:r>
          </a:p>
          <a:p>
            <a:pPr lvl="1"/>
            <a:r>
              <a:rPr lang="en-US"/>
              <a:t>If you want.  </a:t>
            </a:r>
          </a:p>
          <a:p>
            <a:pPr lvl="1"/>
            <a:r>
              <a:rPr lang="en-US"/>
              <a:t>I’m just words on a slide.</a:t>
            </a:r>
          </a:p>
        </p:txBody>
      </p:sp>
    </p:spTree>
    <p:extLst>
      <p:ext uri="{BB962C8B-B14F-4D97-AF65-F5344CB8AC3E}">
        <p14:creationId xmlns:p14="http://schemas.microsoft.com/office/powerpoint/2010/main" val="2735967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7C28C-ECE6-42CB-B0BC-0D4BE0E2A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On-campus peeps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F4CBA-D80E-401D-8E0C-2805A82E7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department owned rooms</a:t>
            </a:r>
          </a:p>
          <a:p>
            <a:pPr lvl="1"/>
            <a:r>
              <a:rPr lang="en-US"/>
              <a:t>Russ: 152C, 339, 346, 355</a:t>
            </a:r>
          </a:p>
          <a:p>
            <a:pPr lvl="1"/>
            <a:r>
              <a:rPr lang="en-US"/>
              <a:t>OH: 320</a:t>
            </a:r>
          </a:p>
          <a:p>
            <a:r>
              <a:rPr lang="en-US"/>
              <a:t>Firefox has private browsing mode enabled</a:t>
            </a:r>
          </a:p>
          <a:p>
            <a:r>
              <a:rPr lang="en-US"/>
              <a:t>This causes Webex to not authenticate</a:t>
            </a:r>
          </a:p>
          <a:p>
            <a:r>
              <a:rPr lang="en-US"/>
              <a:t>Use Chrome</a:t>
            </a:r>
          </a:p>
        </p:txBody>
      </p:sp>
    </p:spTree>
    <p:extLst>
      <p:ext uri="{BB962C8B-B14F-4D97-AF65-F5344CB8AC3E}">
        <p14:creationId xmlns:p14="http://schemas.microsoft.com/office/powerpoint/2010/main" val="677590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6E5F4-8B96-4C2F-ABA1-FDAB1C289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Pick Up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6E3DA-5777-45CC-B10F-F40D11145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>
                <a:hlinkClick r:id="rId2"/>
              </a:rPr>
              <a:t>https://media-exp1.licdn.com/dms/image/C4D22AQGnwNnbnE2Ytg/feedshare-shrink_800/0/1630240011243?e=1633564800&amp;v=beta&amp;t=sYvEf66Uyt8tH-_HeeRd9R5kM-qSDek2B1RHB24-fAQ</a:t>
            </a:r>
            <a:r>
              <a:rPr lang="en-US"/>
              <a:t> </a:t>
            </a:r>
          </a:p>
          <a:p>
            <a:endParaRPr lang="en-US"/>
          </a:p>
          <a:p>
            <a:r>
              <a:rPr lang="en-US"/>
              <a:t>Shout out to types of immersive learning:</a:t>
            </a:r>
          </a:p>
          <a:p>
            <a:pPr lvl="1"/>
            <a:r>
              <a:rPr lang="en-US"/>
              <a:t>Comics: </a:t>
            </a:r>
            <a:r>
              <a:rPr lang="en-US">
                <a:hlinkClick r:id="rId3"/>
              </a:rPr>
              <a:t>https://www.commitstrip.com/en/</a:t>
            </a:r>
            <a:endParaRPr lang="en-US"/>
          </a:p>
          <a:p>
            <a:pPr lvl="1"/>
            <a:r>
              <a:rPr lang="en-US"/>
              <a:t>Subscribe to subreddits</a:t>
            </a:r>
          </a:p>
          <a:p>
            <a:pPr lvl="1"/>
            <a:r>
              <a:rPr lang="en-US"/>
              <a:t>Get in tune with some blog posts (from trusted sources)</a:t>
            </a:r>
          </a:p>
          <a:p>
            <a:pPr lvl="2"/>
            <a:r>
              <a:rPr lang="en-US"/>
              <a:t>Towardsdatascience (email required)</a:t>
            </a:r>
          </a:p>
          <a:p>
            <a:pPr lvl="2"/>
            <a:r>
              <a:rPr lang="en-US"/>
              <a:t>Digitalocean</a:t>
            </a:r>
          </a:p>
          <a:p>
            <a:pPr lvl="1"/>
            <a:r>
              <a:rPr lang="en-US"/>
              <a:t>Check out related links I post with content</a:t>
            </a:r>
          </a:p>
        </p:txBody>
      </p:sp>
    </p:spTree>
    <p:extLst>
      <p:ext uri="{BB962C8B-B14F-4D97-AF65-F5344CB8AC3E}">
        <p14:creationId xmlns:p14="http://schemas.microsoft.com/office/powerpoint/2010/main" val="1469650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7611C-51A9-4404-B794-618F3A7A3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structure, Directories, and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FC81D-F317-40DD-87F1-1438EAE7E5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26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8D122-D6C3-4BD1-95A6-911C71F0D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OS &amp; 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37A34-3A7D-40E2-982D-389CAF1EA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a tree</a:t>
            </a:r>
          </a:p>
          <a:p>
            <a:pPr lvl="1"/>
            <a:r>
              <a:rPr lang="en-US" dirty="0"/>
              <a:t>Windows – tree base = C:\</a:t>
            </a:r>
          </a:p>
          <a:p>
            <a:pPr lvl="1"/>
            <a:r>
              <a:rPr lang="en-US" dirty="0"/>
              <a:t>Linux / Mac – tree base = /</a:t>
            </a:r>
          </a:p>
          <a:p>
            <a:r>
              <a:rPr lang="en-US" dirty="0"/>
              <a:t>Branching from the root is the organization of the operating system</a:t>
            </a:r>
          </a:p>
          <a:p>
            <a:pPr lvl="1"/>
            <a:r>
              <a:rPr lang="en-US" dirty="0"/>
              <a:t>C:\Windows is most of OS, other directories contain applications, user settings, etc.</a:t>
            </a:r>
          </a:p>
          <a:p>
            <a:pPr lvl="1"/>
            <a:r>
              <a:rPr lang="en-US" dirty="0"/>
              <a:t>Linux branches its OS – processes have logs, which are in /var/log, whereas applications are installed to /lib, for example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07C82F4-B6D7-4C3D-8F0E-BB928BAB229F}"/>
                  </a:ext>
                </a:extLst>
              </p14:cNvPr>
              <p14:cNvContentPartPr/>
              <p14:nvPr/>
            </p14:nvContentPartPr>
            <p14:xfrm>
              <a:off x="10985686" y="2498924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07C82F4-B6D7-4C3D-8F0E-BB928BAB22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76686" y="248992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4109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54C1E-3507-450B-B814-ED540325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All my x’s for OSes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5254A-1A8E-4C26-98F8-1AD10782F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x## represents the capabilities of the CPU</a:t>
            </a:r>
          </a:p>
          <a:p>
            <a:pPr lvl="1"/>
            <a:r>
              <a:rPr lang="en-US"/>
              <a:t>How many instructions can it handle</a:t>
            </a:r>
          </a:p>
          <a:p>
            <a:r>
              <a:rPr lang="en-US"/>
              <a:t>x32 = x86 - capable of handling 32 bit instructions</a:t>
            </a:r>
          </a:p>
          <a:p>
            <a:pPr lvl="1"/>
            <a:r>
              <a:rPr lang="en-US"/>
              <a:t>x86 were the end numbers of the chipset that supported 32 bit instructions</a:t>
            </a:r>
          </a:p>
          <a:p>
            <a:r>
              <a:rPr lang="en-US"/>
              <a:t>x64 - capable of handling 64 bit instructions</a:t>
            </a:r>
          </a:p>
          <a:p>
            <a:endParaRPr lang="en-US"/>
          </a:p>
          <a:p>
            <a:r>
              <a:rPr lang="en-US"/>
              <a:t>We’ll circle back to this when we hit up kernels &amp; OSes more in depth</a:t>
            </a:r>
          </a:p>
          <a:p>
            <a:r>
              <a:rPr lang="en-US"/>
              <a:t>These architectures are NOT dead</a:t>
            </a:r>
          </a:p>
        </p:txBody>
      </p:sp>
    </p:spTree>
    <p:extLst>
      <p:ext uri="{BB962C8B-B14F-4D97-AF65-F5344CB8AC3E}">
        <p14:creationId xmlns:p14="http://schemas.microsoft.com/office/powerpoint/2010/main" val="1817271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85471-FA5E-4C54-87C7-34E48A897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Names &amp;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B6743-8638-46E0-B212-DA19B1AF2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programs (especially Windows) rely on extension to assign default programs that open the file type</a:t>
            </a:r>
          </a:p>
          <a:p>
            <a:pPr lvl="1"/>
            <a:r>
              <a:rPr lang="en-US" dirty="0"/>
              <a:t>Enable file type viewing in Windows</a:t>
            </a:r>
          </a:p>
          <a:p>
            <a:r>
              <a:rPr lang="en-US" dirty="0"/>
              <a:t>In Linux, extensions are important for consistency &amp; universal understanding</a:t>
            </a:r>
          </a:p>
          <a:p>
            <a:endParaRPr lang="en-US" dirty="0"/>
          </a:p>
          <a:p>
            <a:r>
              <a:rPr lang="en-US" dirty="0"/>
              <a:t>Naming conventions</a:t>
            </a:r>
          </a:p>
          <a:p>
            <a:pPr lvl="1"/>
            <a:r>
              <a:rPr lang="en-US" dirty="0"/>
              <a:t>Avoid spaces, strange special characters, etc.</a:t>
            </a:r>
          </a:p>
          <a:p>
            <a:pPr lvl="1"/>
            <a:r>
              <a:rPr lang="en-US" dirty="0"/>
              <a:t>My School Folder vs “My School Folder”</a:t>
            </a:r>
          </a:p>
        </p:txBody>
      </p:sp>
    </p:spTree>
    <p:extLst>
      <p:ext uri="{BB962C8B-B14F-4D97-AF65-F5344CB8AC3E}">
        <p14:creationId xmlns:p14="http://schemas.microsoft.com/office/powerpoint/2010/main" val="685499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C72B0-0F34-4D21-9989-64CD1E9AB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Directories / Folders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36135-54ED-4B67-ACC6-08EC5705E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Keeps the association of name(s) and location of content(s)</a:t>
            </a:r>
          </a:p>
          <a:p>
            <a:pPr lvl="1"/>
            <a:r>
              <a:rPr lang="en-US" dirty="0">
                <a:cs typeface="Calibri"/>
              </a:rPr>
              <a:t>Names of files and corresponding I-nodes</a:t>
            </a:r>
          </a:p>
          <a:p>
            <a:r>
              <a:rPr lang="en-US" dirty="0">
                <a:cs typeface="Calibri"/>
              </a:rPr>
              <a:t>Every directory has a parent directory it belongs to</a:t>
            </a:r>
          </a:p>
          <a:p>
            <a:pPr lvl="1"/>
            <a:r>
              <a:rPr lang="en-US" dirty="0">
                <a:cs typeface="Calibri"/>
              </a:rPr>
              <a:t>The top level directory is parent of itself</a:t>
            </a:r>
          </a:p>
          <a:p>
            <a:r>
              <a:rPr lang="en-US" dirty="0">
                <a:cs typeface="Calibri"/>
              </a:rPr>
              <a:t>In a directory, if you run "ls –</a:t>
            </a:r>
            <a:r>
              <a:rPr lang="en-US" dirty="0" err="1">
                <a:cs typeface="Calibri"/>
              </a:rPr>
              <a:t>lah</a:t>
            </a:r>
            <a:r>
              <a:rPr lang="en-US" dirty="0">
                <a:cs typeface="Calibri"/>
              </a:rPr>
              <a:t>", you'll see two listings with dots</a:t>
            </a:r>
          </a:p>
          <a:p>
            <a:pPr lvl="1"/>
            <a:r>
              <a:rPr lang="en-US" dirty="0">
                <a:cs typeface="Calibri"/>
              </a:rPr>
              <a:t>"." is a reference to itself</a:t>
            </a:r>
          </a:p>
          <a:p>
            <a:pPr lvl="1"/>
            <a:r>
              <a:rPr lang="en-US" dirty="0">
                <a:cs typeface="Calibri"/>
              </a:rPr>
              <a:t>".." is a reference to it's parent</a:t>
            </a:r>
          </a:p>
        </p:txBody>
      </p:sp>
    </p:spTree>
    <p:extLst>
      <p:ext uri="{BB962C8B-B14F-4D97-AF65-F5344CB8AC3E}">
        <p14:creationId xmlns:p14="http://schemas.microsoft.com/office/powerpoint/2010/main" val="384128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4F41D-9E40-48DF-B332-08F9963A9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vs Relative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5F36F-D703-4CE6-A98C-E77253BD0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Relative is relative to where you are</a:t>
            </a:r>
          </a:p>
          <a:p>
            <a:pPr lvl="1"/>
            <a:r>
              <a:rPr lang="en-US" dirty="0"/>
              <a:t>Can still be a path, though</a:t>
            </a:r>
          </a:p>
          <a:p>
            <a:pPr lvl="1"/>
            <a:r>
              <a:rPr lang="en-US" dirty="0"/>
              <a:t>class-examples/my_file.txt</a:t>
            </a:r>
          </a:p>
          <a:p>
            <a:pPr lvl="1"/>
            <a:r>
              <a:rPr lang="en-US" dirty="0" err="1"/>
              <a:t>file_open</a:t>
            </a:r>
            <a:r>
              <a:rPr lang="en-US" dirty="0"/>
              <a:t>(</a:t>
            </a:r>
            <a:r>
              <a:rPr lang="en-US" dirty="0" err="1"/>
              <a:t>my_file</a:t>
            </a:r>
            <a:r>
              <a:rPr lang="en-US" dirty="0"/>
              <a:t>);</a:t>
            </a:r>
          </a:p>
          <a:p>
            <a:r>
              <a:rPr lang="en-US" dirty="0"/>
              <a:t>Absolute is the full directory path, no shortcuts</a:t>
            </a:r>
          </a:p>
          <a:p>
            <a:pPr lvl="1"/>
            <a:r>
              <a:rPr lang="en-US" dirty="0"/>
              <a:t>/home/ubuntu/class-examples/my_file.txt</a:t>
            </a:r>
          </a:p>
          <a:p>
            <a:pPr lvl="1"/>
            <a:r>
              <a:rPr lang="en-US" dirty="0" err="1"/>
              <a:t>file_open</a:t>
            </a:r>
            <a:r>
              <a:rPr lang="en-US" dirty="0"/>
              <a:t>(C:\Users\kduncan\Documents\data\my_file.txt)</a:t>
            </a:r>
          </a:p>
        </p:txBody>
      </p:sp>
    </p:spTree>
    <p:extLst>
      <p:ext uri="{BB962C8B-B14F-4D97-AF65-F5344CB8AC3E}">
        <p14:creationId xmlns:p14="http://schemas.microsoft.com/office/powerpoint/2010/main" val="3697592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2CEF8B-396E-4311-AB47-B5235D5DF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Linux Directories &amp; Permissions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CEF426-6FB6-49C3-AF0A-11D8DDC243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098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B943D-09FD-4168-87AE-63669A69A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Directories &amp;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20EA0-FF3D-4A7D-8C72-4CAA88BAF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Commands for folders:</a:t>
            </a:r>
          </a:p>
          <a:p>
            <a:pPr lvl="1"/>
            <a:r>
              <a:rPr lang="en-US" dirty="0" err="1"/>
              <a:t>mkdir</a:t>
            </a:r>
            <a:r>
              <a:rPr lang="en-US" dirty="0"/>
              <a:t>, </a:t>
            </a:r>
            <a:r>
              <a:rPr lang="en-US" dirty="0" err="1"/>
              <a:t>rmdir</a:t>
            </a:r>
            <a:r>
              <a:rPr lang="en-US" dirty="0"/>
              <a:t>, ls</a:t>
            </a:r>
          </a:p>
          <a:p>
            <a:r>
              <a:rPr lang="en-US" dirty="0"/>
              <a:t>Commands for files:</a:t>
            </a:r>
          </a:p>
          <a:p>
            <a:pPr lvl="1"/>
            <a:r>
              <a:rPr lang="en-US" dirty="0"/>
              <a:t>cat, vim / nano, touch, rm, head </a:t>
            </a:r>
            <a:r>
              <a:rPr lang="en-US"/>
              <a:t>/ tail, </a:t>
            </a:r>
            <a:r>
              <a:rPr lang="en-US" dirty="0"/>
              <a:t>less / more</a:t>
            </a:r>
          </a:p>
          <a:p>
            <a:pPr lvl="1"/>
            <a:endParaRPr lang="en-US" dirty="0"/>
          </a:p>
          <a:p>
            <a:r>
              <a:rPr lang="en-US" dirty="0"/>
              <a:t>Commands to move / change structure</a:t>
            </a:r>
          </a:p>
          <a:p>
            <a:pPr lvl="1"/>
            <a:r>
              <a:rPr lang="en-US" dirty="0"/>
              <a:t>mv, cp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1539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1F41-8C49-4902-958D-B70ADDF6E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 Vs 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F5C5B-6A64-41BE-8835-9FCF73480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 - a wildcard pattern matcher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/*-release will match anything that ends in “-release” in /</a:t>
            </a:r>
            <a:r>
              <a:rPr lang="en-US" dirty="0" err="1"/>
              <a:t>etc</a:t>
            </a:r>
            <a:r>
              <a:rPr lang="en-US" dirty="0"/>
              <a:t>/</a:t>
            </a:r>
          </a:p>
          <a:p>
            <a:r>
              <a:rPr lang="en-US" dirty="0"/>
              <a:t>. – think “this directory right here”</a:t>
            </a:r>
          </a:p>
          <a:p>
            <a:pPr lvl="1"/>
            <a:r>
              <a:rPr lang="en-US" dirty="0"/>
              <a:t>“git add .”– add anything in this directory</a:t>
            </a:r>
          </a:p>
          <a:p>
            <a:r>
              <a:rPr lang="en-US" dirty="0"/>
              <a:t>.. – think “the directory before”</a:t>
            </a:r>
          </a:p>
        </p:txBody>
      </p:sp>
    </p:spTree>
    <p:extLst>
      <p:ext uri="{BB962C8B-B14F-4D97-AF65-F5344CB8AC3E}">
        <p14:creationId xmlns:p14="http://schemas.microsoft.com/office/powerpoint/2010/main" val="740222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D7970-D4D0-4E5B-808D-D10B72ED9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Extras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66469-4610-4F20-8559-81D878384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https://education.github.com/pack</a:t>
            </a:r>
            <a:endParaRPr lang="en-US"/>
          </a:p>
          <a:p>
            <a:pPr lvl="1"/>
            <a:r>
              <a:rPr lang="en-US"/>
              <a:t>Free student access to a certain set of resources for a set of time or usage requirements</a:t>
            </a:r>
          </a:p>
          <a:p>
            <a:r>
              <a:rPr lang="en-US">
                <a:hlinkClick r:id="rId3"/>
              </a:rPr>
              <a:t>https://www.humblebundle.com/books/unix-linux-books</a:t>
            </a:r>
            <a:endParaRPr lang="en-US"/>
          </a:p>
          <a:p>
            <a:r>
              <a:rPr lang="en-US">
                <a:hlinkClick r:id="rId4"/>
              </a:rPr>
              <a:t>https://www.humblebundle.com/books/machine-learning-bookshelf-no-starch-press-books</a:t>
            </a:r>
            <a:r>
              <a:rPr lang="en-US"/>
              <a:t> </a:t>
            </a:r>
          </a:p>
          <a:p>
            <a:pPr lvl="1"/>
            <a:r>
              <a:rPr lang="en-US"/>
              <a:t>Humble Bundle is a really sweet site (mostly known by gamers) but they also do book bundles!</a:t>
            </a:r>
          </a:p>
          <a:p>
            <a:pPr lvl="1"/>
            <a:r>
              <a:rPr lang="en-US"/>
              <a:t>I’ll be tossing out these links now and then - it can be cool to get a good price on a book(s) to deep dive into new topics!</a:t>
            </a:r>
          </a:p>
        </p:txBody>
      </p:sp>
    </p:spTree>
    <p:extLst>
      <p:ext uri="{BB962C8B-B14F-4D97-AF65-F5344CB8AC3E}">
        <p14:creationId xmlns:p14="http://schemas.microsoft.com/office/powerpoint/2010/main" val="23765662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C8D87-3433-4A45-BE6B-E0CF4F7F9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File Permissions: Linux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92EF5-918B-4DA4-B118-1645B87F8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Run "ls –</a:t>
            </a:r>
            <a:r>
              <a:rPr lang="en-US" dirty="0" err="1">
                <a:cs typeface="Calibri"/>
              </a:rPr>
              <a:t>lah</a:t>
            </a:r>
            <a:r>
              <a:rPr lang="en-US" dirty="0">
                <a:cs typeface="Calibri"/>
              </a:rPr>
              <a:t>" in a directory with a file in it</a:t>
            </a:r>
          </a:p>
          <a:p>
            <a:r>
              <a:rPr lang="en-US" dirty="0">
                <a:ea typeface="+mn-lt"/>
                <a:cs typeface="+mn-lt"/>
              </a:rPr>
              <a:t>There are four "chunks" </a:t>
            </a:r>
          </a:p>
          <a:p>
            <a:pPr lvl="1"/>
            <a:r>
              <a:rPr lang="en-US" dirty="0">
                <a:cs typeface="Calibri"/>
              </a:rPr>
              <a:t>Starts with "d" - is a directory</a:t>
            </a:r>
          </a:p>
          <a:p>
            <a:pPr lvl="1"/>
            <a:r>
              <a:rPr lang="en-US" dirty="0">
                <a:cs typeface="Calibri"/>
              </a:rPr>
              <a:t>Starts with "-" - is a file</a:t>
            </a:r>
          </a:p>
          <a:p>
            <a:pPr lvl="1"/>
            <a:r>
              <a:rPr lang="en-US" dirty="0">
                <a:cs typeface="Calibri"/>
              </a:rPr>
              <a:t>Starts with something else?  Google it.</a:t>
            </a:r>
          </a:p>
          <a:p>
            <a:r>
              <a:rPr lang="en-US" dirty="0">
                <a:cs typeface="Calibri"/>
              </a:rPr>
              <a:t>Next three spots define "user" permission</a:t>
            </a:r>
          </a:p>
          <a:p>
            <a:pPr lvl="1"/>
            <a:r>
              <a:rPr lang="en-US" dirty="0">
                <a:cs typeface="Calibri"/>
              </a:rPr>
              <a:t>Each spot defines if read [r], write [w], and execute [x] are set</a:t>
            </a:r>
          </a:p>
          <a:p>
            <a:r>
              <a:rPr lang="en-US" dirty="0">
                <a:cs typeface="Calibri"/>
              </a:rPr>
              <a:t>Next three define "group" permissions</a:t>
            </a:r>
          </a:p>
          <a:p>
            <a:r>
              <a:rPr lang="en-US" dirty="0">
                <a:cs typeface="Calibri"/>
              </a:rPr>
              <a:t>Final three define "other" permissions</a:t>
            </a:r>
          </a:p>
          <a:p>
            <a:r>
              <a:rPr lang="en-US" dirty="0">
                <a:cs typeface="Calibri"/>
              </a:rPr>
              <a:t>Next, it tells you who owns the file, and to which group it belongs</a:t>
            </a:r>
          </a:p>
        </p:txBody>
      </p:sp>
    </p:spTree>
    <p:extLst>
      <p:ext uri="{BB962C8B-B14F-4D97-AF65-F5344CB8AC3E}">
        <p14:creationId xmlns:p14="http://schemas.microsoft.com/office/powerpoint/2010/main" val="32221411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15B6F-12D6-43C7-9FD4-B8501F121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File Permissions: Linux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FA171-3FEF-4DBB-87B2-FFE4F53AB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</a:t>
            </a:r>
            <a:r>
              <a:rPr lang="en-US">
                <a:ea typeface="+mn-lt"/>
                <a:cs typeface="+mn-lt"/>
              </a:rPr>
              <a:t>hmod </a:t>
            </a:r>
            <a:r>
              <a:rPr lang="en-US" dirty="0">
                <a:ea typeface="+mn-lt"/>
                <a:cs typeface="+mn-lt"/>
              </a:rPr>
              <a:t>followed by a filename</a:t>
            </a:r>
            <a:endParaRPr lang="en-US" dirty="0" err="1"/>
          </a:p>
          <a:p>
            <a:pPr lvl="1"/>
            <a:r>
              <a:rPr lang="en-US" dirty="0">
                <a:ea typeface="+mn-lt"/>
                <a:cs typeface="+mn-lt"/>
              </a:rPr>
              <a:t>Can use numbers to set permissions</a:t>
            </a:r>
          </a:p>
          <a:p>
            <a:pPr lvl="1"/>
            <a:r>
              <a:rPr lang="en-US" dirty="0">
                <a:ea typeface="+mn-lt"/>
                <a:cs typeface="+mn-lt"/>
              </a:rPr>
              <a:t>Can use a more verbose command – </a:t>
            </a:r>
          </a:p>
          <a:p>
            <a:pPr lvl="2"/>
            <a:r>
              <a:rPr lang="en-US" dirty="0">
                <a:ea typeface="+mn-lt"/>
                <a:cs typeface="+mn-lt"/>
              </a:rPr>
              <a:t>u (user), g (group), o (other)</a:t>
            </a:r>
          </a:p>
          <a:p>
            <a:pPr lvl="2"/>
            <a:r>
              <a:rPr lang="en-US" dirty="0">
                <a:ea typeface="+mn-lt"/>
                <a:cs typeface="+mn-lt"/>
              </a:rPr>
              <a:t>followed by (+) to add a privilege or (-) to remove a privilege</a:t>
            </a:r>
          </a:p>
          <a:p>
            <a:pPr lvl="2"/>
            <a:r>
              <a:rPr lang="en-US" dirty="0">
                <a:ea typeface="+mn-lt"/>
                <a:cs typeface="+mn-lt"/>
              </a:rPr>
              <a:t>followed by [r] for read, [w] for write, or [x] for execute</a:t>
            </a:r>
          </a:p>
          <a:p>
            <a:pPr lvl="2"/>
            <a:r>
              <a:rPr lang="en-US" dirty="0">
                <a:ea typeface="+mn-lt"/>
                <a:cs typeface="+mn-lt"/>
              </a:rPr>
              <a:t>So </a:t>
            </a:r>
            <a:r>
              <a:rPr lang="en-US" dirty="0" err="1">
                <a:ea typeface="+mn-lt"/>
                <a:cs typeface="+mn-lt"/>
              </a:rPr>
              <a:t>chmod</a:t>
            </a:r>
            <a:r>
              <a:rPr lang="en-US" dirty="0">
                <a:ea typeface="+mn-lt"/>
                <a:cs typeface="+mn-lt"/>
              </a:rPr>
              <a:t> go-</a:t>
            </a:r>
            <a:r>
              <a:rPr lang="en-US" dirty="0" err="1">
                <a:ea typeface="+mn-lt"/>
                <a:cs typeface="+mn-lt"/>
              </a:rPr>
              <a:t>rw</a:t>
            </a:r>
            <a:r>
              <a:rPr lang="en-US" dirty="0">
                <a:ea typeface="+mn-lt"/>
                <a:cs typeface="+mn-lt"/>
              </a:rPr>
              <a:t> would remove read and write privileges for group and other</a:t>
            </a:r>
          </a:p>
        </p:txBody>
      </p:sp>
    </p:spTree>
    <p:extLst>
      <p:ext uri="{BB962C8B-B14F-4D97-AF65-F5344CB8AC3E}">
        <p14:creationId xmlns:p14="http://schemas.microsoft.com/office/powerpoint/2010/main" val="15947405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D3058-DC66-4207-BD5E-64C1CECDF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chmod</a:t>
            </a:r>
            <a:r>
              <a:rPr lang="en-US" dirty="0"/>
              <a:t> 600 </a:t>
            </a:r>
            <a:r>
              <a:rPr lang="en-US" dirty="0" err="1"/>
              <a:t>key_name.pem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383DB-D759-4443-9B6F-A9AFCBF22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Think of the </a:t>
            </a:r>
            <a:r>
              <a:rPr lang="en-US" dirty="0" err="1"/>
              <a:t>numerics</a:t>
            </a:r>
            <a:r>
              <a:rPr lang="en-US" dirty="0"/>
              <a:t> as 6 0 0</a:t>
            </a:r>
          </a:p>
          <a:p>
            <a:pPr lvl="1"/>
            <a:r>
              <a:rPr lang="en-US" dirty="0"/>
              <a:t>6 = user permissions to read &amp; write</a:t>
            </a:r>
          </a:p>
          <a:p>
            <a:pPr lvl="1"/>
            <a:r>
              <a:rPr lang="en-US" dirty="0"/>
              <a:t>0 = group permissions to get nothing (no </a:t>
            </a:r>
            <a:r>
              <a:rPr lang="en-US" dirty="0" err="1"/>
              <a:t>rwx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0 = other permissions to get nothing (no </a:t>
            </a:r>
            <a:r>
              <a:rPr lang="en-US" dirty="0" err="1"/>
              <a:t>rwx</a:t>
            </a:r>
            <a:r>
              <a:rPr lang="en-US" dirty="0"/>
              <a:t>)</a:t>
            </a:r>
          </a:p>
          <a:p>
            <a:r>
              <a:rPr lang="en-US" dirty="0"/>
              <a:t>0 = no one in this tier gets anything (no </a:t>
            </a:r>
            <a:r>
              <a:rPr lang="en-US" dirty="0" err="1"/>
              <a:t>rwx</a:t>
            </a:r>
            <a:r>
              <a:rPr lang="en-US" dirty="0"/>
              <a:t>)</a:t>
            </a:r>
          </a:p>
          <a:p>
            <a:r>
              <a:rPr lang="en-US" dirty="0"/>
              <a:t>1 = execute </a:t>
            </a:r>
          </a:p>
          <a:p>
            <a:r>
              <a:rPr lang="en-US" dirty="0"/>
              <a:t>2 = write</a:t>
            </a:r>
          </a:p>
          <a:p>
            <a:r>
              <a:rPr lang="en-US" dirty="0"/>
              <a:t>3 = write + execute</a:t>
            </a:r>
          </a:p>
          <a:p>
            <a:r>
              <a:rPr lang="en-US" dirty="0"/>
              <a:t>4 = read</a:t>
            </a:r>
          </a:p>
          <a:p>
            <a:r>
              <a:rPr lang="en-US" dirty="0"/>
              <a:t>5 = read + execute</a:t>
            </a:r>
          </a:p>
          <a:p>
            <a:r>
              <a:rPr lang="en-US" dirty="0"/>
              <a:t>6 = read + write</a:t>
            </a:r>
          </a:p>
          <a:p>
            <a:r>
              <a:rPr lang="en-US" dirty="0"/>
              <a:t>7 = read + write + execute</a:t>
            </a:r>
          </a:p>
        </p:txBody>
      </p:sp>
    </p:spTree>
    <p:extLst>
      <p:ext uri="{BB962C8B-B14F-4D97-AF65-F5344CB8AC3E}">
        <p14:creationId xmlns:p14="http://schemas.microsoft.com/office/powerpoint/2010/main" val="2299605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7188-4348-4073-91E0-3DE114027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F5382-7524-472C-B8DA-2691526E8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Pre-Req Quiz due Thursday, 9/2</a:t>
            </a:r>
          </a:p>
          <a:p>
            <a:pPr lvl="1"/>
            <a:r>
              <a:rPr lang="en-US"/>
              <a:t>CEG2350 OS Concepts &amp; Usage - Assessment of Course Preparedness - Updated Su 2016</a:t>
            </a:r>
          </a:p>
          <a:p>
            <a:pPr lvl="1"/>
            <a:r>
              <a:rPr lang="en-US"/>
              <a:t>Not for a grade, just a department required status check</a:t>
            </a:r>
          </a:p>
          <a:p>
            <a:pPr lvl="1"/>
            <a:r>
              <a:rPr lang="en-US"/>
              <a:t>We are using it to meet attendance requirements</a:t>
            </a:r>
          </a:p>
          <a:p>
            <a:r>
              <a:rPr lang="en-US"/>
              <a:t>Lab 01 due Saturday 9/4 at 11:59 PM</a:t>
            </a:r>
          </a:p>
          <a:p>
            <a:pPr lvl="1"/>
            <a:r>
              <a:rPr lang="en-US"/>
              <a:t>10% off per day late until 9/7</a:t>
            </a:r>
          </a:p>
          <a:p>
            <a:pPr lvl="1"/>
            <a:r>
              <a:rPr lang="en-US"/>
              <a:t>Do NOT save your questions for Saturday - the Tas and I are available through the week on Discord, office hours, or via email.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455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ACD10-A9EE-47C3-999E-77038C3DC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C7929-9334-473D-9129-FBA0048C0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Where </a:t>
            </a:r>
            <a:r>
              <a:rPr lang="en-US" dirty="0"/>
              <a:t>are WSL 2 files in the Windows File Explorer?</a:t>
            </a:r>
          </a:p>
          <a:p>
            <a:pPr lvl="1"/>
            <a:r>
              <a:rPr lang="en-US" dirty="0"/>
              <a:t>In WSL2 terminal: `explorer.exe .` </a:t>
            </a:r>
          </a:p>
          <a:p>
            <a:pPr lvl="2"/>
            <a:r>
              <a:rPr lang="en-US" dirty="0"/>
              <a:t>Where the dot tells explorer to open in this folder right here</a:t>
            </a:r>
          </a:p>
          <a:p>
            <a:pPr lvl="1"/>
            <a:r>
              <a:rPr lang="en-US" dirty="0"/>
              <a:t>Do not mess around with WSL2 from Windows tools</a:t>
            </a:r>
          </a:p>
          <a:p>
            <a:pPr lvl="2"/>
            <a:r>
              <a:rPr lang="en-US" dirty="0"/>
              <a:t>Can cause odd permissions errors / corruption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17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0199B-8FBE-4E8A-BC27-3AFC7A8B4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8D331-652D-4D07-9352-440A44916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>
                <a:effectLst/>
                <a:latin typeface="Whitney"/>
                <a:hlinkClick r:id="rId2" tooltip="https://www.awseducate.com/student/s/"/>
              </a:rPr>
              <a:t>https://www.awseducate.com/student/s/</a:t>
            </a:r>
            <a:endParaRPr lang="en-US" b="0" i="0" u="none" strike="noStrike">
              <a:effectLst/>
              <a:latin typeface="Whitney"/>
            </a:endParaRPr>
          </a:p>
          <a:p>
            <a:r>
              <a:rPr lang="en-US">
                <a:latin typeface="Whitney"/>
              </a:rPr>
              <a:t>Mac users - don’t use Safari (not playing well with Webex or AWS)</a:t>
            </a:r>
          </a:p>
          <a:p>
            <a:r>
              <a:rPr lang="en-US">
                <a:latin typeface="Whitney"/>
              </a:rPr>
              <a:t>Chrome seems happiest right now with all the things</a:t>
            </a:r>
            <a:endParaRPr lang="en-US"/>
          </a:p>
        </p:txBody>
      </p:sp>
      <p:pic>
        <p:nvPicPr>
          <p:cNvPr id="1026" name="Picture 2" descr="Image preview">
            <a:extLst>
              <a:ext uri="{FF2B5EF4-FFF2-40B4-BE49-F238E27FC236}">
                <a16:creationId xmlns:a16="http://schemas.microsoft.com/office/drawing/2014/main" id="{DFB7BBC6-0E97-4740-9447-4A7B8970C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878" y="3320486"/>
            <a:ext cx="6208243" cy="349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43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E5C710-C097-42DE-9AAD-671DEDE66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SSH Key Points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04483-E486-4E3F-81CC-7100D645D3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7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81CA0-E456-4F70-90A0-241CD9DF5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SSH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AF540-EBE4-49ED-8D0B-3C72482B9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SSH = Secure SHell</a:t>
            </a:r>
          </a:p>
          <a:p>
            <a:r>
              <a:rPr lang="en-US"/>
              <a:t>Command </a:t>
            </a:r>
            <a:r>
              <a:rPr lang="en-US" dirty="0"/>
              <a:t>interface / protocol for secure remote connections</a:t>
            </a:r>
          </a:p>
          <a:p>
            <a:pPr lvl="1"/>
            <a:r>
              <a:rPr lang="en-US" dirty="0"/>
              <a:t>Tunnel between you and remote system</a:t>
            </a:r>
          </a:p>
          <a:p>
            <a:r>
              <a:rPr lang="en-US"/>
              <a:t>Can use </a:t>
            </a:r>
            <a:r>
              <a:rPr lang="en-US" dirty="0"/>
              <a:t>keys </a:t>
            </a:r>
            <a:r>
              <a:rPr lang="en-US"/>
              <a:t>for authentication</a:t>
            </a:r>
          </a:p>
          <a:p>
            <a:pPr lvl="1"/>
            <a:r>
              <a:rPr lang="en-US"/>
              <a:t>The AWS instance will ONLY allow use of key based authentication </a:t>
            </a:r>
            <a:endParaRPr lang="en-US" dirty="0"/>
          </a:p>
          <a:p>
            <a:r>
              <a:rPr lang="en-US" dirty="0"/>
              <a:t>Password authenticated </a:t>
            </a:r>
            <a:r>
              <a:rPr lang="en-US" dirty="0" err="1"/>
              <a:t>ssh</a:t>
            </a:r>
            <a:r>
              <a:rPr lang="en-US" dirty="0"/>
              <a:t> is a thing</a:t>
            </a:r>
          </a:p>
          <a:p>
            <a:pPr lvl="1"/>
            <a:r>
              <a:rPr lang="en-US" dirty="0"/>
              <a:t>Keys files provide more security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263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62274-838A-429F-8B63-13C7F42DB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8E768-8D1F-4371-AC71-6D42226AA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Private keys must be private to you</a:t>
            </a:r>
          </a:p>
          <a:p>
            <a:r>
              <a:rPr lang="en-US"/>
              <a:t>$ chmod 600 my_key_filename</a:t>
            </a:r>
          </a:p>
          <a:p>
            <a:r>
              <a:rPr lang="en-US"/>
              <a:t>chmod = change file mode.  Our primary use will be changing permissions</a:t>
            </a:r>
          </a:p>
          <a:p>
            <a:r>
              <a:rPr lang="en-US"/>
              <a:t>600 = 6 0 0</a:t>
            </a:r>
          </a:p>
          <a:p>
            <a:pPr lvl="1"/>
            <a:r>
              <a:rPr lang="en-US"/>
              <a:t>6 = the username in charge of this file can read (4) and write (2)</a:t>
            </a:r>
          </a:p>
          <a:p>
            <a:pPr lvl="1"/>
            <a:r>
              <a:rPr lang="en-US"/>
              <a:t>0 = no permissions for group members</a:t>
            </a:r>
          </a:p>
          <a:p>
            <a:pPr lvl="1"/>
            <a:r>
              <a:rPr lang="en-US"/>
              <a:t>0 = no permssions for others who access the system</a:t>
            </a:r>
          </a:p>
          <a:p>
            <a:r>
              <a:rPr lang="en-US"/>
              <a:t>Our private key should NOT be something anyone else but yourself can have access to</a:t>
            </a:r>
          </a:p>
        </p:txBody>
      </p:sp>
    </p:spTree>
    <p:extLst>
      <p:ext uri="{BB962C8B-B14F-4D97-AF65-F5344CB8AC3E}">
        <p14:creationId xmlns:p14="http://schemas.microsoft.com/office/powerpoint/2010/main" val="15403993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1137</TotalTime>
  <Words>1917</Words>
  <Application>Microsoft Office PowerPoint</Application>
  <PresentationFormat>Widescreen</PresentationFormat>
  <Paragraphs>231</Paragraphs>
  <Slides>32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Ion</vt:lpstr>
      <vt:lpstr>Week 02</vt:lpstr>
      <vt:lpstr>On-campus peeps</vt:lpstr>
      <vt:lpstr>Extras</vt:lpstr>
      <vt:lpstr>Announcements:</vt:lpstr>
      <vt:lpstr>Questions:</vt:lpstr>
      <vt:lpstr>Lab Setup</vt:lpstr>
      <vt:lpstr>SSH Key Points</vt:lpstr>
      <vt:lpstr>Intro to SSH</vt:lpstr>
      <vt:lpstr>Key permissions</vt:lpstr>
      <vt:lpstr>The ssh command</vt:lpstr>
      <vt:lpstr>PowerPoint Presentation</vt:lpstr>
      <vt:lpstr>Intro to Git</vt:lpstr>
      <vt:lpstr>GitHub &amp; git commands for Lab 01</vt:lpstr>
      <vt:lpstr>SSH Keys</vt:lpstr>
      <vt:lpstr>Setting up GitHub</vt:lpstr>
      <vt:lpstr>Git config commands</vt:lpstr>
      <vt:lpstr>Basic git commands</vt:lpstr>
      <vt:lpstr>PRE REQ QUIZ</vt:lpstr>
      <vt:lpstr>NO LAB MONDAY 9/6</vt:lpstr>
      <vt:lpstr>Pick Up Here</vt:lpstr>
      <vt:lpstr>OS structure, Directories, and Files</vt:lpstr>
      <vt:lpstr>Structure of OS &amp; Directories</vt:lpstr>
      <vt:lpstr>All my x’s for OSes</vt:lpstr>
      <vt:lpstr>Importance of Names &amp; Extensions</vt:lpstr>
      <vt:lpstr>Directories / Folders</vt:lpstr>
      <vt:lpstr>Absolute vs Relative Path</vt:lpstr>
      <vt:lpstr>Linux Directories &amp; Permissions</vt:lpstr>
      <vt:lpstr>Creating Directories &amp; Files</vt:lpstr>
      <vt:lpstr>* Vs .</vt:lpstr>
      <vt:lpstr>File Permissions: Linux</vt:lpstr>
      <vt:lpstr>File Permissions: Linux</vt:lpstr>
      <vt:lpstr>$ chmod 600 key_name.pem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02</dc:title>
  <dc:creator>Duncan, Kayleigh Elizabeth</dc:creator>
  <cp:lastModifiedBy>Duncan, Kayleigh Elizabeth</cp:lastModifiedBy>
  <cp:revision>2</cp:revision>
  <dcterms:created xsi:type="dcterms:W3CDTF">2020-08-29T17:42:54Z</dcterms:created>
  <dcterms:modified xsi:type="dcterms:W3CDTF">2021-12-10T21:22:04Z</dcterms:modified>
</cp:coreProperties>
</file>